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heme/themeOverride3.xml" ContentType="application/vnd.openxmlformats-officedocument.themeOverride+xml"/>
  <Override PartName="/ppt/notesSlides/notesSlide3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76" r:id="rId1"/>
  </p:sldMasterIdLst>
  <p:notesMasterIdLst>
    <p:notesMasterId r:id="rId61"/>
  </p:notesMasterIdLst>
  <p:handoutMasterIdLst>
    <p:handoutMasterId r:id="rId62"/>
  </p:handoutMasterIdLst>
  <p:sldIdLst>
    <p:sldId id="374" r:id="rId2"/>
    <p:sldId id="539" r:id="rId3"/>
    <p:sldId id="455" r:id="rId4"/>
    <p:sldId id="456" r:id="rId5"/>
    <p:sldId id="377" r:id="rId6"/>
    <p:sldId id="547" r:id="rId7"/>
    <p:sldId id="572" r:id="rId8"/>
    <p:sldId id="495" r:id="rId9"/>
    <p:sldId id="496" r:id="rId10"/>
    <p:sldId id="458" r:id="rId11"/>
    <p:sldId id="545" r:id="rId12"/>
    <p:sldId id="459" r:id="rId13"/>
    <p:sldId id="535" r:id="rId14"/>
    <p:sldId id="463" r:id="rId15"/>
    <p:sldId id="538" r:id="rId16"/>
    <p:sldId id="491" r:id="rId17"/>
    <p:sldId id="467" r:id="rId18"/>
    <p:sldId id="468" r:id="rId19"/>
    <p:sldId id="492" r:id="rId20"/>
    <p:sldId id="470" r:id="rId21"/>
    <p:sldId id="471" r:id="rId22"/>
    <p:sldId id="576" r:id="rId23"/>
    <p:sldId id="577" r:id="rId24"/>
    <p:sldId id="579" r:id="rId25"/>
    <p:sldId id="550" r:id="rId26"/>
    <p:sldId id="580" r:id="rId27"/>
    <p:sldId id="581" r:id="rId28"/>
    <p:sldId id="500" r:id="rId29"/>
    <p:sldId id="573" r:id="rId30"/>
    <p:sldId id="555" r:id="rId31"/>
    <p:sldId id="548" r:id="rId32"/>
    <p:sldId id="502" r:id="rId33"/>
    <p:sldId id="549" r:id="rId34"/>
    <p:sldId id="509" r:id="rId35"/>
    <p:sldId id="510" r:id="rId36"/>
    <p:sldId id="512" r:id="rId37"/>
    <p:sldId id="513" r:id="rId38"/>
    <p:sldId id="516" r:id="rId39"/>
    <p:sldId id="514" r:id="rId40"/>
    <p:sldId id="519" r:id="rId41"/>
    <p:sldId id="529" r:id="rId42"/>
    <p:sldId id="439" r:id="rId43"/>
    <p:sldId id="567" r:id="rId44"/>
    <p:sldId id="447" r:id="rId45"/>
    <p:sldId id="450" r:id="rId46"/>
    <p:sldId id="557" r:id="rId47"/>
    <p:sldId id="582" r:id="rId48"/>
    <p:sldId id="481" r:id="rId49"/>
    <p:sldId id="560" r:id="rId50"/>
    <p:sldId id="477" r:id="rId51"/>
    <p:sldId id="561" r:id="rId52"/>
    <p:sldId id="562" r:id="rId53"/>
    <p:sldId id="563" r:id="rId54"/>
    <p:sldId id="531" r:id="rId55"/>
    <p:sldId id="530" r:id="rId56"/>
    <p:sldId id="532" r:id="rId57"/>
    <p:sldId id="488" r:id="rId58"/>
    <p:sldId id="489" r:id="rId59"/>
    <p:sldId id="551" r:id="rId60"/>
  </p:sldIdLst>
  <p:sldSz cx="9144000" cy="6858000" type="screen4x3"/>
  <p:notesSz cx="9601200" cy="7315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2FFDD"/>
    <a:srgbClr val="FFF6E7"/>
    <a:srgbClr val="FFFAF8"/>
    <a:srgbClr val="FFF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95657" autoAdjust="0"/>
  </p:normalViewPr>
  <p:slideViewPr>
    <p:cSldViewPr>
      <p:cViewPr varScale="1">
        <p:scale>
          <a:sx n="121" d="100"/>
          <a:sy n="121" d="100"/>
        </p:scale>
        <p:origin x="-128" y="-5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interSettings" Target="printerSettings/printerSettings1.bin"/><Relationship Id="rId64" Type="http://schemas.openxmlformats.org/officeDocument/2006/relationships/presProps" Target="presProps.xml"/><Relationship Id="rId65" Type="http://schemas.openxmlformats.org/officeDocument/2006/relationships/viewProps" Target="viewProps.xml"/><Relationship Id="rId66" Type="http://schemas.openxmlformats.org/officeDocument/2006/relationships/theme" Target="theme/theme1.xml"/><Relationship Id="rId67"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03131E-0052-684D-B2F4-BD93B973A3F3}" type="doc">
      <dgm:prSet loTypeId="urn:microsoft.com/office/officeart/2005/8/layout/arrow2" loCatId="process" qsTypeId="urn:microsoft.com/office/officeart/2005/8/quickstyle/simple4" qsCatId="simple" csTypeId="urn:microsoft.com/office/officeart/2005/8/colors/accent0_3" csCatId="mainScheme" phldr="1"/>
      <dgm:spPr/>
      <dgm:t>
        <a:bodyPr/>
        <a:lstStyle/>
        <a:p>
          <a:endParaRPr lang="fr-FR"/>
        </a:p>
      </dgm:t>
    </dgm:pt>
    <dgm:pt modelId="{ACAC5CB5-ED29-1345-AAB6-08DBF1EDB119}">
      <dgm:prSet custT="1"/>
      <dgm:spPr/>
      <dgm:t>
        <a:bodyPr/>
        <a:lstStyle/>
        <a:p>
          <a:pPr rtl="0"/>
          <a:r>
            <a:rPr lang="en-GB" sz="1800" b="1" dirty="0" smtClean="0"/>
            <a:t>Seventies</a:t>
          </a:r>
        </a:p>
        <a:p>
          <a:pPr rtl="0"/>
          <a:r>
            <a:rPr lang="en-GB" sz="2000" b="1" dirty="0" smtClean="0">
              <a:solidFill>
                <a:srgbClr val="003366"/>
              </a:solidFill>
            </a:rPr>
            <a:t>Risk analysis </a:t>
          </a:r>
          <a:endParaRPr lang="en-GB" sz="2000" b="1" dirty="0">
            <a:solidFill>
              <a:srgbClr val="003366"/>
            </a:solidFill>
          </a:endParaRPr>
        </a:p>
      </dgm:t>
    </dgm:pt>
    <dgm:pt modelId="{7C19E926-54DC-EA43-8F56-7A40C0BDE2F9}" type="parTrans" cxnId="{4337F38E-1BA7-464C-95A5-74320F266E7B}">
      <dgm:prSet/>
      <dgm:spPr/>
      <dgm:t>
        <a:bodyPr/>
        <a:lstStyle/>
        <a:p>
          <a:endParaRPr lang="fr-FR" sz="1400"/>
        </a:p>
      </dgm:t>
    </dgm:pt>
    <dgm:pt modelId="{72576FA8-F8AD-C44F-A31C-DDAF55813F66}" type="sibTrans" cxnId="{4337F38E-1BA7-464C-95A5-74320F266E7B}">
      <dgm:prSet/>
      <dgm:spPr/>
      <dgm:t>
        <a:bodyPr/>
        <a:lstStyle/>
        <a:p>
          <a:endParaRPr lang="fr-FR" sz="1400"/>
        </a:p>
      </dgm:t>
    </dgm:pt>
    <dgm:pt modelId="{C8177345-A9C5-2044-95E9-ED8EB60185B5}">
      <dgm:prSet custT="1"/>
      <dgm:spPr/>
      <dgm:t>
        <a:bodyPr/>
        <a:lstStyle/>
        <a:p>
          <a:pPr rtl="0"/>
          <a:r>
            <a:rPr lang="en-GB" sz="1800" b="1" dirty="0" smtClean="0"/>
            <a:t>Eighties  </a:t>
          </a:r>
        </a:p>
        <a:p>
          <a:pPr rtl="0"/>
          <a:r>
            <a:rPr lang="en-GB" sz="2000" b="1" dirty="0" smtClean="0">
              <a:solidFill>
                <a:srgbClr val="003366"/>
              </a:solidFill>
            </a:rPr>
            <a:t>Risk perception</a:t>
          </a:r>
          <a:endParaRPr lang="en-GB" sz="2000" b="1" dirty="0">
            <a:solidFill>
              <a:srgbClr val="003366"/>
            </a:solidFill>
          </a:endParaRPr>
        </a:p>
      </dgm:t>
    </dgm:pt>
    <dgm:pt modelId="{00885520-FD42-224A-A0FF-0FAB1BE048F2}" type="parTrans" cxnId="{472D5CAD-CE6F-6843-B247-7881A8217B34}">
      <dgm:prSet/>
      <dgm:spPr/>
      <dgm:t>
        <a:bodyPr/>
        <a:lstStyle/>
        <a:p>
          <a:endParaRPr lang="fr-FR" sz="1400"/>
        </a:p>
      </dgm:t>
    </dgm:pt>
    <dgm:pt modelId="{E423BA6F-90EE-2949-880E-AD329B64431C}" type="sibTrans" cxnId="{472D5CAD-CE6F-6843-B247-7881A8217B34}">
      <dgm:prSet/>
      <dgm:spPr/>
      <dgm:t>
        <a:bodyPr/>
        <a:lstStyle/>
        <a:p>
          <a:endParaRPr lang="fr-FR" sz="1400"/>
        </a:p>
      </dgm:t>
    </dgm:pt>
    <dgm:pt modelId="{E056AEB2-DD7F-0349-BE17-261B8FA89989}">
      <dgm:prSet custT="1"/>
      <dgm:spPr/>
      <dgm:t>
        <a:bodyPr/>
        <a:lstStyle/>
        <a:p>
          <a:pPr rtl="0"/>
          <a:r>
            <a:rPr lang="en-GB" sz="1800" b="1" dirty="0" smtClean="0"/>
            <a:t>Nineties </a:t>
          </a:r>
        </a:p>
        <a:p>
          <a:pPr rtl="0"/>
          <a:r>
            <a:rPr lang="en-GB" sz="2000" b="1" dirty="0" smtClean="0">
              <a:solidFill>
                <a:srgbClr val="003366"/>
              </a:solidFill>
            </a:rPr>
            <a:t>Risk communication</a:t>
          </a:r>
          <a:endParaRPr lang="en-GB" sz="2000" b="1" dirty="0">
            <a:solidFill>
              <a:srgbClr val="003366"/>
            </a:solidFill>
          </a:endParaRPr>
        </a:p>
      </dgm:t>
    </dgm:pt>
    <dgm:pt modelId="{5C3CABE0-818D-3041-A3A7-165EBE08B4AC}" type="parTrans" cxnId="{E7B62F83-3E0B-524E-BB97-CE08FF0BCE41}">
      <dgm:prSet/>
      <dgm:spPr/>
      <dgm:t>
        <a:bodyPr/>
        <a:lstStyle/>
        <a:p>
          <a:endParaRPr lang="fr-FR" sz="1400"/>
        </a:p>
      </dgm:t>
    </dgm:pt>
    <dgm:pt modelId="{36FB4966-47D5-C845-B5AF-A8D3F9A20DCC}" type="sibTrans" cxnId="{E7B62F83-3E0B-524E-BB97-CE08FF0BCE41}">
      <dgm:prSet/>
      <dgm:spPr/>
      <dgm:t>
        <a:bodyPr/>
        <a:lstStyle/>
        <a:p>
          <a:endParaRPr lang="fr-FR" sz="1400"/>
        </a:p>
      </dgm:t>
    </dgm:pt>
    <dgm:pt modelId="{871926E2-121C-4540-8FB6-B048139E8A15}">
      <dgm:prSet custT="1"/>
      <dgm:spPr>
        <a:noFill/>
      </dgm:spPr>
      <dgm:t>
        <a:bodyPr/>
        <a:lstStyle/>
        <a:p>
          <a:pPr rtl="0">
            <a:spcAft>
              <a:spcPct val="35000"/>
            </a:spcAft>
          </a:pPr>
          <a:r>
            <a:rPr lang="en-GB" sz="1800" b="1" noProof="0" dirty="0" smtClean="0"/>
            <a:t>Years  2000 </a:t>
          </a:r>
        </a:p>
        <a:p>
          <a:pPr rtl="0">
            <a:spcAft>
              <a:spcPts val="240"/>
            </a:spcAft>
          </a:pPr>
          <a:r>
            <a:rPr lang="en-GB" sz="2000" b="1" noProof="0" dirty="0" smtClean="0">
              <a:solidFill>
                <a:srgbClr val="003366"/>
              </a:solidFill>
            </a:rPr>
            <a:t>Risk governance </a:t>
          </a:r>
        </a:p>
        <a:p>
          <a:pPr rtl="0">
            <a:spcAft>
              <a:spcPts val="240"/>
            </a:spcAft>
          </a:pPr>
          <a:r>
            <a:rPr lang="en-GB" sz="1600" b="1" noProof="0" dirty="0" smtClean="0">
              <a:solidFill>
                <a:srgbClr val="800000"/>
              </a:solidFill>
            </a:rPr>
            <a:t>Stakeholder engagement</a:t>
          </a:r>
        </a:p>
        <a:p>
          <a:pPr rtl="0">
            <a:spcAft>
              <a:spcPct val="35000"/>
            </a:spcAft>
          </a:pPr>
          <a:endParaRPr lang="en-GB" sz="2000" b="1" noProof="0" dirty="0">
            <a:solidFill>
              <a:srgbClr val="003366"/>
            </a:solidFill>
          </a:endParaRPr>
        </a:p>
      </dgm:t>
    </dgm:pt>
    <dgm:pt modelId="{A05492EB-8AF4-2F41-9590-D545D22DB8AF}" type="parTrans" cxnId="{793952BA-9AB3-6D45-8C14-A99417938D07}">
      <dgm:prSet/>
      <dgm:spPr/>
      <dgm:t>
        <a:bodyPr/>
        <a:lstStyle/>
        <a:p>
          <a:endParaRPr lang="fr-FR" sz="1400"/>
        </a:p>
      </dgm:t>
    </dgm:pt>
    <dgm:pt modelId="{5282FCF0-AA73-604E-9EF3-5F87D086A63D}" type="sibTrans" cxnId="{793952BA-9AB3-6D45-8C14-A99417938D07}">
      <dgm:prSet/>
      <dgm:spPr/>
      <dgm:t>
        <a:bodyPr/>
        <a:lstStyle/>
        <a:p>
          <a:endParaRPr lang="fr-FR" sz="1400"/>
        </a:p>
      </dgm:t>
    </dgm:pt>
    <dgm:pt modelId="{6EE20950-4360-964A-8C42-FBA4A943647F}">
      <dgm:prSet custT="1"/>
      <dgm:spPr/>
      <dgm:t>
        <a:bodyPr/>
        <a:lstStyle/>
        <a:p>
          <a:pPr rtl="0"/>
          <a:r>
            <a:rPr lang="en-GB" sz="1800" b="1" dirty="0" smtClean="0"/>
            <a:t>Years 2010</a:t>
          </a:r>
        </a:p>
        <a:p>
          <a:pPr rtl="0"/>
          <a:r>
            <a:rPr lang="en-GB" sz="2000" b="1" dirty="0" smtClean="0">
              <a:solidFill>
                <a:srgbClr val="003366"/>
              </a:solidFill>
            </a:rPr>
            <a:t>Radiation protection  culture </a:t>
          </a:r>
          <a:endParaRPr lang="fr-FR" sz="2000" b="1" dirty="0">
            <a:solidFill>
              <a:srgbClr val="003366"/>
            </a:solidFill>
          </a:endParaRPr>
        </a:p>
      </dgm:t>
    </dgm:pt>
    <dgm:pt modelId="{47DA0678-D531-8D46-9FB2-EBD4FDA6A58C}" type="parTrans" cxnId="{1ADB5CC3-33F2-DB49-BB2C-42B51A60A6D2}">
      <dgm:prSet/>
      <dgm:spPr/>
      <dgm:t>
        <a:bodyPr/>
        <a:lstStyle/>
        <a:p>
          <a:endParaRPr lang="fr-FR" sz="1400"/>
        </a:p>
      </dgm:t>
    </dgm:pt>
    <dgm:pt modelId="{DE70DFBB-123F-C049-A11C-FBDFC49CF8FF}" type="sibTrans" cxnId="{1ADB5CC3-33F2-DB49-BB2C-42B51A60A6D2}">
      <dgm:prSet/>
      <dgm:spPr/>
      <dgm:t>
        <a:bodyPr/>
        <a:lstStyle/>
        <a:p>
          <a:endParaRPr lang="fr-FR" sz="1400"/>
        </a:p>
      </dgm:t>
    </dgm:pt>
    <dgm:pt modelId="{EDC210C9-435B-3449-AA39-094DDDD5E971}" type="pres">
      <dgm:prSet presAssocID="{0203131E-0052-684D-B2F4-BD93B973A3F3}" presName="arrowDiagram" presStyleCnt="0">
        <dgm:presLayoutVars>
          <dgm:chMax val="5"/>
          <dgm:dir/>
          <dgm:resizeHandles val="exact"/>
        </dgm:presLayoutVars>
      </dgm:prSet>
      <dgm:spPr/>
      <dgm:t>
        <a:bodyPr/>
        <a:lstStyle/>
        <a:p>
          <a:endParaRPr lang="fr-FR"/>
        </a:p>
      </dgm:t>
    </dgm:pt>
    <dgm:pt modelId="{62134F43-F041-1349-95E8-DA1175B5E232}" type="pres">
      <dgm:prSet presAssocID="{0203131E-0052-684D-B2F4-BD93B973A3F3}" presName="arrow" presStyleLbl="bgShp" presStyleIdx="0" presStyleCnt="1"/>
      <dgm:spPr/>
    </dgm:pt>
    <dgm:pt modelId="{497D1941-EEFF-5343-B2ED-F5F5E1B7A2E4}" type="pres">
      <dgm:prSet presAssocID="{0203131E-0052-684D-B2F4-BD93B973A3F3}" presName="arrowDiagram5" presStyleCnt="0"/>
      <dgm:spPr/>
    </dgm:pt>
    <dgm:pt modelId="{D0D3EBEF-D62A-4849-8032-D3A771E9EE8A}" type="pres">
      <dgm:prSet presAssocID="{ACAC5CB5-ED29-1345-AAB6-08DBF1EDB119}" presName="bullet5a" presStyleLbl="node1" presStyleIdx="0" presStyleCnt="5"/>
      <dgm:spPr/>
    </dgm:pt>
    <dgm:pt modelId="{CE621F0E-BE4E-F54A-BFF9-BBFA3921A2FE}" type="pres">
      <dgm:prSet presAssocID="{ACAC5CB5-ED29-1345-AAB6-08DBF1EDB119}" presName="textBox5a" presStyleLbl="revTx" presStyleIdx="0" presStyleCnt="5" custScaleX="244316" custScaleY="62169" custLinFactNeighborX="14135" custLinFactNeighborY="-7372">
        <dgm:presLayoutVars>
          <dgm:bulletEnabled val="1"/>
        </dgm:presLayoutVars>
      </dgm:prSet>
      <dgm:spPr/>
      <dgm:t>
        <a:bodyPr/>
        <a:lstStyle/>
        <a:p>
          <a:endParaRPr lang="fr-FR"/>
        </a:p>
      </dgm:t>
    </dgm:pt>
    <dgm:pt modelId="{AB5BBDFE-C58F-1945-9D61-B872702B20D2}" type="pres">
      <dgm:prSet presAssocID="{C8177345-A9C5-2044-95E9-ED8EB60185B5}" presName="bullet5b" presStyleLbl="node1" presStyleIdx="1" presStyleCnt="5"/>
      <dgm:spPr/>
    </dgm:pt>
    <dgm:pt modelId="{BC7CF872-367F-0944-AFEE-B02A9DFED1F0}" type="pres">
      <dgm:prSet presAssocID="{C8177345-A9C5-2044-95E9-ED8EB60185B5}" presName="textBox5b" presStyleLbl="revTx" presStyleIdx="1" presStyleCnt="5" custScaleX="199068" custScaleY="58130" custLinFactNeighborX="-89288" custLinFactNeighborY="-67483">
        <dgm:presLayoutVars>
          <dgm:bulletEnabled val="1"/>
        </dgm:presLayoutVars>
      </dgm:prSet>
      <dgm:spPr/>
      <dgm:t>
        <a:bodyPr/>
        <a:lstStyle/>
        <a:p>
          <a:endParaRPr lang="fr-FR"/>
        </a:p>
      </dgm:t>
    </dgm:pt>
    <dgm:pt modelId="{57563836-A651-7649-AC8C-D6CAD0FE9981}" type="pres">
      <dgm:prSet presAssocID="{E056AEB2-DD7F-0349-BE17-261B8FA89989}" presName="bullet5c" presStyleLbl="node1" presStyleIdx="2" presStyleCnt="5"/>
      <dgm:spPr/>
    </dgm:pt>
    <dgm:pt modelId="{513FAD2C-5945-4343-8FBF-AC2FDC2FF94C}" type="pres">
      <dgm:prSet presAssocID="{E056AEB2-DD7F-0349-BE17-261B8FA89989}" presName="textBox5c" presStyleLbl="revTx" presStyleIdx="2" presStyleCnt="5" custScaleX="209518" custScaleY="43597" custLinFactNeighborX="32619" custLinFactNeighborY="-18730">
        <dgm:presLayoutVars>
          <dgm:bulletEnabled val="1"/>
        </dgm:presLayoutVars>
      </dgm:prSet>
      <dgm:spPr/>
      <dgm:t>
        <a:bodyPr/>
        <a:lstStyle/>
        <a:p>
          <a:endParaRPr lang="fr-FR"/>
        </a:p>
      </dgm:t>
    </dgm:pt>
    <dgm:pt modelId="{E14A5BA1-42E9-8E47-B481-7736208E7216}" type="pres">
      <dgm:prSet presAssocID="{871926E2-121C-4540-8FB6-B048139E8A15}" presName="bullet5d" presStyleLbl="node1" presStyleIdx="3" presStyleCnt="5"/>
      <dgm:spPr/>
    </dgm:pt>
    <dgm:pt modelId="{2643AD31-EA89-3340-9C8D-F2E3F3D243B9}" type="pres">
      <dgm:prSet presAssocID="{871926E2-121C-4540-8FB6-B048139E8A15}" presName="textBox5d" presStyleLbl="revTx" presStyleIdx="3" presStyleCnt="5" custScaleX="287720" custScaleY="37156" custLinFactNeighborX="-24671" custLinFactNeighborY="-72820">
        <dgm:presLayoutVars>
          <dgm:bulletEnabled val="1"/>
        </dgm:presLayoutVars>
      </dgm:prSet>
      <dgm:spPr/>
      <dgm:t>
        <a:bodyPr/>
        <a:lstStyle/>
        <a:p>
          <a:endParaRPr lang="fr-FR"/>
        </a:p>
      </dgm:t>
    </dgm:pt>
    <dgm:pt modelId="{0EE35F75-86B6-A44A-BAFE-DA96FDAC54D4}" type="pres">
      <dgm:prSet presAssocID="{6EE20950-4360-964A-8C42-FBA4A943647F}" presName="bullet5e" presStyleLbl="node1" presStyleIdx="4" presStyleCnt="5"/>
      <dgm:spPr/>
    </dgm:pt>
    <dgm:pt modelId="{AEACE0B0-581F-5142-A509-02BC3F91EEDF}" type="pres">
      <dgm:prSet presAssocID="{6EE20950-4360-964A-8C42-FBA4A943647F}" presName="textBox5e" presStyleLbl="revTx" presStyleIdx="4" presStyleCnt="5" custScaleX="121928" custScaleY="57094" custLinFactNeighborX="14472" custLinFactNeighborY="-16800">
        <dgm:presLayoutVars>
          <dgm:bulletEnabled val="1"/>
        </dgm:presLayoutVars>
      </dgm:prSet>
      <dgm:spPr/>
      <dgm:t>
        <a:bodyPr/>
        <a:lstStyle/>
        <a:p>
          <a:endParaRPr lang="fr-FR"/>
        </a:p>
      </dgm:t>
    </dgm:pt>
  </dgm:ptLst>
  <dgm:cxnLst>
    <dgm:cxn modelId="{189EB386-D0C0-C349-8309-1F88EE9A307C}" type="presOf" srcId="{E056AEB2-DD7F-0349-BE17-261B8FA89989}" destId="{513FAD2C-5945-4343-8FBF-AC2FDC2FF94C}" srcOrd="0" destOrd="0" presId="urn:microsoft.com/office/officeart/2005/8/layout/arrow2"/>
    <dgm:cxn modelId="{29C3054F-3009-0943-BE0B-D0C47E3103E0}" type="presOf" srcId="{C8177345-A9C5-2044-95E9-ED8EB60185B5}" destId="{BC7CF872-367F-0944-AFEE-B02A9DFED1F0}" srcOrd="0" destOrd="0" presId="urn:microsoft.com/office/officeart/2005/8/layout/arrow2"/>
    <dgm:cxn modelId="{46B62732-7409-454E-9564-4FC52DAF9EEC}" type="presOf" srcId="{0203131E-0052-684D-B2F4-BD93B973A3F3}" destId="{EDC210C9-435B-3449-AA39-094DDDD5E971}" srcOrd="0" destOrd="0" presId="urn:microsoft.com/office/officeart/2005/8/layout/arrow2"/>
    <dgm:cxn modelId="{7F0BB537-3E2E-084C-BFAA-C8B0BFC60B97}" type="presOf" srcId="{6EE20950-4360-964A-8C42-FBA4A943647F}" destId="{AEACE0B0-581F-5142-A509-02BC3F91EEDF}" srcOrd="0" destOrd="0" presId="urn:microsoft.com/office/officeart/2005/8/layout/arrow2"/>
    <dgm:cxn modelId="{793952BA-9AB3-6D45-8C14-A99417938D07}" srcId="{0203131E-0052-684D-B2F4-BD93B973A3F3}" destId="{871926E2-121C-4540-8FB6-B048139E8A15}" srcOrd="3" destOrd="0" parTransId="{A05492EB-8AF4-2F41-9590-D545D22DB8AF}" sibTransId="{5282FCF0-AA73-604E-9EF3-5F87D086A63D}"/>
    <dgm:cxn modelId="{71C3F21E-FE78-DC40-A181-68F0E1C3B7D7}" type="presOf" srcId="{ACAC5CB5-ED29-1345-AAB6-08DBF1EDB119}" destId="{CE621F0E-BE4E-F54A-BFF9-BBFA3921A2FE}" srcOrd="0" destOrd="0" presId="urn:microsoft.com/office/officeart/2005/8/layout/arrow2"/>
    <dgm:cxn modelId="{EF4AC9C3-700A-164F-8B95-9C599C95F1B4}" type="presOf" srcId="{871926E2-121C-4540-8FB6-B048139E8A15}" destId="{2643AD31-EA89-3340-9C8D-F2E3F3D243B9}" srcOrd="0" destOrd="0" presId="urn:microsoft.com/office/officeart/2005/8/layout/arrow2"/>
    <dgm:cxn modelId="{4337F38E-1BA7-464C-95A5-74320F266E7B}" srcId="{0203131E-0052-684D-B2F4-BD93B973A3F3}" destId="{ACAC5CB5-ED29-1345-AAB6-08DBF1EDB119}" srcOrd="0" destOrd="0" parTransId="{7C19E926-54DC-EA43-8F56-7A40C0BDE2F9}" sibTransId="{72576FA8-F8AD-C44F-A31C-DDAF55813F66}"/>
    <dgm:cxn modelId="{472D5CAD-CE6F-6843-B247-7881A8217B34}" srcId="{0203131E-0052-684D-B2F4-BD93B973A3F3}" destId="{C8177345-A9C5-2044-95E9-ED8EB60185B5}" srcOrd="1" destOrd="0" parTransId="{00885520-FD42-224A-A0FF-0FAB1BE048F2}" sibTransId="{E423BA6F-90EE-2949-880E-AD329B64431C}"/>
    <dgm:cxn modelId="{1ADB5CC3-33F2-DB49-BB2C-42B51A60A6D2}" srcId="{0203131E-0052-684D-B2F4-BD93B973A3F3}" destId="{6EE20950-4360-964A-8C42-FBA4A943647F}" srcOrd="4" destOrd="0" parTransId="{47DA0678-D531-8D46-9FB2-EBD4FDA6A58C}" sibTransId="{DE70DFBB-123F-C049-A11C-FBDFC49CF8FF}"/>
    <dgm:cxn modelId="{E7B62F83-3E0B-524E-BB97-CE08FF0BCE41}" srcId="{0203131E-0052-684D-B2F4-BD93B973A3F3}" destId="{E056AEB2-DD7F-0349-BE17-261B8FA89989}" srcOrd="2" destOrd="0" parTransId="{5C3CABE0-818D-3041-A3A7-165EBE08B4AC}" sibTransId="{36FB4966-47D5-C845-B5AF-A8D3F9A20DCC}"/>
    <dgm:cxn modelId="{64FFB9FA-9203-574C-B5B6-91AD9170848D}" type="presParOf" srcId="{EDC210C9-435B-3449-AA39-094DDDD5E971}" destId="{62134F43-F041-1349-95E8-DA1175B5E232}" srcOrd="0" destOrd="0" presId="urn:microsoft.com/office/officeart/2005/8/layout/arrow2"/>
    <dgm:cxn modelId="{9E947239-A050-8342-AC54-BD88FA37A295}" type="presParOf" srcId="{EDC210C9-435B-3449-AA39-094DDDD5E971}" destId="{497D1941-EEFF-5343-B2ED-F5F5E1B7A2E4}" srcOrd="1" destOrd="0" presId="urn:microsoft.com/office/officeart/2005/8/layout/arrow2"/>
    <dgm:cxn modelId="{A00FB0FB-A928-E449-8D0C-BBC97D757339}" type="presParOf" srcId="{497D1941-EEFF-5343-B2ED-F5F5E1B7A2E4}" destId="{D0D3EBEF-D62A-4849-8032-D3A771E9EE8A}" srcOrd="0" destOrd="0" presId="urn:microsoft.com/office/officeart/2005/8/layout/arrow2"/>
    <dgm:cxn modelId="{052EFCB0-7D7A-894F-B979-CCE66D75B723}" type="presParOf" srcId="{497D1941-EEFF-5343-B2ED-F5F5E1B7A2E4}" destId="{CE621F0E-BE4E-F54A-BFF9-BBFA3921A2FE}" srcOrd="1" destOrd="0" presId="urn:microsoft.com/office/officeart/2005/8/layout/arrow2"/>
    <dgm:cxn modelId="{0315A900-4262-DE4F-8E02-0CEFD6725C97}" type="presParOf" srcId="{497D1941-EEFF-5343-B2ED-F5F5E1B7A2E4}" destId="{AB5BBDFE-C58F-1945-9D61-B872702B20D2}" srcOrd="2" destOrd="0" presId="urn:microsoft.com/office/officeart/2005/8/layout/arrow2"/>
    <dgm:cxn modelId="{B95656FD-FFB7-1F43-9CFA-AFB42E43B351}" type="presParOf" srcId="{497D1941-EEFF-5343-B2ED-F5F5E1B7A2E4}" destId="{BC7CF872-367F-0944-AFEE-B02A9DFED1F0}" srcOrd="3" destOrd="0" presId="urn:microsoft.com/office/officeart/2005/8/layout/arrow2"/>
    <dgm:cxn modelId="{020A4CBE-A77F-4D40-A3F0-2E06ABBA976E}" type="presParOf" srcId="{497D1941-EEFF-5343-B2ED-F5F5E1B7A2E4}" destId="{57563836-A651-7649-AC8C-D6CAD0FE9981}" srcOrd="4" destOrd="0" presId="urn:microsoft.com/office/officeart/2005/8/layout/arrow2"/>
    <dgm:cxn modelId="{71F52F1E-7F14-1B40-B939-62ADCD9ABD4E}" type="presParOf" srcId="{497D1941-EEFF-5343-B2ED-F5F5E1B7A2E4}" destId="{513FAD2C-5945-4343-8FBF-AC2FDC2FF94C}" srcOrd="5" destOrd="0" presId="urn:microsoft.com/office/officeart/2005/8/layout/arrow2"/>
    <dgm:cxn modelId="{3E49F93B-14DC-A141-88D8-8217723F244C}" type="presParOf" srcId="{497D1941-EEFF-5343-B2ED-F5F5E1B7A2E4}" destId="{E14A5BA1-42E9-8E47-B481-7736208E7216}" srcOrd="6" destOrd="0" presId="urn:microsoft.com/office/officeart/2005/8/layout/arrow2"/>
    <dgm:cxn modelId="{B030576C-57A7-9B4D-8A71-1BE6E8C1F6B9}" type="presParOf" srcId="{497D1941-EEFF-5343-B2ED-F5F5E1B7A2E4}" destId="{2643AD31-EA89-3340-9C8D-F2E3F3D243B9}" srcOrd="7" destOrd="0" presId="urn:microsoft.com/office/officeart/2005/8/layout/arrow2"/>
    <dgm:cxn modelId="{D2EEB710-C866-C545-8C0A-B04F4161A8D8}" type="presParOf" srcId="{497D1941-EEFF-5343-B2ED-F5F5E1B7A2E4}" destId="{0EE35F75-86B6-A44A-BAFE-DA96FDAC54D4}" srcOrd="8" destOrd="0" presId="urn:microsoft.com/office/officeart/2005/8/layout/arrow2"/>
    <dgm:cxn modelId="{FB5E1611-195C-7740-B7A9-A37A00A7074F}" type="presParOf" srcId="{497D1941-EEFF-5343-B2ED-F5F5E1B7A2E4}" destId="{AEACE0B0-581F-5142-A509-02BC3F91EEDF}"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134F43-F041-1349-95E8-DA1175B5E232}">
      <dsp:nvSpPr>
        <dsp:cNvPr id="0" name=""/>
        <dsp:cNvSpPr/>
      </dsp:nvSpPr>
      <dsp:spPr>
        <a:xfrm>
          <a:off x="182886" y="0"/>
          <a:ext cx="6949440" cy="4343400"/>
        </a:xfrm>
        <a:prstGeom prst="swooshArrow">
          <a:avLst>
            <a:gd name="adj1" fmla="val 25000"/>
            <a:gd name="adj2" fmla="val 25000"/>
          </a:avLst>
        </a:prstGeom>
        <a:solidFill>
          <a:schemeClr val="dk2">
            <a:tint val="40000"/>
            <a:hueOff val="0"/>
            <a:satOff val="0"/>
            <a:lumOff val="0"/>
            <a:alphaOff val="0"/>
          </a:schemeClr>
        </a:solidFill>
        <a:ln>
          <a:noFill/>
        </a:ln>
        <a:effectLst>
          <a:outerShdw blurRad="57150" dist="38100" dir="5400000" algn="ctr" rotWithShape="0">
            <a:schemeClr val="dk2">
              <a:tint val="40000"/>
              <a:hueOff val="0"/>
              <a:satOff val="0"/>
              <a:lumOff val="0"/>
              <a:alphaOff val="0"/>
              <a:shade val="9000"/>
              <a:satMod val="105000"/>
              <a:alpha val="48000"/>
            </a:schemeClr>
          </a:outerShdw>
        </a:effectLst>
      </dsp:spPr>
      <dsp:style>
        <a:lnRef idx="0">
          <a:scrgbClr r="0" g="0" b="0"/>
        </a:lnRef>
        <a:fillRef idx="1">
          <a:scrgbClr r="0" g="0" b="0"/>
        </a:fillRef>
        <a:effectRef idx="2">
          <a:scrgbClr r="0" g="0" b="0"/>
        </a:effectRef>
        <a:fontRef idx="minor"/>
      </dsp:style>
    </dsp:sp>
    <dsp:sp modelId="{D0D3EBEF-D62A-4849-8032-D3A771E9EE8A}">
      <dsp:nvSpPr>
        <dsp:cNvPr id="0" name=""/>
        <dsp:cNvSpPr/>
      </dsp:nvSpPr>
      <dsp:spPr>
        <a:xfrm>
          <a:off x="867406" y="3229752"/>
          <a:ext cx="159837" cy="159837"/>
        </a:xfrm>
        <a:prstGeom prst="ellipse">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CE621F0E-BE4E-F54A-BFF9-BBFA3921A2FE}">
      <dsp:nvSpPr>
        <dsp:cNvPr id="0" name=""/>
        <dsp:cNvSpPr/>
      </dsp:nvSpPr>
      <dsp:spPr>
        <a:xfrm>
          <a:off x="419096" y="3428999"/>
          <a:ext cx="2224195" cy="642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694" tIns="0" rIns="0" bIns="0" numCol="1" spcCol="1270" anchor="t" anchorCtr="0">
          <a:noAutofit/>
        </a:bodyPr>
        <a:lstStyle/>
        <a:p>
          <a:pPr lvl="0" algn="l" defTabSz="800100" rtl="0">
            <a:lnSpc>
              <a:spcPct val="90000"/>
            </a:lnSpc>
            <a:spcBef>
              <a:spcPct val="0"/>
            </a:spcBef>
            <a:spcAft>
              <a:spcPct val="35000"/>
            </a:spcAft>
          </a:pPr>
          <a:r>
            <a:rPr lang="en-GB" sz="1800" b="1" kern="1200" dirty="0" smtClean="0"/>
            <a:t>Seventies</a:t>
          </a:r>
        </a:p>
        <a:p>
          <a:pPr lvl="0" algn="l" defTabSz="800100" rtl="0">
            <a:lnSpc>
              <a:spcPct val="90000"/>
            </a:lnSpc>
            <a:spcBef>
              <a:spcPct val="0"/>
            </a:spcBef>
            <a:spcAft>
              <a:spcPct val="35000"/>
            </a:spcAft>
          </a:pPr>
          <a:r>
            <a:rPr lang="en-GB" sz="2000" b="1" kern="1200" dirty="0" smtClean="0">
              <a:solidFill>
                <a:srgbClr val="003366"/>
              </a:solidFill>
            </a:rPr>
            <a:t>Risk analysis </a:t>
          </a:r>
          <a:endParaRPr lang="en-GB" sz="2000" b="1" kern="1200" dirty="0">
            <a:solidFill>
              <a:srgbClr val="003366"/>
            </a:solidFill>
          </a:endParaRPr>
        </a:p>
      </dsp:txBody>
      <dsp:txXfrm>
        <a:off x="419096" y="3428999"/>
        <a:ext cx="2224195" cy="642659"/>
      </dsp:txXfrm>
    </dsp:sp>
    <dsp:sp modelId="{AB5BBDFE-C58F-1945-9D61-B872702B20D2}">
      <dsp:nvSpPr>
        <dsp:cNvPr id="0" name=""/>
        <dsp:cNvSpPr/>
      </dsp:nvSpPr>
      <dsp:spPr>
        <a:xfrm>
          <a:off x="1732611" y="2398425"/>
          <a:ext cx="250179" cy="250179"/>
        </a:xfrm>
        <a:prstGeom prst="ellipse">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BC7CF872-367F-0944-AFEE-B02A9DFED1F0}">
      <dsp:nvSpPr>
        <dsp:cNvPr id="0" name=""/>
        <dsp:cNvSpPr/>
      </dsp:nvSpPr>
      <dsp:spPr>
        <a:xfrm>
          <a:off x="256241" y="1676395"/>
          <a:ext cx="2296462" cy="105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65" tIns="0" rIns="0" bIns="0" numCol="1" spcCol="1270" anchor="t" anchorCtr="0">
          <a:noAutofit/>
        </a:bodyPr>
        <a:lstStyle/>
        <a:p>
          <a:pPr lvl="0" algn="l" defTabSz="800100" rtl="0">
            <a:lnSpc>
              <a:spcPct val="90000"/>
            </a:lnSpc>
            <a:spcBef>
              <a:spcPct val="0"/>
            </a:spcBef>
            <a:spcAft>
              <a:spcPct val="35000"/>
            </a:spcAft>
          </a:pPr>
          <a:r>
            <a:rPr lang="en-GB" sz="1800" b="1" kern="1200" dirty="0" smtClean="0"/>
            <a:t>Eighties  </a:t>
          </a:r>
        </a:p>
        <a:p>
          <a:pPr lvl="0" algn="l" defTabSz="800100" rtl="0">
            <a:lnSpc>
              <a:spcPct val="90000"/>
            </a:lnSpc>
            <a:spcBef>
              <a:spcPct val="0"/>
            </a:spcBef>
            <a:spcAft>
              <a:spcPct val="35000"/>
            </a:spcAft>
          </a:pPr>
          <a:r>
            <a:rPr lang="en-GB" sz="2000" b="1" kern="1200" dirty="0" smtClean="0">
              <a:solidFill>
                <a:srgbClr val="003366"/>
              </a:solidFill>
            </a:rPr>
            <a:t>Risk perception</a:t>
          </a:r>
          <a:endParaRPr lang="en-GB" sz="2000" b="1" kern="1200" dirty="0">
            <a:solidFill>
              <a:srgbClr val="003366"/>
            </a:solidFill>
          </a:endParaRPr>
        </a:p>
      </dsp:txBody>
      <dsp:txXfrm>
        <a:off x="256241" y="1676395"/>
        <a:ext cx="2296462" cy="1057898"/>
      </dsp:txXfrm>
    </dsp:sp>
    <dsp:sp modelId="{57563836-A651-7649-AC8C-D6CAD0FE9981}">
      <dsp:nvSpPr>
        <dsp:cNvPr id="0" name=""/>
        <dsp:cNvSpPr/>
      </dsp:nvSpPr>
      <dsp:spPr>
        <a:xfrm>
          <a:off x="2844521" y="1735622"/>
          <a:ext cx="333573" cy="333573"/>
        </a:xfrm>
        <a:prstGeom prst="ellipse">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513FAD2C-5945-4343-8FBF-AC2FDC2FF94C}">
      <dsp:nvSpPr>
        <dsp:cNvPr id="0" name=""/>
        <dsp:cNvSpPr/>
      </dsp:nvSpPr>
      <dsp:spPr>
        <a:xfrm>
          <a:off x="2714357" y="2133607"/>
          <a:ext cx="2810143" cy="1064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753" tIns="0" rIns="0" bIns="0" numCol="1" spcCol="1270" anchor="t" anchorCtr="0">
          <a:noAutofit/>
        </a:bodyPr>
        <a:lstStyle/>
        <a:p>
          <a:pPr lvl="0" algn="l" defTabSz="800100" rtl="0">
            <a:lnSpc>
              <a:spcPct val="90000"/>
            </a:lnSpc>
            <a:spcBef>
              <a:spcPct val="0"/>
            </a:spcBef>
            <a:spcAft>
              <a:spcPct val="35000"/>
            </a:spcAft>
          </a:pPr>
          <a:r>
            <a:rPr lang="en-GB" sz="1800" b="1" kern="1200" dirty="0" smtClean="0"/>
            <a:t>Nineties </a:t>
          </a:r>
        </a:p>
        <a:p>
          <a:pPr lvl="0" algn="l" defTabSz="800100" rtl="0">
            <a:lnSpc>
              <a:spcPct val="90000"/>
            </a:lnSpc>
            <a:spcBef>
              <a:spcPct val="0"/>
            </a:spcBef>
            <a:spcAft>
              <a:spcPct val="35000"/>
            </a:spcAft>
          </a:pPr>
          <a:r>
            <a:rPr lang="en-GB" sz="2000" b="1" kern="1200" dirty="0" smtClean="0">
              <a:solidFill>
                <a:srgbClr val="003366"/>
              </a:solidFill>
            </a:rPr>
            <a:t>Risk communication</a:t>
          </a:r>
          <a:endParaRPr lang="en-GB" sz="2000" b="1" kern="1200" dirty="0">
            <a:solidFill>
              <a:srgbClr val="003366"/>
            </a:solidFill>
          </a:endParaRPr>
        </a:p>
      </dsp:txBody>
      <dsp:txXfrm>
        <a:off x="2714357" y="2133607"/>
        <a:ext cx="2810143" cy="1064198"/>
      </dsp:txXfrm>
    </dsp:sp>
    <dsp:sp modelId="{E14A5BA1-42E9-8E47-B481-7736208E7216}">
      <dsp:nvSpPr>
        <dsp:cNvPr id="0" name=""/>
        <dsp:cNvSpPr/>
      </dsp:nvSpPr>
      <dsp:spPr>
        <a:xfrm>
          <a:off x="4137117" y="1217889"/>
          <a:ext cx="430865" cy="430865"/>
        </a:xfrm>
        <a:prstGeom prst="ellipse">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2643AD31-EA89-3340-9C8D-F2E3F3D243B9}">
      <dsp:nvSpPr>
        <dsp:cNvPr id="0" name=""/>
        <dsp:cNvSpPr/>
      </dsp:nvSpPr>
      <dsp:spPr>
        <a:xfrm>
          <a:off x="2705102" y="228607"/>
          <a:ext cx="3998985" cy="1081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307" tIns="0" rIns="0" bIns="0" numCol="1" spcCol="1270" anchor="t" anchorCtr="0">
          <a:noAutofit/>
        </a:bodyPr>
        <a:lstStyle/>
        <a:p>
          <a:pPr lvl="0" algn="l" defTabSz="800100" rtl="0">
            <a:lnSpc>
              <a:spcPct val="90000"/>
            </a:lnSpc>
            <a:spcBef>
              <a:spcPct val="0"/>
            </a:spcBef>
            <a:spcAft>
              <a:spcPct val="35000"/>
            </a:spcAft>
          </a:pPr>
          <a:r>
            <a:rPr lang="en-GB" sz="1800" b="1" kern="1200" noProof="0" dirty="0" smtClean="0"/>
            <a:t>Years  2000 </a:t>
          </a:r>
        </a:p>
        <a:p>
          <a:pPr lvl="0" algn="l" defTabSz="800100" rtl="0">
            <a:lnSpc>
              <a:spcPct val="90000"/>
            </a:lnSpc>
            <a:spcBef>
              <a:spcPct val="0"/>
            </a:spcBef>
            <a:spcAft>
              <a:spcPts val="240"/>
            </a:spcAft>
          </a:pPr>
          <a:r>
            <a:rPr lang="en-GB" sz="2000" b="1" kern="1200" noProof="0" dirty="0" smtClean="0">
              <a:solidFill>
                <a:srgbClr val="003366"/>
              </a:solidFill>
            </a:rPr>
            <a:t>Risk governance </a:t>
          </a:r>
        </a:p>
        <a:p>
          <a:pPr lvl="0" algn="l" defTabSz="800100" rtl="0">
            <a:lnSpc>
              <a:spcPct val="90000"/>
            </a:lnSpc>
            <a:spcBef>
              <a:spcPct val="0"/>
            </a:spcBef>
            <a:spcAft>
              <a:spcPts val="240"/>
            </a:spcAft>
          </a:pPr>
          <a:r>
            <a:rPr lang="en-GB" sz="1600" b="1" kern="1200" noProof="0" dirty="0" smtClean="0">
              <a:solidFill>
                <a:srgbClr val="800000"/>
              </a:solidFill>
            </a:rPr>
            <a:t>Stakeholder engagement</a:t>
          </a:r>
        </a:p>
        <a:p>
          <a:pPr lvl="0" algn="l" defTabSz="800100" rtl="0">
            <a:lnSpc>
              <a:spcPct val="90000"/>
            </a:lnSpc>
            <a:spcBef>
              <a:spcPct val="0"/>
            </a:spcBef>
            <a:spcAft>
              <a:spcPct val="35000"/>
            </a:spcAft>
          </a:pPr>
          <a:endParaRPr lang="en-GB" sz="2000" b="1" kern="1200" noProof="0" dirty="0">
            <a:solidFill>
              <a:srgbClr val="003366"/>
            </a:solidFill>
          </a:endParaRPr>
        </a:p>
      </dsp:txBody>
      <dsp:txXfrm>
        <a:off x="2705102" y="228607"/>
        <a:ext cx="3998985" cy="1081268"/>
      </dsp:txXfrm>
    </dsp:sp>
    <dsp:sp modelId="{0EE35F75-86B6-A44A-BAFE-DA96FDAC54D4}">
      <dsp:nvSpPr>
        <dsp:cNvPr id="0" name=""/>
        <dsp:cNvSpPr/>
      </dsp:nvSpPr>
      <dsp:spPr>
        <a:xfrm>
          <a:off x="5467935" y="872154"/>
          <a:ext cx="549005" cy="549005"/>
        </a:xfrm>
        <a:prstGeom prst="ellipse">
          <a:avLst/>
        </a:prstGeom>
        <a:gradFill rotWithShape="0">
          <a:gsLst>
            <a:gs pos="0">
              <a:schemeClr val="dk2">
                <a:hueOff val="0"/>
                <a:satOff val="0"/>
                <a:lumOff val="0"/>
                <a:alphaOff val="0"/>
                <a:tint val="98000"/>
                <a:shade val="25000"/>
                <a:satMod val="250000"/>
              </a:schemeClr>
            </a:gs>
            <a:gs pos="68000">
              <a:schemeClr val="dk2">
                <a:hueOff val="0"/>
                <a:satOff val="0"/>
                <a:lumOff val="0"/>
                <a:alphaOff val="0"/>
                <a:tint val="86000"/>
                <a:satMod val="115000"/>
              </a:schemeClr>
            </a:gs>
            <a:gs pos="100000">
              <a:schemeClr val="dk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dk2">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AEACE0B0-581F-5142-A509-02BC3F91EEDF}">
      <dsp:nvSpPr>
        <dsp:cNvPr id="0" name=""/>
        <dsp:cNvSpPr/>
      </dsp:nvSpPr>
      <dsp:spPr>
        <a:xfrm>
          <a:off x="5772937" y="1295402"/>
          <a:ext cx="1694662" cy="1825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907" tIns="0" rIns="0" bIns="0" numCol="1" spcCol="1270" anchor="t" anchorCtr="0">
          <a:noAutofit/>
        </a:bodyPr>
        <a:lstStyle/>
        <a:p>
          <a:pPr lvl="0" algn="l" defTabSz="800100" rtl="0">
            <a:lnSpc>
              <a:spcPct val="90000"/>
            </a:lnSpc>
            <a:spcBef>
              <a:spcPct val="0"/>
            </a:spcBef>
            <a:spcAft>
              <a:spcPct val="35000"/>
            </a:spcAft>
          </a:pPr>
          <a:r>
            <a:rPr lang="en-GB" sz="1800" b="1" kern="1200" dirty="0" smtClean="0"/>
            <a:t>Years 2010</a:t>
          </a:r>
        </a:p>
        <a:p>
          <a:pPr lvl="0" algn="l" defTabSz="800100" rtl="0">
            <a:lnSpc>
              <a:spcPct val="90000"/>
            </a:lnSpc>
            <a:spcBef>
              <a:spcPct val="0"/>
            </a:spcBef>
            <a:spcAft>
              <a:spcPct val="35000"/>
            </a:spcAft>
          </a:pPr>
          <a:r>
            <a:rPr lang="en-GB" sz="2000" b="1" kern="1200" dirty="0" smtClean="0">
              <a:solidFill>
                <a:srgbClr val="003366"/>
              </a:solidFill>
            </a:rPr>
            <a:t>Radiation protection  culture </a:t>
          </a:r>
          <a:endParaRPr lang="fr-FR" sz="2000" b="1" kern="1200" dirty="0">
            <a:solidFill>
              <a:srgbClr val="003366"/>
            </a:solidFill>
          </a:endParaRPr>
        </a:p>
      </dsp:txBody>
      <dsp:txXfrm>
        <a:off x="5772937" y="1295402"/>
        <a:ext cx="1694662" cy="1825148"/>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CA"/>
          </a:p>
        </p:txBody>
      </p:sp>
      <p:sp>
        <p:nvSpPr>
          <p:cNvPr id="3" name="Date Placeholder 2"/>
          <p:cNvSpPr>
            <a:spLocks noGrp="1"/>
          </p:cNvSpPr>
          <p:nvPr>
            <p:ph type="dt" sz="quarter" idx="1"/>
          </p:nvPr>
        </p:nvSpPr>
        <p:spPr>
          <a:xfrm>
            <a:off x="5438775" y="0"/>
            <a:ext cx="4160838" cy="3651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43C33B6C-FBDD-4366-A53A-8E96F546BEA9}" type="datetimeFigureOut">
              <a:rPr lang="en-US"/>
              <a:pPr>
                <a:defRPr/>
              </a:pPr>
              <a:t>23/12/14</a:t>
            </a:fld>
            <a:endParaRPr lang="en-CA"/>
          </a:p>
        </p:txBody>
      </p:sp>
      <p:sp>
        <p:nvSpPr>
          <p:cNvPr id="4" name="Footer Placeholder 3"/>
          <p:cNvSpPr>
            <a:spLocks noGrp="1"/>
          </p:cNvSpPr>
          <p:nvPr>
            <p:ph type="ftr" sz="quarter" idx="2"/>
          </p:nvPr>
        </p:nvSpPr>
        <p:spPr>
          <a:xfrm>
            <a:off x="0" y="6948488"/>
            <a:ext cx="4160838" cy="3651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CA"/>
          </a:p>
        </p:txBody>
      </p:sp>
      <p:sp>
        <p:nvSpPr>
          <p:cNvPr id="5" name="Slide Number Placeholder 4"/>
          <p:cNvSpPr>
            <a:spLocks noGrp="1"/>
          </p:cNvSpPr>
          <p:nvPr>
            <p:ph type="sldNum" sz="quarter" idx="3"/>
          </p:nvPr>
        </p:nvSpPr>
        <p:spPr>
          <a:xfrm>
            <a:off x="5438775" y="6948488"/>
            <a:ext cx="4160838" cy="3651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0696EADA-213A-45F5-B748-54F2B8537DEB}" type="slidenum">
              <a:rPr lang="en-CA"/>
              <a:pPr>
                <a:defRPr/>
              </a:pPr>
              <a:t>‹#›</a:t>
            </a:fld>
            <a:endParaRPr lang="en-CA"/>
          </a:p>
        </p:txBody>
      </p:sp>
    </p:spTree>
    <p:extLst>
      <p:ext uri="{BB962C8B-B14F-4D97-AF65-F5344CB8AC3E}">
        <p14:creationId xmlns:p14="http://schemas.microsoft.com/office/powerpoint/2010/main" val="1783352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CA"/>
          </a:p>
        </p:txBody>
      </p:sp>
      <p:sp>
        <p:nvSpPr>
          <p:cNvPr id="3" name="Date Placeholder 2"/>
          <p:cNvSpPr>
            <a:spLocks noGrp="1"/>
          </p:cNvSpPr>
          <p:nvPr>
            <p:ph type="dt" idx="1"/>
          </p:nvPr>
        </p:nvSpPr>
        <p:spPr>
          <a:xfrm>
            <a:off x="5438775" y="0"/>
            <a:ext cx="4160838" cy="3651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DB9FDAB4-4B80-4394-8184-170DAAA6F306}" type="datetimeFigureOut">
              <a:rPr lang="en-US"/>
              <a:pPr>
                <a:defRPr/>
              </a:pPr>
              <a:t>23/12/14</a:t>
            </a:fld>
            <a:endParaRPr lang="en-CA"/>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pPr lvl="0"/>
            <a:endParaRPr lang="en-CA" noProof="0"/>
          </a:p>
        </p:txBody>
      </p:sp>
      <p:sp>
        <p:nvSpPr>
          <p:cNvPr id="5" name="Notes Placeholder 4"/>
          <p:cNvSpPr>
            <a:spLocks noGrp="1"/>
          </p:cNvSpPr>
          <p:nvPr>
            <p:ph type="body" sz="quarter" idx="3"/>
          </p:nvPr>
        </p:nvSpPr>
        <p:spPr>
          <a:xfrm>
            <a:off x="960438" y="3475038"/>
            <a:ext cx="7680325" cy="32908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6948488"/>
            <a:ext cx="4160838" cy="3651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CA"/>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176C55EC-4F01-44C8-BF74-A79905A8F494}" type="slidenum">
              <a:rPr lang="en-CA"/>
              <a:pPr>
                <a:defRPr/>
              </a:pPr>
              <a:t>‹#›</a:t>
            </a:fld>
            <a:endParaRPr lang="en-CA"/>
          </a:p>
        </p:txBody>
      </p:sp>
    </p:spTree>
    <p:extLst>
      <p:ext uri="{BB962C8B-B14F-4D97-AF65-F5344CB8AC3E}">
        <p14:creationId xmlns:p14="http://schemas.microsoft.com/office/powerpoint/2010/main" val="27944209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
        <p:nvSpPr>
          <p:cNvPr id="102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820083EE-3BCA-4BD0-8DF6-8530763649CC}" type="slidenum">
              <a:rPr lang="en-CA" altLang="en-US" smtClean="0">
                <a:latin typeface="Calibri" pitchFamily="34" charset="0"/>
              </a:rPr>
              <a:pPr fontAlgn="base">
                <a:spcBef>
                  <a:spcPct val="0"/>
                </a:spcBef>
                <a:spcAft>
                  <a:spcPct val="0"/>
                </a:spcAft>
                <a:defRPr/>
              </a:pPr>
              <a:t>1</a:t>
            </a:fld>
            <a:endParaRPr lang="en-CA" altLang="en-US"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fr-CA">
              <a:latin typeface="Arial" charset="0"/>
              <a:ea typeface="ＭＳ Ｐゴシック" charset="0"/>
              <a:cs typeface="ＭＳ Ｐゴシック" charset="0"/>
            </a:endParaRPr>
          </a:p>
        </p:txBody>
      </p:sp>
      <p:sp>
        <p:nvSpPr>
          <p:cNvPr id="30723"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BECF3E9-3940-3747-8DA3-64D91CED5736}" type="datetime1">
              <a:rPr lang="fr-FR" sz="1300">
                <a:latin typeface="Helvetica" charset="0"/>
                <a:cs typeface="Arial" charset="0"/>
              </a:rPr>
              <a:pPr eaLnBrk="1" hangingPunct="1"/>
              <a:t>23/12/14</a:t>
            </a:fld>
            <a:endParaRPr lang="fr-FR" sz="1300">
              <a:latin typeface="Helvetica" charset="0"/>
              <a:cs typeface="Arial" charset="0"/>
            </a:endParaRPr>
          </a:p>
        </p:txBody>
      </p:sp>
      <p:sp>
        <p:nvSpPr>
          <p:cNvPr id="30724"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1701E3-A4AE-F949-8926-0A4BB1421EF1}" type="slidenum">
              <a:rPr lang="fr-FR" sz="1300">
                <a:latin typeface="Helvetica" charset="0"/>
                <a:cs typeface="Arial" charset="0"/>
              </a:rPr>
              <a:pPr eaLnBrk="1" hangingPunct="1"/>
              <a:t>14</a:t>
            </a:fld>
            <a:endParaRPr lang="fr-FR" sz="1300">
              <a:latin typeface="Helvetica"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2770"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Arial" charset="0"/>
              <a:ea typeface="ＭＳ Ｐゴシック" charset="0"/>
              <a:cs typeface="ＭＳ Ｐゴシック" charset="0"/>
            </a:endParaRPr>
          </a:p>
        </p:txBody>
      </p:sp>
      <p:sp>
        <p:nvSpPr>
          <p:cNvPr id="32771"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3E9B065-8E29-5943-B6B5-8023516E3C4A}" type="datetime1">
              <a:rPr lang="fr-FR" sz="1200">
                <a:latin typeface="Helvetica" charset="0"/>
              </a:rPr>
              <a:pPr eaLnBrk="1" hangingPunct="1"/>
              <a:t>23/12/14</a:t>
            </a:fld>
            <a:endParaRPr lang="fr-FR" sz="1200">
              <a:latin typeface="Helvetica" charset="0"/>
            </a:endParaRPr>
          </a:p>
        </p:txBody>
      </p:sp>
      <p:sp>
        <p:nvSpPr>
          <p:cNvPr id="32772"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1F69B05-AF39-D446-B8F4-ECEF56D12D78}" type="slidenum">
              <a:rPr lang="fr-FR" sz="1200">
                <a:latin typeface="Helvetica" charset="0"/>
              </a:rPr>
              <a:pPr eaLnBrk="1" hangingPunct="1"/>
              <a:t>15</a:t>
            </a:fld>
            <a:endParaRPr lang="fr-FR" sz="1200">
              <a:latin typeface="Helvetica"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355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Arial" charset="0"/>
              <a:ea typeface="ＭＳ Ｐゴシック" charset="0"/>
              <a:cs typeface="ＭＳ Ｐゴシック" charset="0"/>
            </a:endParaRPr>
          </a:p>
        </p:txBody>
      </p:sp>
      <p:sp>
        <p:nvSpPr>
          <p:cNvPr id="23555"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8BC0D7-09F9-AA4E-A897-88D306764DD7}" type="datetime1">
              <a:rPr lang="fr-FR" sz="1200">
                <a:latin typeface="Helvetica" charset="0"/>
              </a:rPr>
              <a:pPr eaLnBrk="1" hangingPunct="1"/>
              <a:t>23/12/14</a:t>
            </a:fld>
            <a:endParaRPr lang="fr-FR" sz="1200">
              <a:latin typeface="Helvetica" charset="0"/>
            </a:endParaRPr>
          </a:p>
        </p:txBody>
      </p:sp>
      <p:sp>
        <p:nvSpPr>
          <p:cNvPr id="23556"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F3D9A8-A413-EC47-A8D1-7C59C416C0EB}" type="slidenum">
              <a:rPr lang="fr-FR" sz="1200">
                <a:latin typeface="Helvetica" charset="0"/>
              </a:rPr>
              <a:pPr eaLnBrk="1" hangingPunct="1"/>
              <a:t>16</a:t>
            </a:fld>
            <a:endParaRPr lang="fr-FR" sz="1200">
              <a:latin typeface="Helvetica"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fr-CA">
              <a:latin typeface="Arial" charset="0"/>
              <a:ea typeface="ＭＳ Ｐゴシック" charset="0"/>
              <a:cs typeface="ＭＳ Ｐゴシック" charset="0"/>
            </a:endParaRPr>
          </a:p>
        </p:txBody>
      </p:sp>
      <p:sp>
        <p:nvSpPr>
          <p:cNvPr id="38915" name="Espace réservé de la date 3"/>
          <p:cNvSpPr txBox="1">
            <a:spLocks noGrp="1"/>
          </p:cNvSpPr>
          <p:nvPr/>
        </p:nvSpPr>
        <p:spPr bwMode="auto">
          <a:xfrm>
            <a:off x="5440363" y="0"/>
            <a:ext cx="4160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B75C9F5-E794-BE4F-9DDA-9EF30D6FB72B}" type="datetime1">
              <a:rPr lang="fr-FR" sz="1200"/>
              <a:pPr algn="r" eaLnBrk="1" hangingPunct="1"/>
              <a:t>23/12/14</a:t>
            </a:fld>
            <a:endParaRPr lang="fr-FR" sz="1200"/>
          </a:p>
        </p:txBody>
      </p:sp>
      <p:sp>
        <p:nvSpPr>
          <p:cNvPr id="38916" name="Espace réservé du numéro de diapositive 4"/>
          <p:cNvSpPr txBox="1">
            <a:spLocks noGrp="1"/>
          </p:cNvSpPr>
          <p:nvPr/>
        </p:nvSpPr>
        <p:spPr bwMode="auto">
          <a:xfrm>
            <a:off x="5440363" y="6948488"/>
            <a:ext cx="4160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A1FBE25-A747-5C4D-AFB8-BB2BC2EE8581}" type="slidenum">
              <a:rPr lang="fr-FR" sz="1200"/>
              <a:pPr algn="r" eaLnBrk="1" hangingPunct="1"/>
              <a:t>17</a:t>
            </a:fld>
            <a:endParaRPr lang="fr-F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096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fr-CA">
              <a:latin typeface="Arial" charset="0"/>
              <a:ea typeface="ＭＳ Ｐゴシック" charset="0"/>
              <a:cs typeface="ＭＳ Ｐゴシック" charset="0"/>
            </a:endParaRPr>
          </a:p>
        </p:txBody>
      </p:sp>
      <p:sp>
        <p:nvSpPr>
          <p:cNvPr id="40963" name="Espace réservé de la date 3"/>
          <p:cNvSpPr txBox="1">
            <a:spLocks noGrp="1"/>
          </p:cNvSpPr>
          <p:nvPr/>
        </p:nvSpPr>
        <p:spPr bwMode="auto">
          <a:xfrm>
            <a:off x="5440363" y="0"/>
            <a:ext cx="4160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4ABBB028-9C47-2F4C-81E1-565461F4C29B}" type="datetime1">
              <a:rPr lang="fr-FR" sz="1200"/>
              <a:pPr algn="r" eaLnBrk="1" hangingPunct="1"/>
              <a:t>23/12/14</a:t>
            </a:fld>
            <a:endParaRPr lang="fr-FR" sz="1200"/>
          </a:p>
        </p:txBody>
      </p:sp>
      <p:sp>
        <p:nvSpPr>
          <p:cNvPr id="40964" name="Espace réservé du numéro de diapositive 4"/>
          <p:cNvSpPr txBox="1">
            <a:spLocks noGrp="1"/>
          </p:cNvSpPr>
          <p:nvPr/>
        </p:nvSpPr>
        <p:spPr bwMode="auto">
          <a:xfrm>
            <a:off x="5440363" y="6948488"/>
            <a:ext cx="4160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10A8B193-8084-614D-9B9F-7D2BC05FABFE}" type="slidenum">
              <a:rPr lang="fr-FR" sz="1200"/>
              <a:pPr algn="r" eaLnBrk="1" hangingPunct="1"/>
              <a:t>18</a:t>
            </a:fld>
            <a:endParaRPr lang="fr-F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fr-CA">
              <a:latin typeface="Arial" charset="0"/>
              <a:ea typeface="ＭＳ Ｐゴシック" charset="0"/>
              <a:cs typeface="ＭＳ Ｐゴシック" charset="0"/>
            </a:endParaRPr>
          </a:p>
        </p:txBody>
      </p:sp>
      <p:sp>
        <p:nvSpPr>
          <p:cNvPr id="29699" name="Espace réservé de la date 3"/>
          <p:cNvSpPr txBox="1">
            <a:spLocks noGrp="1"/>
          </p:cNvSpPr>
          <p:nvPr/>
        </p:nvSpPr>
        <p:spPr bwMode="auto">
          <a:xfrm>
            <a:off x="5440363" y="0"/>
            <a:ext cx="4160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650" tIns="45825" rIns="91650" bIns="45825"/>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3DF44F6D-BEE1-F949-8505-C9B5D0AC5111}" type="datetime1">
              <a:rPr lang="fr-FR" sz="1200"/>
              <a:pPr algn="r" eaLnBrk="1" hangingPunct="1"/>
              <a:t>23/12/14</a:t>
            </a:fld>
            <a:endParaRPr lang="fr-FR" sz="1200"/>
          </a:p>
        </p:txBody>
      </p:sp>
      <p:sp>
        <p:nvSpPr>
          <p:cNvPr id="29700" name="Espace réservé du numéro de diapositive 4"/>
          <p:cNvSpPr txBox="1">
            <a:spLocks noGrp="1"/>
          </p:cNvSpPr>
          <p:nvPr/>
        </p:nvSpPr>
        <p:spPr bwMode="auto">
          <a:xfrm>
            <a:off x="5440363" y="6948488"/>
            <a:ext cx="4160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650" tIns="45825" rIns="91650" bIns="45825"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21D61D3-814A-E144-9CB9-0B627D3A930D}" type="slidenum">
              <a:rPr lang="fr-FR" sz="1200"/>
              <a:pPr algn="r" eaLnBrk="1" hangingPunct="1"/>
              <a:t>19</a:t>
            </a:fld>
            <a:endParaRPr lang="fr-F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fr-CA">
              <a:latin typeface="Calibri" charset="0"/>
              <a:ea typeface="ＭＳ Ｐゴシック" charset="0"/>
              <a:cs typeface="ＭＳ Ｐゴシック" charset="0"/>
            </a:endParaRPr>
          </a:p>
        </p:txBody>
      </p:sp>
      <p:sp>
        <p:nvSpPr>
          <p:cNvPr id="45059" name="Espace réservé de la date 3"/>
          <p:cNvSpPr txBox="1">
            <a:spLocks noGrp="1"/>
          </p:cNvSpPr>
          <p:nvPr/>
        </p:nvSpPr>
        <p:spPr bwMode="auto">
          <a:xfrm>
            <a:off x="5440363" y="0"/>
            <a:ext cx="4160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5EACDC8C-18E6-EA4B-B1E7-D7BF58A6089D}" type="datetime1">
              <a:rPr lang="fr-FR" sz="1200"/>
              <a:pPr algn="r" eaLnBrk="1" hangingPunct="1"/>
              <a:t>23/12/14</a:t>
            </a:fld>
            <a:endParaRPr lang="fr-FR" sz="1200"/>
          </a:p>
        </p:txBody>
      </p:sp>
      <p:sp>
        <p:nvSpPr>
          <p:cNvPr id="45060" name="Espace réservé du numéro de diapositive 4"/>
          <p:cNvSpPr txBox="1">
            <a:spLocks noGrp="1"/>
          </p:cNvSpPr>
          <p:nvPr/>
        </p:nvSpPr>
        <p:spPr bwMode="auto">
          <a:xfrm>
            <a:off x="5440363" y="6948488"/>
            <a:ext cx="4160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0A916652-E39A-F341-A3DF-F10E9B8376A6}" type="slidenum">
              <a:rPr lang="fr-FR" sz="1200"/>
              <a:pPr algn="r" eaLnBrk="1" hangingPunct="1"/>
              <a:t>20</a:t>
            </a:fld>
            <a:endParaRPr lang="fr-F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710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fr-CA">
              <a:latin typeface="Arial" charset="0"/>
              <a:ea typeface="ＭＳ Ｐゴシック" charset="0"/>
              <a:cs typeface="ＭＳ Ｐゴシック" charset="0"/>
            </a:endParaRPr>
          </a:p>
        </p:txBody>
      </p:sp>
      <p:sp>
        <p:nvSpPr>
          <p:cNvPr id="47107" name="Espace réservé de la date 3"/>
          <p:cNvSpPr txBox="1">
            <a:spLocks noGrp="1"/>
          </p:cNvSpPr>
          <p:nvPr/>
        </p:nvSpPr>
        <p:spPr bwMode="auto">
          <a:xfrm>
            <a:off x="5440363" y="0"/>
            <a:ext cx="4160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D2C4ADD0-ADF2-8849-BB85-9D1679247961}" type="datetime1">
              <a:rPr lang="fr-FR" sz="1200"/>
              <a:pPr algn="r" eaLnBrk="1" hangingPunct="1"/>
              <a:t>23/12/14</a:t>
            </a:fld>
            <a:endParaRPr lang="fr-FR" sz="1200"/>
          </a:p>
        </p:txBody>
      </p:sp>
      <p:sp>
        <p:nvSpPr>
          <p:cNvPr id="47108" name="Espace réservé du numéro de diapositive 4"/>
          <p:cNvSpPr txBox="1">
            <a:spLocks noGrp="1"/>
          </p:cNvSpPr>
          <p:nvPr/>
        </p:nvSpPr>
        <p:spPr bwMode="auto">
          <a:xfrm>
            <a:off x="5440363" y="6948488"/>
            <a:ext cx="4160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69944A4E-419D-3149-8E40-BE240332EADC}" type="slidenum">
              <a:rPr lang="fr-FR" sz="1200"/>
              <a:pPr algn="r" eaLnBrk="1" hangingPunct="1"/>
              <a:t>21</a:t>
            </a:fld>
            <a:endParaRPr lang="fr-FR"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915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fr-CA">
              <a:latin typeface="Arial" charset="0"/>
              <a:ea typeface="ＭＳ Ｐゴシック" charset="0"/>
              <a:cs typeface="ＭＳ Ｐゴシック" charset="0"/>
            </a:endParaRPr>
          </a:p>
        </p:txBody>
      </p:sp>
      <p:sp>
        <p:nvSpPr>
          <p:cNvPr id="49155" name="Espace réservé de la date 3"/>
          <p:cNvSpPr txBox="1">
            <a:spLocks noGrp="1"/>
          </p:cNvSpPr>
          <p:nvPr/>
        </p:nvSpPr>
        <p:spPr bwMode="auto">
          <a:xfrm>
            <a:off x="5440363" y="0"/>
            <a:ext cx="4160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650" tIns="45825" rIns="91650" bIns="45825"/>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A70E280-22D2-3E40-9275-E228FAB1D95F}" type="datetime1">
              <a:rPr lang="fr-FR" sz="1200"/>
              <a:pPr algn="r" eaLnBrk="1" hangingPunct="1"/>
              <a:t>23/12/14</a:t>
            </a:fld>
            <a:endParaRPr lang="fr-FR" sz="1200"/>
          </a:p>
        </p:txBody>
      </p:sp>
      <p:sp>
        <p:nvSpPr>
          <p:cNvPr id="49156" name="Espace réservé du numéro de diapositive 4"/>
          <p:cNvSpPr txBox="1">
            <a:spLocks noGrp="1"/>
          </p:cNvSpPr>
          <p:nvPr/>
        </p:nvSpPr>
        <p:spPr bwMode="auto">
          <a:xfrm>
            <a:off x="5440363" y="6948488"/>
            <a:ext cx="4160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650" tIns="45825" rIns="91650" bIns="45825"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63C6C176-5932-E448-824D-7089F21A9EF9}" type="slidenum">
              <a:rPr lang="fr-FR" sz="1200"/>
              <a:pPr algn="r" eaLnBrk="1" hangingPunct="1"/>
              <a:t>22</a:t>
            </a:fld>
            <a:endParaRPr lang="fr-F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734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5734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4720E0-4B91-4547-B489-BF7261878D3B}" type="datetime1">
              <a:rPr lang="en-GB" sz="1200">
                <a:latin typeface="Helvetica" charset="0"/>
              </a:rPr>
              <a:pPr eaLnBrk="1" hangingPunct="1"/>
              <a:t>23/12/14</a:t>
            </a:fld>
            <a:endParaRPr lang="en-GB" sz="1200">
              <a:latin typeface="Helvetica" charset="0"/>
            </a:endParaRPr>
          </a:p>
        </p:txBody>
      </p:sp>
      <p:sp>
        <p:nvSpPr>
          <p:cNvPr id="5734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BEC8A9C-791F-F045-AA69-6DD429852819}" type="slidenum">
              <a:rPr lang="en-GB" sz="1200">
                <a:latin typeface="Helvetica" charset="0"/>
              </a:rPr>
              <a:pPr eaLnBrk="1" hangingPunct="1"/>
              <a:t>24</a:t>
            </a:fld>
            <a:endParaRPr lang="en-GB" sz="1200">
              <a:latin typeface="Helvetic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Arial" charset="0"/>
              <a:ea typeface="ＭＳ Ｐゴシック" charset="0"/>
              <a:cs typeface="ＭＳ Ｐゴシック" charset="0"/>
            </a:endParaRPr>
          </a:p>
        </p:txBody>
      </p:sp>
      <p:sp>
        <p:nvSpPr>
          <p:cNvPr id="18435"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745985A-2316-4A41-9B2F-AA7E05C60A7E}" type="datetime1">
              <a:rPr lang="en-GB" sz="1300">
                <a:latin typeface="Helvetica" charset="0"/>
              </a:rPr>
              <a:pPr eaLnBrk="1" hangingPunct="1"/>
              <a:t>23/12/14</a:t>
            </a:fld>
            <a:endParaRPr lang="en-GB" sz="1300">
              <a:latin typeface="Helvetica" charset="0"/>
            </a:endParaRPr>
          </a:p>
        </p:txBody>
      </p:sp>
      <p:sp>
        <p:nvSpPr>
          <p:cNvPr id="18436"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D95A03-425C-E74A-98A8-FFF92D9675FD}" type="slidenum">
              <a:rPr lang="en-GB" sz="1300">
                <a:latin typeface="Helvetica" charset="0"/>
              </a:rPr>
              <a:pPr eaLnBrk="1" hangingPunct="1"/>
              <a:t>3</a:t>
            </a:fld>
            <a:endParaRPr lang="en-GB" sz="1300">
              <a:latin typeface="Helvetic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734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5734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4720E0-4B91-4547-B489-BF7261878D3B}" type="datetime1">
              <a:rPr lang="en-GB" sz="1200">
                <a:latin typeface="Helvetica" charset="0"/>
              </a:rPr>
              <a:pPr eaLnBrk="1" hangingPunct="1"/>
              <a:t>23/12/14</a:t>
            </a:fld>
            <a:endParaRPr lang="en-GB" sz="1200">
              <a:latin typeface="Helvetica" charset="0"/>
            </a:endParaRPr>
          </a:p>
        </p:txBody>
      </p:sp>
      <p:sp>
        <p:nvSpPr>
          <p:cNvPr id="5734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BEC8A9C-791F-F045-AA69-6DD429852819}" type="slidenum">
              <a:rPr lang="en-GB" sz="1200">
                <a:latin typeface="Helvetica" charset="0"/>
              </a:rPr>
              <a:pPr eaLnBrk="1" hangingPunct="1"/>
              <a:t>25</a:t>
            </a:fld>
            <a:endParaRPr lang="en-GB" sz="1200">
              <a:latin typeface="Helvetica"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553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fr-CA">
              <a:latin typeface="Arial" charset="0"/>
              <a:ea typeface="ＭＳ Ｐゴシック" charset="0"/>
              <a:cs typeface="ＭＳ Ｐゴシック" charset="0"/>
            </a:endParaRPr>
          </a:p>
        </p:txBody>
      </p:sp>
      <p:sp>
        <p:nvSpPr>
          <p:cNvPr id="65539"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791D4D-C265-7E47-B9BB-A2134DD775E1}" type="datetime1">
              <a:rPr lang="fr-FR" sz="1300">
                <a:latin typeface="Helvetica" charset="0"/>
                <a:cs typeface="Arial" charset="0"/>
              </a:rPr>
              <a:pPr eaLnBrk="1" hangingPunct="1"/>
              <a:t>23/12/14</a:t>
            </a:fld>
            <a:endParaRPr lang="fr-FR" sz="1300">
              <a:latin typeface="Helvetica" charset="0"/>
              <a:cs typeface="Arial" charset="0"/>
            </a:endParaRPr>
          </a:p>
        </p:txBody>
      </p:sp>
      <p:sp>
        <p:nvSpPr>
          <p:cNvPr id="65540"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89A7760-C886-804D-AEE3-53D926817852}" type="slidenum">
              <a:rPr lang="fr-FR" sz="1300">
                <a:latin typeface="Helvetica" charset="0"/>
                <a:cs typeface="Arial" charset="0"/>
              </a:rPr>
              <a:pPr eaLnBrk="1" hangingPunct="1"/>
              <a:t>26</a:t>
            </a:fld>
            <a:endParaRPr lang="fr-FR" sz="1300">
              <a:latin typeface="Helvetica"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60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86019"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671D941-2806-4347-AD57-E6C6DA31C08E}" type="datetime1">
              <a:rPr lang="en-GB" sz="1200">
                <a:latin typeface="Helvetica" charset="0"/>
              </a:rPr>
              <a:pPr eaLnBrk="1" hangingPunct="1"/>
              <a:t>23/12/14</a:t>
            </a:fld>
            <a:endParaRPr lang="en-GB" sz="1200">
              <a:latin typeface="Helvetica" charset="0"/>
            </a:endParaRPr>
          </a:p>
        </p:txBody>
      </p:sp>
      <p:sp>
        <p:nvSpPr>
          <p:cNvPr id="86020"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C9F2E41-1834-EF43-83F4-A6DFE78811E5}" type="slidenum">
              <a:rPr lang="en-GB" sz="1200">
                <a:latin typeface="Helvetica" charset="0"/>
              </a:rPr>
              <a:pPr eaLnBrk="1" hangingPunct="1"/>
              <a:t>27</a:t>
            </a:fld>
            <a:endParaRPr lang="en-GB" sz="1200">
              <a:latin typeface="Helvetica"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632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fr-CA">
              <a:latin typeface="Arial" charset="0"/>
              <a:ea typeface="ＭＳ Ｐゴシック" charset="0"/>
              <a:cs typeface="ＭＳ Ｐゴシック" charset="0"/>
            </a:endParaRPr>
          </a:p>
        </p:txBody>
      </p:sp>
      <p:sp>
        <p:nvSpPr>
          <p:cNvPr id="56323" name="Espace réservé de la date 3"/>
          <p:cNvSpPr txBox="1">
            <a:spLocks noGrp="1"/>
          </p:cNvSpPr>
          <p:nvPr/>
        </p:nvSpPr>
        <p:spPr bwMode="auto">
          <a:xfrm>
            <a:off x="5440363" y="0"/>
            <a:ext cx="4160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02375115-9079-9C4A-9FDB-C939533502B5}" type="datetime1">
              <a:rPr lang="fr-FR" sz="1200"/>
              <a:pPr algn="r" eaLnBrk="1" hangingPunct="1"/>
              <a:t>23/12/14</a:t>
            </a:fld>
            <a:endParaRPr lang="fr-FR" sz="1200"/>
          </a:p>
        </p:txBody>
      </p:sp>
      <p:sp>
        <p:nvSpPr>
          <p:cNvPr id="56324" name="Espace réservé du numéro de diapositive 4"/>
          <p:cNvSpPr txBox="1">
            <a:spLocks noGrp="1"/>
          </p:cNvSpPr>
          <p:nvPr/>
        </p:nvSpPr>
        <p:spPr bwMode="auto">
          <a:xfrm>
            <a:off x="5440363" y="6948488"/>
            <a:ext cx="4160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3F5BAD26-2CA7-DD45-8F16-ED63DE163D6D}" type="slidenum">
              <a:rPr lang="fr-FR" sz="1200"/>
              <a:pPr algn="r" eaLnBrk="1" hangingPunct="1"/>
              <a:t>28</a:t>
            </a:fld>
            <a:endParaRPr lang="fr-F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246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atin typeface="Arial" charset="0"/>
                <a:ea typeface="ＭＳ Ｐゴシック" charset="0"/>
                <a:cs typeface="ＭＳ Ｐゴシック" charset="0"/>
              </a:rPr>
              <a:t>Use of the term «  cautious procedure »</a:t>
            </a:r>
          </a:p>
        </p:txBody>
      </p:sp>
      <p:sp>
        <p:nvSpPr>
          <p:cNvPr id="6246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6A4D59-DFCF-C24D-BD5F-6E731A0AC102}" type="datetime1">
              <a:rPr lang="fr-FR" sz="1200">
                <a:latin typeface="Helvetica" charset="0"/>
              </a:rPr>
              <a:pPr eaLnBrk="1" hangingPunct="1"/>
              <a:t>23/12/14</a:t>
            </a:fld>
            <a:endParaRPr lang="fr-FR" sz="1200">
              <a:latin typeface="Helvetica" charset="0"/>
            </a:endParaRPr>
          </a:p>
        </p:txBody>
      </p:sp>
      <p:sp>
        <p:nvSpPr>
          <p:cNvPr id="6246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68A2DE5-60D7-EE4E-94C4-F28A7678E665}" type="slidenum">
              <a:rPr lang="fr-FR" sz="1200">
                <a:latin typeface="Helvetica" charset="0"/>
              </a:rPr>
              <a:pPr eaLnBrk="1" hangingPunct="1"/>
              <a:t>30</a:t>
            </a:fld>
            <a:endParaRPr lang="fr-FR" sz="1200">
              <a:latin typeface="Helvetica"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fld id="{C4A5E21D-1B8F-554D-A196-2657E3D3DE54}" type="slidenum">
              <a:rPr lang="fr-FR" sz="1300">
                <a:latin typeface="Times New Roman" charset="0"/>
              </a:rPr>
              <a:pPr eaLnBrk="1" hangingPunct="1"/>
              <a:t>37</a:t>
            </a:fld>
            <a:endParaRPr lang="fr-FR" sz="1300">
              <a:latin typeface="Times New Roman" charset="0"/>
            </a:endParaRPr>
          </a:p>
        </p:txBody>
      </p:sp>
      <p:sp>
        <p:nvSpPr>
          <p:cNvPr id="39939" name="Rectangle 1026"/>
          <p:cNvSpPr>
            <a:spLocks noGrp="1" noRot="1" noChangeAspect="1" noChangeArrowheads="1"/>
          </p:cNvSpPr>
          <p:nvPr>
            <p:ph type="sldImg"/>
          </p:nvPr>
        </p:nvSpPr>
        <p:spPr bwMode="auto">
          <a:xfrm>
            <a:off x="2970213" y="546100"/>
            <a:ext cx="3662362" cy="2746375"/>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39940" name="Rectangle 1027"/>
          <p:cNvSpPr>
            <a:spLocks noGrp="1" noChangeArrowheads="1"/>
          </p:cNvSpPr>
          <p:nvPr>
            <p:ph type="body" idx="1"/>
          </p:nvPr>
        </p:nvSpPr>
        <p:spPr bwMode="auto">
          <a:xfrm>
            <a:off x="960438" y="3475038"/>
            <a:ext cx="7680325" cy="3294062"/>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GB">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2770"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Arial" charset="0"/>
              <a:ea typeface="ＭＳ Ｐゴシック" charset="0"/>
              <a:cs typeface="ＭＳ Ｐゴシック" charset="0"/>
            </a:endParaRPr>
          </a:p>
        </p:txBody>
      </p:sp>
      <p:sp>
        <p:nvSpPr>
          <p:cNvPr id="32771"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3E9B065-8E29-5943-B6B5-8023516E3C4A}" type="datetime1">
              <a:rPr lang="fr-FR" sz="1200">
                <a:latin typeface="Helvetica" charset="0"/>
              </a:rPr>
              <a:pPr eaLnBrk="1" hangingPunct="1"/>
              <a:t>23/12/14</a:t>
            </a:fld>
            <a:endParaRPr lang="fr-FR" sz="1200">
              <a:latin typeface="Helvetica" charset="0"/>
            </a:endParaRPr>
          </a:p>
        </p:txBody>
      </p:sp>
      <p:sp>
        <p:nvSpPr>
          <p:cNvPr id="32772"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1F69B05-AF39-D446-B8F4-ECEF56D12D78}" type="slidenum">
              <a:rPr lang="fr-FR" sz="1200">
                <a:latin typeface="Helvetica" charset="0"/>
              </a:rPr>
              <a:pPr eaLnBrk="1" hangingPunct="1"/>
              <a:t>42</a:t>
            </a:fld>
            <a:endParaRPr lang="fr-FR" sz="1200">
              <a:latin typeface="Helvetica"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Espace réservé de l'image des diapositives 1"/>
          <p:cNvSpPr>
            <a:spLocks noGrp="1" noRot="1" noChangeAspect="1"/>
          </p:cNvSpPr>
          <p:nvPr>
            <p:ph type="sldImg"/>
          </p:nvPr>
        </p:nvSpPr>
        <p:spPr>
          <a:xfrm>
            <a:off x="2971800" y="549275"/>
            <a:ext cx="3659188" cy="2743200"/>
          </a:xfrm>
          <a:ln/>
        </p:spPr>
      </p:sp>
      <p:sp>
        <p:nvSpPr>
          <p:cNvPr id="29698"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fr-CA">
              <a:latin typeface="Arial" charset="0"/>
              <a:ea typeface="ＭＳ Ｐゴシック" charset="0"/>
              <a:cs typeface="ＭＳ Ｐゴシック" charset="0"/>
            </a:endParaRPr>
          </a:p>
        </p:txBody>
      </p:sp>
      <p:sp>
        <p:nvSpPr>
          <p:cNvPr id="29699" name="Espace réservé de la date 3"/>
          <p:cNvSpPr txBox="1">
            <a:spLocks noGrp="1"/>
          </p:cNvSpPr>
          <p:nvPr/>
        </p:nvSpPr>
        <p:spPr bwMode="auto">
          <a:xfrm>
            <a:off x="5440680" y="0"/>
            <a:ext cx="416052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4400">
                <a:solidFill>
                  <a:schemeClr val="tx2"/>
                </a:solidFill>
                <a:latin typeface="Helvetica" charset="0"/>
                <a:ea typeface="ＭＳ Ｐゴシック" charset="0"/>
                <a:cs typeface="ＭＳ Ｐゴシック" charset="0"/>
              </a:defRPr>
            </a:lvl1pPr>
            <a:lvl2pPr marL="742950" indent="-285750" eaLnBrk="0" hangingPunct="0">
              <a:defRPr sz="4400">
                <a:solidFill>
                  <a:schemeClr val="tx2"/>
                </a:solidFill>
                <a:latin typeface="Helvetica" charset="0"/>
                <a:ea typeface="ＭＳ Ｐゴシック" charset="0"/>
              </a:defRPr>
            </a:lvl2pPr>
            <a:lvl3pPr marL="1143000" indent="-228600" eaLnBrk="0" hangingPunct="0">
              <a:defRPr sz="4400">
                <a:solidFill>
                  <a:schemeClr val="tx2"/>
                </a:solidFill>
                <a:latin typeface="Helvetica" charset="0"/>
                <a:ea typeface="ＭＳ Ｐゴシック" charset="0"/>
              </a:defRPr>
            </a:lvl3pPr>
            <a:lvl4pPr marL="1600200" indent="-228600" eaLnBrk="0" hangingPunct="0">
              <a:defRPr sz="4400">
                <a:solidFill>
                  <a:schemeClr val="tx2"/>
                </a:solidFill>
                <a:latin typeface="Helvetica" charset="0"/>
                <a:ea typeface="ＭＳ Ｐゴシック" charset="0"/>
              </a:defRPr>
            </a:lvl4pPr>
            <a:lvl5pPr marL="2057400" indent="-228600" eaLnBrk="0" hangingPunct="0">
              <a:defRPr sz="4400">
                <a:solidFill>
                  <a:schemeClr val="tx2"/>
                </a:solidFill>
                <a:latin typeface="Helvetica" charset="0"/>
                <a:ea typeface="ＭＳ Ｐゴシック" charset="0"/>
              </a:defRPr>
            </a:lvl5pPr>
            <a:lvl6pPr marL="2514600" indent="-228600" eaLnBrk="0" fontAlgn="base" hangingPunct="0">
              <a:spcBef>
                <a:spcPct val="0"/>
              </a:spcBef>
              <a:spcAft>
                <a:spcPct val="0"/>
              </a:spcAft>
              <a:defRPr sz="4400">
                <a:solidFill>
                  <a:schemeClr val="tx2"/>
                </a:solidFill>
                <a:latin typeface="Helvetica" charset="0"/>
                <a:ea typeface="ＭＳ Ｐゴシック" charset="0"/>
              </a:defRPr>
            </a:lvl6pPr>
            <a:lvl7pPr marL="2971800" indent="-228600" eaLnBrk="0" fontAlgn="base" hangingPunct="0">
              <a:spcBef>
                <a:spcPct val="0"/>
              </a:spcBef>
              <a:spcAft>
                <a:spcPct val="0"/>
              </a:spcAft>
              <a:defRPr sz="4400">
                <a:solidFill>
                  <a:schemeClr val="tx2"/>
                </a:solidFill>
                <a:latin typeface="Helvetica" charset="0"/>
                <a:ea typeface="ＭＳ Ｐゴシック" charset="0"/>
              </a:defRPr>
            </a:lvl7pPr>
            <a:lvl8pPr marL="3429000" indent="-228600" eaLnBrk="0" fontAlgn="base" hangingPunct="0">
              <a:spcBef>
                <a:spcPct val="0"/>
              </a:spcBef>
              <a:spcAft>
                <a:spcPct val="0"/>
              </a:spcAft>
              <a:defRPr sz="4400">
                <a:solidFill>
                  <a:schemeClr val="tx2"/>
                </a:solidFill>
                <a:latin typeface="Helvetica" charset="0"/>
                <a:ea typeface="ＭＳ Ｐゴシック" charset="0"/>
              </a:defRPr>
            </a:lvl8pPr>
            <a:lvl9pPr marL="3886200" indent="-228600" eaLnBrk="0" fontAlgn="base" hangingPunct="0">
              <a:spcBef>
                <a:spcPct val="0"/>
              </a:spcBef>
              <a:spcAft>
                <a:spcPct val="0"/>
              </a:spcAft>
              <a:defRPr sz="4400">
                <a:solidFill>
                  <a:schemeClr val="tx2"/>
                </a:solidFill>
                <a:latin typeface="Helvetica" charset="0"/>
                <a:ea typeface="ＭＳ Ｐゴシック" charset="0"/>
              </a:defRPr>
            </a:lvl9pPr>
          </a:lstStyle>
          <a:p>
            <a:pPr algn="r" eaLnBrk="1" hangingPunct="1"/>
            <a:fld id="{99D484C7-5038-E841-A3B8-978F2C84B7BA}" type="datetime1">
              <a:rPr lang="fr-FR" sz="1200">
                <a:solidFill>
                  <a:schemeClr val="tx1"/>
                </a:solidFill>
              </a:rPr>
              <a:pPr algn="r" eaLnBrk="1" hangingPunct="1"/>
              <a:t>23/12/14</a:t>
            </a:fld>
            <a:endParaRPr lang="fr-FR" sz="1200">
              <a:solidFill>
                <a:schemeClr val="tx1"/>
              </a:solidFill>
            </a:endParaRPr>
          </a:p>
        </p:txBody>
      </p:sp>
      <p:sp>
        <p:nvSpPr>
          <p:cNvPr id="29700" name="Espace réservé du numéro de diapositive 4"/>
          <p:cNvSpPr txBox="1">
            <a:spLocks noGrp="1"/>
          </p:cNvSpPr>
          <p:nvPr/>
        </p:nvSpPr>
        <p:spPr bwMode="auto">
          <a:xfrm>
            <a:off x="5440680" y="6949440"/>
            <a:ext cx="416052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defRPr sz="4400">
                <a:solidFill>
                  <a:schemeClr val="tx2"/>
                </a:solidFill>
                <a:latin typeface="Helvetica" charset="0"/>
                <a:ea typeface="ＭＳ Ｐゴシック" charset="0"/>
                <a:cs typeface="ＭＳ Ｐゴシック" charset="0"/>
              </a:defRPr>
            </a:lvl1pPr>
            <a:lvl2pPr marL="742950" indent="-285750" eaLnBrk="0" hangingPunct="0">
              <a:defRPr sz="4400">
                <a:solidFill>
                  <a:schemeClr val="tx2"/>
                </a:solidFill>
                <a:latin typeface="Helvetica" charset="0"/>
                <a:ea typeface="ＭＳ Ｐゴシック" charset="0"/>
              </a:defRPr>
            </a:lvl2pPr>
            <a:lvl3pPr marL="1143000" indent="-228600" eaLnBrk="0" hangingPunct="0">
              <a:defRPr sz="4400">
                <a:solidFill>
                  <a:schemeClr val="tx2"/>
                </a:solidFill>
                <a:latin typeface="Helvetica" charset="0"/>
                <a:ea typeface="ＭＳ Ｐゴシック" charset="0"/>
              </a:defRPr>
            </a:lvl3pPr>
            <a:lvl4pPr marL="1600200" indent="-228600" eaLnBrk="0" hangingPunct="0">
              <a:defRPr sz="4400">
                <a:solidFill>
                  <a:schemeClr val="tx2"/>
                </a:solidFill>
                <a:latin typeface="Helvetica" charset="0"/>
                <a:ea typeface="ＭＳ Ｐゴシック" charset="0"/>
              </a:defRPr>
            </a:lvl4pPr>
            <a:lvl5pPr marL="2057400" indent="-228600" eaLnBrk="0" hangingPunct="0">
              <a:defRPr sz="4400">
                <a:solidFill>
                  <a:schemeClr val="tx2"/>
                </a:solidFill>
                <a:latin typeface="Helvetica" charset="0"/>
                <a:ea typeface="ＭＳ Ｐゴシック" charset="0"/>
              </a:defRPr>
            </a:lvl5pPr>
            <a:lvl6pPr marL="2514600" indent="-228600" eaLnBrk="0" fontAlgn="base" hangingPunct="0">
              <a:spcBef>
                <a:spcPct val="0"/>
              </a:spcBef>
              <a:spcAft>
                <a:spcPct val="0"/>
              </a:spcAft>
              <a:defRPr sz="4400">
                <a:solidFill>
                  <a:schemeClr val="tx2"/>
                </a:solidFill>
                <a:latin typeface="Helvetica" charset="0"/>
                <a:ea typeface="ＭＳ Ｐゴシック" charset="0"/>
              </a:defRPr>
            </a:lvl6pPr>
            <a:lvl7pPr marL="2971800" indent="-228600" eaLnBrk="0" fontAlgn="base" hangingPunct="0">
              <a:spcBef>
                <a:spcPct val="0"/>
              </a:spcBef>
              <a:spcAft>
                <a:spcPct val="0"/>
              </a:spcAft>
              <a:defRPr sz="4400">
                <a:solidFill>
                  <a:schemeClr val="tx2"/>
                </a:solidFill>
                <a:latin typeface="Helvetica" charset="0"/>
                <a:ea typeface="ＭＳ Ｐゴシック" charset="0"/>
              </a:defRPr>
            </a:lvl7pPr>
            <a:lvl8pPr marL="3429000" indent="-228600" eaLnBrk="0" fontAlgn="base" hangingPunct="0">
              <a:spcBef>
                <a:spcPct val="0"/>
              </a:spcBef>
              <a:spcAft>
                <a:spcPct val="0"/>
              </a:spcAft>
              <a:defRPr sz="4400">
                <a:solidFill>
                  <a:schemeClr val="tx2"/>
                </a:solidFill>
                <a:latin typeface="Helvetica" charset="0"/>
                <a:ea typeface="ＭＳ Ｐゴシック" charset="0"/>
              </a:defRPr>
            </a:lvl8pPr>
            <a:lvl9pPr marL="3886200" indent="-228600" eaLnBrk="0" fontAlgn="base" hangingPunct="0">
              <a:spcBef>
                <a:spcPct val="0"/>
              </a:spcBef>
              <a:spcAft>
                <a:spcPct val="0"/>
              </a:spcAft>
              <a:defRPr sz="4400">
                <a:solidFill>
                  <a:schemeClr val="tx2"/>
                </a:solidFill>
                <a:latin typeface="Helvetica" charset="0"/>
                <a:ea typeface="ＭＳ Ｐゴシック" charset="0"/>
              </a:defRPr>
            </a:lvl9pPr>
          </a:lstStyle>
          <a:p>
            <a:pPr algn="r" eaLnBrk="1" hangingPunct="1"/>
            <a:fld id="{88C5D37D-0A38-FB4B-8979-B0CCE8F1BAFE}" type="slidenum">
              <a:rPr lang="fr-FR" sz="1200">
                <a:solidFill>
                  <a:schemeClr val="tx1"/>
                </a:solidFill>
              </a:rPr>
              <a:pPr algn="r" eaLnBrk="1" hangingPunct="1"/>
              <a:t>44</a:t>
            </a:fld>
            <a:endParaRPr lang="fr-FR" sz="1200">
              <a:solidFill>
                <a:schemeClr val="tx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Espace réservé de l'image des diapositives 1"/>
          <p:cNvSpPr>
            <a:spLocks noGrp="1" noRot="1" noChangeAspect="1"/>
          </p:cNvSpPr>
          <p:nvPr>
            <p:ph type="sldImg"/>
          </p:nvPr>
        </p:nvSpPr>
        <p:spPr>
          <a:xfrm>
            <a:off x="2971800" y="549275"/>
            <a:ext cx="3659188" cy="2743200"/>
          </a:xfrm>
          <a:ln/>
        </p:spPr>
      </p:sp>
      <p:sp>
        <p:nvSpPr>
          <p:cNvPr id="33794"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fr-CA">
              <a:latin typeface="Arial" charset="0"/>
              <a:ea typeface="ＭＳ Ｐゴシック" charset="0"/>
              <a:cs typeface="ＭＳ Ｐゴシック" charset="0"/>
            </a:endParaRPr>
          </a:p>
        </p:txBody>
      </p:sp>
      <p:sp>
        <p:nvSpPr>
          <p:cNvPr id="33795" name="Espace réservé de la date 3"/>
          <p:cNvSpPr txBox="1">
            <a:spLocks noGrp="1"/>
          </p:cNvSpPr>
          <p:nvPr/>
        </p:nvSpPr>
        <p:spPr bwMode="auto">
          <a:xfrm>
            <a:off x="5440680" y="0"/>
            <a:ext cx="416052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4400">
                <a:solidFill>
                  <a:schemeClr val="tx2"/>
                </a:solidFill>
                <a:latin typeface="Helvetica" charset="0"/>
                <a:ea typeface="ＭＳ Ｐゴシック" charset="0"/>
                <a:cs typeface="ＭＳ Ｐゴシック" charset="0"/>
              </a:defRPr>
            </a:lvl1pPr>
            <a:lvl2pPr marL="742950" indent="-285750" eaLnBrk="0" hangingPunct="0">
              <a:defRPr sz="4400">
                <a:solidFill>
                  <a:schemeClr val="tx2"/>
                </a:solidFill>
                <a:latin typeface="Helvetica" charset="0"/>
                <a:ea typeface="ＭＳ Ｐゴシック" charset="0"/>
              </a:defRPr>
            </a:lvl2pPr>
            <a:lvl3pPr marL="1143000" indent="-228600" eaLnBrk="0" hangingPunct="0">
              <a:defRPr sz="4400">
                <a:solidFill>
                  <a:schemeClr val="tx2"/>
                </a:solidFill>
                <a:latin typeface="Helvetica" charset="0"/>
                <a:ea typeface="ＭＳ Ｐゴシック" charset="0"/>
              </a:defRPr>
            </a:lvl3pPr>
            <a:lvl4pPr marL="1600200" indent="-228600" eaLnBrk="0" hangingPunct="0">
              <a:defRPr sz="4400">
                <a:solidFill>
                  <a:schemeClr val="tx2"/>
                </a:solidFill>
                <a:latin typeface="Helvetica" charset="0"/>
                <a:ea typeface="ＭＳ Ｐゴシック" charset="0"/>
              </a:defRPr>
            </a:lvl4pPr>
            <a:lvl5pPr marL="2057400" indent="-228600" eaLnBrk="0" hangingPunct="0">
              <a:defRPr sz="4400">
                <a:solidFill>
                  <a:schemeClr val="tx2"/>
                </a:solidFill>
                <a:latin typeface="Helvetica" charset="0"/>
                <a:ea typeface="ＭＳ Ｐゴシック" charset="0"/>
              </a:defRPr>
            </a:lvl5pPr>
            <a:lvl6pPr marL="2514600" indent="-228600" eaLnBrk="0" fontAlgn="base" hangingPunct="0">
              <a:spcBef>
                <a:spcPct val="0"/>
              </a:spcBef>
              <a:spcAft>
                <a:spcPct val="0"/>
              </a:spcAft>
              <a:defRPr sz="4400">
                <a:solidFill>
                  <a:schemeClr val="tx2"/>
                </a:solidFill>
                <a:latin typeface="Helvetica" charset="0"/>
                <a:ea typeface="ＭＳ Ｐゴシック" charset="0"/>
              </a:defRPr>
            </a:lvl6pPr>
            <a:lvl7pPr marL="2971800" indent="-228600" eaLnBrk="0" fontAlgn="base" hangingPunct="0">
              <a:spcBef>
                <a:spcPct val="0"/>
              </a:spcBef>
              <a:spcAft>
                <a:spcPct val="0"/>
              </a:spcAft>
              <a:defRPr sz="4400">
                <a:solidFill>
                  <a:schemeClr val="tx2"/>
                </a:solidFill>
                <a:latin typeface="Helvetica" charset="0"/>
                <a:ea typeface="ＭＳ Ｐゴシック" charset="0"/>
              </a:defRPr>
            </a:lvl7pPr>
            <a:lvl8pPr marL="3429000" indent="-228600" eaLnBrk="0" fontAlgn="base" hangingPunct="0">
              <a:spcBef>
                <a:spcPct val="0"/>
              </a:spcBef>
              <a:spcAft>
                <a:spcPct val="0"/>
              </a:spcAft>
              <a:defRPr sz="4400">
                <a:solidFill>
                  <a:schemeClr val="tx2"/>
                </a:solidFill>
                <a:latin typeface="Helvetica" charset="0"/>
                <a:ea typeface="ＭＳ Ｐゴシック" charset="0"/>
              </a:defRPr>
            </a:lvl8pPr>
            <a:lvl9pPr marL="3886200" indent="-228600" eaLnBrk="0" fontAlgn="base" hangingPunct="0">
              <a:spcBef>
                <a:spcPct val="0"/>
              </a:spcBef>
              <a:spcAft>
                <a:spcPct val="0"/>
              </a:spcAft>
              <a:defRPr sz="4400">
                <a:solidFill>
                  <a:schemeClr val="tx2"/>
                </a:solidFill>
                <a:latin typeface="Helvetica" charset="0"/>
                <a:ea typeface="ＭＳ Ｐゴシック" charset="0"/>
              </a:defRPr>
            </a:lvl9pPr>
          </a:lstStyle>
          <a:p>
            <a:pPr algn="r" eaLnBrk="1" hangingPunct="1"/>
            <a:fld id="{00BC3B27-F02A-EF40-92CD-30AA3D6AD124}" type="datetime1">
              <a:rPr lang="fr-FR" sz="1200">
                <a:solidFill>
                  <a:schemeClr val="tx1"/>
                </a:solidFill>
              </a:rPr>
              <a:pPr algn="r" eaLnBrk="1" hangingPunct="1"/>
              <a:t>23/12/14</a:t>
            </a:fld>
            <a:endParaRPr lang="fr-FR" sz="1200">
              <a:solidFill>
                <a:schemeClr val="tx1"/>
              </a:solidFill>
            </a:endParaRPr>
          </a:p>
        </p:txBody>
      </p:sp>
      <p:sp>
        <p:nvSpPr>
          <p:cNvPr id="33796" name="Espace réservé du numéro de diapositive 4"/>
          <p:cNvSpPr txBox="1">
            <a:spLocks noGrp="1"/>
          </p:cNvSpPr>
          <p:nvPr/>
        </p:nvSpPr>
        <p:spPr bwMode="auto">
          <a:xfrm>
            <a:off x="5440680" y="6949440"/>
            <a:ext cx="4160520" cy="365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defRPr sz="4400">
                <a:solidFill>
                  <a:schemeClr val="tx2"/>
                </a:solidFill>
                <a:latin typeface="Helvetica" charset="0"/>
                <a:ea typeface="ＭＳ Ｐゴシック" charset="0"/>
                <a:cs typeface="ＭＳ Ｐゴシック" charset="0"/>
              </a:defRPr>
            </a:lvl1pPr>
            <a:lvl2pPr marL="742950" indent="-285750" eaLnBrk="0" hangingPunct="0">
              <a:defRPr sz="4400">
                <a:solidFill>
                  <a:schemeClr val="tx2"/>
                </a:solidFill>
                <a:latin typeface="Helvetica" charset="0"/>
                <a:ea typeface="ＭＳ Ｐゴシック" charset="0"/>
              </a:defRPr>
            </a:lvl2pPr>
            <a:lvl3pPr marL="1143000" indent="-228600" eaLnBrk="0" hangingPunct="0">
              <a:defRPr sz="4400">
                <a:solidFill>
                  <a:schemeClr val="tx2"/>
                </a:solidFill>
                <a:latin typeface="Helvetica" charset="0"/>
                <a:ea typeface="ＭＳ Ｐゴシック" charset="0"/>
              </a:defRPr>
            </a:lvl3pPr>
            <a:lvl4pPr marL="1600200" indent="-228600" eaLnBrk="0" hangingPunct="0">
              <a:defRPr sz="4400">
                <a:solidFill>
                  <a:schemeClr val="tx2"/>
                </a:solidFill>
                <a:latin typeface="Helvetica" charset="0"/>
                <a:ea typeface="ＭＳ Ｐゴシック" charset="0"/>
              </a:defRPr>
            </a:lvl4pPr>
            <a:lvl5pPr marL="2057400" indent="-228600" eaLnBrk="0" hangingPunct="0">
              <a:defRPr sz="4400">
                <a:solidFill>
                  <a:schemeClr val="tx2"/>
                </a:solidFill>
                <a:latin typeface="Helvetica" charset="0"/>
                <a:ea typeface="ＭＳ Ｐゴシック" charset="0"/>
              </a:defRPr>
            </a:lvl5pPr>
            <a:lvl6pPr marL="2514600" indent="-228600" eaLnBrk="0" fontAlgn="base" hangingPunct="0">
              <a:spcBef>
                <a:spcPct val="0"/>
              </a:spcBef>
              <a:spcAft>
                <a:spcPct val="0"/>
              </a:spcAft>
              <a:defRPr sz="4400">
                <a:solidFill>
                  <a:schemeClr val="tx2"/>
                </a:solidFill>
                <a:latin typeface="Helvetica" charset="0"/>
                <a:ea typeface="ＭＳ Ｐゴシック" charset="0"/>
              </a:defRPr>
            </a:lvl6pPr>
            <a:lvl7pPr marL="2971800" indent="-228600" eaLnBrk="0" fontAlgn="base" hangingPunct="0">
              <a:spcBef>
                <a:spcPct val="0"/>
              </a:spcBef>
              <a:spcAft>
                <a:spcPct val="0"/>
              </a:spcAft>
              <a:defRPr sz="4400">
                <a:solidFill>
                  <a:schemeClr val="tx2"/>
                </a:solidFill>
                <a:latin typeface="Helvetica" charset="0"/>
                <a:ea typeface="ＭＳ Ｐゴシック" charset="0"/>
              </a:defRPr>
            </a:lvl7pPr>
            <a:lvl8pPr marL="3429000" indent="-228600" eaLnBrk="0" fontAlgn="base" hangingPunct="0">
              <a:spcBef>
                <a:spcPct val="0"/>
              </a:spcBef>
              <a:spcAft>
                <a:spcPct val="0"/>
              </a:spcAft>
              <a:defRPr sz="4400">
                <a:solidFill>
                  <a:schemeClr val="tx2"/>
                </a:solidFill>
                <a:latin typeface="Helvetica" charset="0"/>
                <a:ea typeface="ＭＳ Ｐゴシック" charset="0"/>
              </a:defRPr>
            </a:lvl8pPr>
            <a:lvl9pPr marL="3886200" indent="-228600" eaLnBrk="0" fontAlgn="base" hangingPunct="0">
              <a:spcBef>
                <a:spcPct val="0"/>
              </a:spcBef>
              <a:spcAft>
                <a:spcPct val="0"/>
              </a:spcAft>
              <a:defRPr sz="4400">
                <a:solidFill>
                  <a:schemeClr val="tx2"/>
                </a:solidFill>
                <a:latin typeface="Helvetica" charset="0"/>
                <a:ea typeface="ＭＳ Ｐゴシック" charset="0"/>
              </a:defRPr>
            </a:lvl9pPr>
          </a:lstStyle>
          <a:p>
            <a:pPr algn="r" eaLnBrk="1" hangingPunct="1"/>
            <a:fld id="{94C519CE-2448-7349-AE67-7BD35610AE4A}" type="slidenum">
              <a:rPr lang="fr-FR" sz="1200">
                <a:solidFill>
                  <a:schemeClr val="tx1"/>
                </a:solidFill>
              </a:rPr>
              <a:pPr algn="r" eaLnBrk="1" hangingPunct="1"/>
              <a:t>45</a:t>
            </a:fld>
            <a:endParaRPr lang="fr-FR" sz="1200">
              <a:solidFill>
                <a:schemeClr val="tx1"/>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758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fr-CA">
              <a:latin typeface="Arial" charset="0"/>
              <a:ea typeface="ＭＳ Ｐゴシック" charset="0"/>
              <a:cs typeface="ＭＳ Ｐゴシック" charset="0"/>
            </a:endParaRPr>
          </a:p>
        </p:txBody>
      </p:sp>
      <p:sp>
        <p:nvSpPr>
          <p:cNvPr id="6758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67E1EAA-971F-4943-80C6-376E01A3A4B4}" type="datetime1">
              <a:rPr lang="fr-FR" sz="1300">
                <a:latin typeface="Helvetica" charset="0"/>
                <a:cs typeface="Arial" charset="0"/>
              </a:rPr>
              <a:pPr eaLnBrk="1" hangingPunct="1"/>
              <a:t>23/12/14</a:t>
            </a:fld>
            <a:endParaRPr lang="fr-FR" sz="1300">
              <a:latin typeface="Helvetica" charset="0"/>
              <a:cs typeface="Arial" charset="0"/>
            </a:endParaRPr>
          </a:p>
        </p:txBody>
      </p:sp>
      <p:sp>
        <p:nvSpPr>
          <p:cNvPr id="6758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08D965F-10DB-7444-9B9E-902C47EA2420}" type="slidenum">
              <a:rPr lang="fr-FR" sz="1300">
                <a:latin typeface="Helvetica" charset="0"/>
                <a:cs typeface="Arial" charset="0"/>
              </a:rPr>
              <a:pPr eaLnBrk="1" hangingPunct="1"/>
              <a:t>48</a:t>
            </a:fld>
            <a:endParaRPr lang="fr-FR" sz="1300">
              <a:latin typeface="Helvetica"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kumimoji="0" lang="en-GB">
              <a:latin typeface="Arial" charset="0"/>
              <a:ea typeface="ＭＳ Ｐゴシック" charset="0"/>
              <a:cs typeface="ＭＳ Ｐゴシック" charset="0"/>
            </a:endParaRPr>
          </a:p>
        </p:txBody>
      </p:sp>
      <p:sp>
        <p:nvSpPr>
          <p:cNvPr id="1638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fontAlgn="base">
              <a:spcBef>
                <a:spcPct val="0"/>
              </a:spcBef>
              <a:spcAft>
                <a:spcPct val="0"/>
              </a:spcAft>
              <a:defRPr kumimoji="1" sz="2400">
                <a:solidFill>
                  <a:schemeClr val="tx1"/>
                </a:solidFill>
                <a:latin typeface="Arial" charset="0"/>
                <a:ea typeface="ＭＳ Ｐゴシック" charset="0"/>
              </a:defRPr>
            </a:lvl6pPr>
            <a:lvl7pPr marL="2971800" indent="-228600" fontAlgn="base">
              <a:spcBef>
                <a:spcPct val="0"/>
              </a:spcBef>
              <a:spcAft>
                <a:spcPct val="0"/>
              </a:spcAft>
              <a:defRPr kumimoji="1" sz="2400">
                <a:solidFill>
                  <a:schemeClr val="tx1"/>
                </a:solidFill>
                <a:latin typeface="Arial" charset="0"/>
                <a:ea typeface="ＭＳ Ｐゴシック" charset="0"/>
              </a:defRPr>
            </a:lvl7pPr>
            <a:lvl8pPr marL="3429000" indent="-228600" fontAlgn="base">
              <a:spcBef>
                <a:spcPct val="0"/>
              </a:spcBef>
              <a:spcAft>
                <a:spcPct val="0"/>
              </a:spcAft>
              <a:defRPr kumimoji="1" sz="2400">
                <a:solidFill>
                  <a:schemeClr val="tx1"/>
                </a:solidFill>
                <a:latin typeface="Arial" charset="0"/>
                <a:ea typeface="ＭＳ Ｐゴシック" charset="0"/>
              </a:defRPr>
            </a:lvl8pPr>
            <a:lvl9pPr marL="3886200" indent="-228600" fontAlgn="base">
              <a:spcBef>
                <a:spcPct val="0"/>
              </a:spcBef>
              <a:spcAft>
                <a:spcPct val="0"/>
              </a:spcAft>
              <a:defRPr kumimoji="1" sz="2400">
                <a:solidFill>
                  <a:schemeClr val="tx1"/>
                </a:solidFill>
                <a:latin typeface="Arial" charset="0"/>
                <a:ea typeface="ＭＳ Ｐゴシック" charset="0"/>
              </a:defRPr>
            </a:lvl9pPr>
          </a:lstStyle>
          <a:p>
            <a:fld id="{A33D0BC5-D31B-9546-9EC2-DC7C59F69F2F}" type="datetime1">
              <a:rPr kumimoji="0" lang="fr-FR" altLang="ja-JP" sz="1200">
                <a:latin typeface="Helvetica" charset="0"/>
              </a:rPr>
              <a:pPr/>
              <a:t>23/12/14</a:t>
            </a:fld>
            <a:endParaRPr kumimoji="0" lang="fr-FR" altLang="ja-JP" sz="1200">
              <a:latin typeface="Helvetica" charset="0"/>
            </a:endParaRPr>
          </a:p>
        </p:txBody>
      </p:sp>
      <p:sp>
        <p:nvSpPr>
          <p:cNvPr id="1638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fontAlgn="base">
              <a:spcBef>
                <a:spcPct val="0"/>
              </a:spcBef>
              <a:spcAft>
                <a:spcPct val="0"/>
              </a:spcAft>
              <a:defRPr kumimoji="1" sz="2400">
                <a:solidFill>
                  <a:schemeClr val="tx1"/>
                </a:solidFill>
                <a:latin typeface="Arial" charset="0"/>
                <a:ea typeface="ＭＳ Ｐゴシック" charset="0"/>
              </a:defRPr>
            </a:lvl6pPr>
            <a:lvl7pPr marL="2971800" indent="-228600" fontAlgn="base">
              <a:spcBef>
                <a:spcPct val="0"/>
              </a:spcBef>
              <a:spcAft>
                <a:spcPct val="0"/>
              </a:spcAft>
              <a:defRPr kumimoji="1" sz="2400">
                <a:solidFill>
                  <a:schemeClr val="tx1"/>
                </a:solidFill>
                <a:latin typeface="Arial" charset="0"/>
                <a:ea typeface="ＭＳ Ｐゴシック" charset="0"/>
              </a:defRPr>
            </a:lvl7pPr>
            <a:lvl8pPr marL="3429000" indent="-228600" fontAlgn="base">
              <a:spcBef>
                <a:spcPct val="0"/>
              </a:spcBef>
              <a:spcAft>
                <a:spcPct val="0"/>
              </a:spcAft>
              <a:defRPr kumimoji="1" sz="2400">
                <a:solidFill>
                  <a:schemeClr val="tx1"/>
                </a:solidFill>
                <a:latin typeface="Arial" charset="0"/>
                <a:ea typeface="ＭＳ Ｐゴシック" charset="0"/>
              </a:defRPr>
            </a:lvl8pPr>
            <a:lvl9pPr marL="3886200" indent="-228600" fontAlgn="base">
              <a:spcBef>
                <a:spcPct val="0"/>
              </a:spcBef>
              <a:spcAft>
                <a:spcPct val="0"/>
              </a:spcAft>
              <a:defRPr kumimoji="1" sz="2400">
                <a:solidFill>
                  <a:schemeClr val="tx1"/>
                </a:solidFill>
                <a:latin typeface="Arial" charset="0"/>
                <a:ea typeface="ＭＳ Ｐゴシック" charset="0"/>
              </a:defRPr>
            </a:lvl9pPr>
          </a:lstStyle>
          <a:p>
            <a:fld id="{9780E920-F01E-3F47-B1DD-D2E4089DE3AF}" type="slidenum">
              <a:rPr kumimoji="0" lang="fr-FR" altLang="ja-JP" sz="1200">
                <a:latin typeface="Helvetica" charset="0"/>
              </a:rPr>
              <a:pPr/>
              <a:t>4</a:t>
            </a:fld>
            <a:endParaRPr kumimoji="0" lang="fr-FR" altLang="ja-JP" sz="1200">
              <a:latin typeface="Helvetica"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CA">
              <a:latin typeface="Calibri" charset="0"/>
              <a:ea typeface="ＭＳ Ｐゴシック" charset="0"/>
              <a:cs typeface="ＭＳ Ｐゴシック" charset="0"/>
            </a:endParaRPr>
          </a:p>
        </p:txBody>
      </p:sp>
      <p:sp>
        <p:nvSpPr>
          <p:cNvPr id="59395" name="Slide Number Placeholder 3"/>
          <p:cNvSpPr txBox="1">
            <a:spLocks noGrp="1"/>
          </p:cNvSpPr>
          <p:nvPr/>
        </p:nvSpPr>
        <p:spPr bwMode="auto">
          <a:xfrm>
            <a:off x="5438775" y="6948488"/>
            <a:ext cx="41608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2B53CAAA-BBF1-684B-8EF8-12F68970C137}" type="slidenum">
              <a:rPr lang="en-CA" sz="1300">
                <a:latin typeface="Calibri" charset="0"/>
              </a:rPr>
              <a:pPr algn="r" eaLnBrk="1" hangingPunct="1"/>
              <a:t>50</a:t>
            </a:fld>
            <a:endParaRPr lang="en-CA" sz="1300">
              <a:latin typeface="Calibri"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3010"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43011"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A3B46BE-AD25-E448-99DB-EBD91447B513}" type="datetime1">
              <a:rPr lang="en-GB" sz="1200">
                <a:latin typeface="Helvetica" charset="0"/>
              </a:rPr>
              <a:pPr eaLnBrk="1" hangingPunct="1"/>
              <a:t>23/12/14</a:t>
            </a:fld>
            <a:endParaRPr lang="en-GB" sz="1200">
              <a:latin typeface="Helvetica" charset="0"/>
            </a:endParaRPr>
          </a:p>
        </p:txBody>
      </p:sp>
      <p:sp>
        <p:nvSpPr>
          <p:cNvPr id="43012"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3E20A28-70AF-264A-A949-23FAF3925445}" type="slidenum">
              <a:rPr lang="en-GB" sz="1200">
                <a:latin typeface="Helvetica" charset="0"/>
              </a:rPr>
              <a:pPr eaLnBrk="1" hangingPunct="1"/>
              <a:t>51</a:t>
            </a:fld>
            <a:endParaRPr lang="en-GB" sz="1200">
              <a:latin typeface="Helvetica"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CA">
              <a:latin typeface="Calibri" charset="0"/>
              <a:ea typeface="ＭＳ Ｐゴシック" charset="0"/>
              <a:cs typeface="ＭＳ Ｐゴシック" charset="0"/>
            </a:endParaRPr>
          </a:p>
        </p:txBody>
      </p:sp>
      <p:sp>
        <p:nvSpPr>
          <p:cNvPr id="51203" name="Slide Number Placeholder 3"/>
          <p:cNvSpPr txBox="1">
            <a:spLocks noGrp="1"/>
          </p:cNvSpPr>
          <p:nvPr/>
        </p:nvSpPr>
        <p:spPr bwMode="auto">
          <a:xfrm>
            <a:off x="5438775" y="6948488"/>
            <a:ext cx="41608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68CFAEE-52EE-B149-B1BF-B97F7F05DC63}" type="slidenum">
              <a:rPr lang="en-CA" sz="1300">
                <a:latin typeface="Calibri" charset="0"/>
              </a:rPr>
              <a:pPr algn="r" eaLnBrk="1" hangingPunct="1"/>
              <a:t>52</a:t>
            </a:fld>
            <a:endParaRPr lang="en-CA" sz="1300">
              <a:latin typeface="Calibri"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CA">
              <a:latin typeface="Calibri" charset="0"/>
              <a:ea typeface="ＭＳ Ｐゴシック" charset="0"/>
              <a:cs typeface="ＭＳ Ｐゴシック" charset="0"/>
            </a:endParaRPr>
          </a:p>
        </p:txBody>
      </p:sp>
      <p:sp>
        <p:nvSpPr>
          <p:cNvPr id="55299" name="Slide Number Placeholder 3"/>
          <p:cNvSpPr txBox="1">
            <a:spLocks noGrp="1"/>
          </p:cNvSpPr>
          <p:nvPr/>
        </p:nvSpPr>
        <p:spPr bwMode="auto">
          <a:xfrm>
            <a:off x="5438775" y="6948488"/>
            <a:ext cx="41608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30279C31-7981-8647-AEC9-F50EB9B56088}" type="slidenum">
              <a:rPr lang="en-CA" sz="1300">
                <a:latin typeface="Calibri" charset="0"/>
              </a:rPr>
              <a:pPr algn="r" eaLnBrk="1" hangingPunct="1"/>
              <a:t>53</a:t>
            </a:fld>
            <a:endParaRPr lang="en-CA" sz="1300">
              <a:latin typeface="Calibri"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a:lstStyle/>
          <a:p>
            <a:pPr eaLnBrk="1" hangingPunct="1"/>
            <a:endParaRPr lang="ru-RU">
              <a:ea typeface="MS PGothic" pitchFamily="34" charset="-128"/>
              <a:cs typeface="MS PGothic"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89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80899"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D03F25B-B87A-3049-A34A-D58252BAAFE2}" type="datetime1">
              <a:rPr lang="en-GB" sz="1200">
                <a:latin typeface="Helvetica" charset="0"/>
              </a:rPr>
              <a:pPr eaLnBrk="1" hangingPunct="1"/>
              <a:t>23/12/14</a:t>
            </a:fld>
            <a:endParaRPr lang="en-GB" sz="1200">
              <a:latin typeface="Helvetica" charset="0"/>
            </a:endParaRPr>
          </a:p>
        </p:txBody>
      </p:sp>
      <p:sp>
        <p:nvSpPr>
          <p:cNvPr id="80900"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121ACAC-FF8D-114E-BE9B-30D9B2C5A935}" type="slidenum">
              <a:rPr lang="en-GB" sz="1200">
                <a:latin typeface="Helvetica" charset="0"/>
              </a:rPr>
              <a:pPr eaLnBrk="1" hangingPunct="1"/>
              <a:t>57</a:t>
            </a:fld>
            <a:endParaRPr lang="en-GB" sz="1200">
              <a:latin typeface="Helvetica"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
        <p:nvSpPr>
          <p:cNvPr id="122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6C2DF54-2627-47E6-A83A-74B0D407356C}" type="slidenum">
              <a:rPr lang="en-CA" altLang="en-US" smtClean="0">
                <a:latin typeface="Calibri" pitchFamily="34" charset="0"/>
              </a:rPr>
              <a:pPr fontAlgn="base">
                <a:spcBef>
                  <a:spcPct val="0"/>
                </a:spcBef>
                <a:spcAft>
                  <a:spcPct val="0"/>
                </a:spcAft>
                <a:defRPr/>
              </a:pPr>
              <a:t>59</a:t>
            </a:fld>
            <a:endParaRPr lang="en-CA"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33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14339"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1EF1037-2B20-124B-BF28-CBBB94945A5B}" type="datetime1">
              <a:rPr lang="en-GB" sz="1200">
                <a:latin typeface="Helvetica" charset="0"/>
              </a:rPr>
              <a:pPr eaLnBrk="1" hangingPunct="1"/>
              <a:t>23/12/14</a:t>
            </a:fld>
            <a:endParaRPr lang="en-GB" sz="1200">
              <a:latin typeface="Helvetica" charset="0"/>
            </a:endParaRPr>
          </a:p>
        </p:txBody>
      </p:sp>
      <p:sp>
        <p:nvSpPr>
          <p:cNvPr id="14340"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9B34FC-53B0-D442-9E7C-B0EC4396A24A}" type="slidenum">
              <a:rPr lang="en-GB" sz="1200">
                <a:latin typeface="Helvetica" charset="0"/>
              </a:rPr>
              <a:pPr eaLnBrk="1" hangingPunct="1"/>
              <a:t>7</a:t>
            </a:fld>
            <a:endParaRPr lang="en-GB" sz="1200">
              <a:latin typeface="Helvetica"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33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14339"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1EF1037-2B20-124B-BF28-CBBB94945A5B}" type="datetime1">
              <a:rPr lang="en-GB" sz="1200">
                <a:latin typeface="Helvetica" charset="0"/>
              </a:rPr>
              <a:pPr eaLnBrk="1" hangingPunct="1"/>
              <a:t>23/12/14</a:t>
            </a:fld>
            <a:endParaRPr lang="en-GB" sz="1200">
              <a:latin typeface="Helvetica" charset="0"/>
            </a:endParaRPr>
          </a:p>
        </p:txBody>
      </p:sp>
      <p:sp>
        <p:nvSpPr>
          <p:cNvPr id="14340"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9B34FC-53B0-D442-9E7C-B0EC4396A24A}" type="slidenum">
              <a:rPr lang="en-GB" sz="1200">
                <a:latin typeface="Helvetica" charset="0"/>
              </a:rPr>
              <a:pPr eaLnBrk="1" hangingPunct="1"/>
              <a:t>8</a:t>
            </a:fld>
            <a:endParaRPr lang="en-GB" sz="1200">
              <a:latin typeface="Helvetica"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ea typeface="ＭＳ Ｐゴシック" charset="0"/>
                <a:cs typeface="ＭＳ Ｐゴシック" charset="0"/>
              </a:rPr>
              <a:t>Considerations about the risk to future generations…. « Can we leave to</a:t>
            </a:r>
          </a:p>
          <a:p>
            <a:r>
              <a:rPr lang="en-GB">
                <a:latin typeface="Arial" charset="0"/>
                <a:ea typeface="ＭＳ Ｐゴシック" charset="0"/>
                <a:cs typeface="ＭＳ Ｐゴシック" charset="0"/>
              </a:rPr>
              <a:t> the future generations the problem of somehow adjusting themselves to</a:t>
            </a:r>
          </a:p>
          <a:p>
            <a:r>
              <a:rPr lang="en-GB">
                <a:latin typeface="Arial" charset="0"/>
                <a:ea typeface="ＭＳ Ｐゴシック" charset="0"/>
                <a:cs typeface="ＭＳ Ｐゴシック" charset="0"/>
              </a:rPr>
              <a:t> an environment of higher radiation levels? » </a:t>
            </a:r>
          </a:p>
          <a:p>
            <a:endParaRPr lang="en-GB">
              <a:latin typeface="Arial" charset="0"/>
              <a:ea typeface="ＭＳ Ｐゴシック" charset="0"/>
              <a:cs typeface="ＭＳ Ｐゴシック" charset="0"/>
            </a:endParaRPr>
          </a:p>
          <a:p>
            <a:r>
              <a:rPr lang="en-GB">
                <a:latin typeface="Arial" charset="0"/>
                <a:ea typeface="ＭＳ Ｐゴシック" charset="0"/>
                <a:cs typeface="ＭＳ Ｐゴシック" charset="0"/>
              </a:rPr>
              <a:t>The benefit of radiation increase life expectancy by also senility….</a:t>
            </a:r>
          </a:p>
        </p:txBody>
      </p:sp>
      <p:sp>
        <p:nvSpPr>
          <p:cNvPr id="1638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D5C5E1B-81FF-E447-A2F2-FA1834A9E403}" type="datetime1">
              <a:rPr lang="en-GB" sz="1200">
                <a:latin typeface="Helvetica" charset="0"/>
              </a:rPr>
              <a:pPr eaLnBrk="1" hangingPunct="1"/>
              <a:t>23/12/14</a:t>
            </a:fld>
            <a:endParaRPr lang="en-GB" sz="1200">
              <a:latin typeface="Helvetica" charset="0"/>
            </a:endParaRPr>
          </a:p>
        </p:txBody>
      </p:sp>
      <p:sp>
        <p:nvSpPr>
          <p:cNvPr id="1638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63B8ED-0063-A74D-A15D-30C3F7B49305}" type="slidenum">
              <a:rPr lang="en-GB" sz="1200">
                <a:latin typeface="Helvetica" charset="0"/>
              </a:rPr>
              <a:pPr eaLnBrk="1" hangingPunct="1"/>
              <a:t>9</a:t>
            </a:fld>
            <a:endParaRPr lang="en-GB" sz="1200">
              <a:latin typeface="Helvetica"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kumimoji="0" lang="en-GB">
              <a:latin typeface="Arial" charset="0"/>
              <a:ea typeface="ＭＳ Ｐゴシック" charset="0"/>
              <a:cs typeface="ＭＳ Ｐゴシック" charset="0"/>
            </a:endParaRPr>
          </a:p>
        </p:txBody>
      </p:sp>
      <p:sp>
        <p:nvSpPr>
          <p:cNvPr id="3174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fontAlgn="base">
              <a:spcBef>
                <a:spcPct val="0"/>
              </a:spcBef>
              <a:spcAft>
                <a:spcPct val="0"/>
              </a:spcAft>
              <a:defRPr kumimoji="1" sz="2400">
                <a:solidFill>
                  <a:schemeClr val="tx1"/>
                </a:solidFill>
                <a:latin typeface="Arial" charset="0"/>
                <a:ea typeface="ＭＳ Ｐゴシック" charset="0"/>
              </a:defRPr>
            </a:lvl6pPr>
            <a:lvl7pPr marL="2971800" indent="-228600" fontAlgn="base">
              <a:spcBef>
                <a:spcPct val="0"/>
              </a:spcBef>
              <a:spcAft>
                <a:spcPct val="0"/>
              </a:spcAft>
              <a:defRPr kumimoji="1" sz="2400">
                <a:solidFill>
                  <a:schemeClr val="tx1"/>
                </a:solidFill>
                <a:latin typeface="Arial" charset="0"/>
                <a:ea typeface="ＭＳ Ｐゴシック" charset="0"/>
              </a:defRPr>
            </a:lvl7pPr>
            <a:lvl8pPr marL="3429000" indent="-228600" fontAlgn="base">
              <a:spcBef>
                <a:spcPct val="0"/>
              </a:spcBef>
              <a:spcAft>
                <a:spcPct val="0"/>
              </a:spcAft>
              <a:defRPr kumimoji="1" sz="2400">
                <a:solidFill>
                  <a:schemeClr val="tx1"/>
                </a:solidFill>
                <a:latin typeface="Arial" charset="0"/>
                <a:ea typeface="ＭＳ Ｐゴシック" charset="0"/>
              </a:defRPr>
            </a:lvl8pPr>
            <a:lvl9pPr marL="3886200" indent="-228600" fontAlgn="base">
              <a:spcBef>
                <a:spcPct val="0"/>
              </a:spcBef>
              <a:spcAft>
                <a:spcPct val="0"/>
              </a:spcAft>
              <a:defRPr kumimoji="1" sz="2400">
                <a:solidFill>
                  <a:schemeClr val="tx1"/>
                </a:solidFill>
                <a:latin typeface="Arial" charset="0"/>
                <a:ea typeface="ＭＳ Ｐゴシック" charset="0"/>
              </a:defRPr>
            </a:lvl9pPr>
          </a:lstStyle>
          <a:p>
            <a:fld id="{355994A1-F220-174A-ADFB-5AE76070C181}" type="datetime1">
              <a:rPr kumimoji="0" lang="fr-FR" altLang="ja-JP" sz="1200">
                <a:latin typeface="Helvetica" charset="0"/>
              </a:rPr>
              <a:pPr/>
              <a:t>23/12/14</a:t>
            </a:fld>
            <a:endParaRPr kumimoji="0" lang="fr-FR" altLang="ja-JP" sz="1200">
              <a:latin typeface="Helvetica" charset="0"/>
            </a:endParaRPr>
          </a:p>
        </p:txBody>
      </p:sp>
      <p:sp>
        <p:nvSpPr>
          <p:cNvPr id="3174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fontAlgn="base">
              <a:spcBef>
                <a:spcPct val="0"/>
              </a:spcBef>
              <a:spcAft>
                <a:spcPct val="0"/>
              </a:spcAft>
              <a:defRPr kumimoji="1" sz="2400">
                <a:solidFill>
                  <a:schemeClr val="tx1"/>
                </a:solidFill>
                <a:latin typeface="Arial" charset="0"/>
                <a:ea typeface="ＭＳ Ｐゴシック" charset="0"/>
              </a:defRPr>
            </a:lvl6pPr>
            <a:lvl7pPr marL="2971800" indent="-228600" fontAlgn="base">
              <a:spcBef>
                <a:spcPct val="0"/>
              </a:spcBef>
              <a:spcAft>
                <a:spcPct val="0"/>
              </a:spcAft>
              <a:defRPr kumimoji="1" sz="2400">
                <a:solidFill>
                  <a:schemeClr val="tx1"/>
                </a:solidFill>
                <a:latin typeface="Arial" charset="0"/>
                <a:ea typeface="ＭＳ Ｐゴシック" charset="0"/>
              </a:defRPr>
            </a:lvl7pPr>
            <a:lvl8pPr marL="3429000" indent="-228600" fontAlgn="base">
              <a:spcBef>
                <a:spcPct val="0"/>
              </a:spcBef>
              <a:spcAft>
                <a:spcPct val="0"/>
              </a:spcAft>
              <a:defRPr kumimoji="1" sz="2400">
                <a:solidFill>
                  <a:schemeClr val="tx1"/>
                </a:solidFill>
                <a:latin typeface="Arial" charset="0"/>
                <a:ea typeface="ＭＳ Ｐゴシック" charset="0"/>
              </a:defRPr>
            </a:lvl8pPr>
            <a:lvl9pPr marL="3886200" indent="-228600" fontAlgn="base">
              <a:spcBef>
                <a:spcPct val="0"/>
              </a:spcBef>
              <a:spcAft>
                <a:spcPct val="0"/>
              </a:spcAft>
              <a:defRPr kumimoji="1" sz="2400">
                <a:solidFill>
                  <a:schemeClr val="tx1"/>
                </a:solidFill>
                <a:latin typeface="Arial" charset="0"/>
                <a:ea typeface="ＭＳ Ｐゴシック" charset="0"/>
              </a:defRPr>
            </a:lvl9pPr>
          </a:lstStyle>
          <a:p>
            <a:fld id="{B7BC7967-44A9-5F49-A44C-6ADC41739AEF}" type="slidenum">
              <a:rPr kumimoji="0" lang="fr-FR" altLang="ja-JP" sz="1200">
                <a:latin typeface="Helvetica" charset="0"/>
              </a:rPr>
              <a:pPr/>
              <a:t>11</a:t>
            </a:fld>
            <a:endParaRPr kumimoji="0" lang="fr-FR" altLang="ja-JP" sz="1200">
              <a:latin typeface="Helvetica"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Arial" charset="0"/>
              <a:ea typeface="ＭＳ Ｐゴシック" charset="0"/>
              <a:cs typeface="ＭＳ Ｐゴシック" charset="0"/>
            </a:endParaRPr>
          </a:p>
        </p:txBody>
      </p:sp>
      <p:sp>
        <p:nvSpPr>
          <p:cNvPr id="16387"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BB0F8FB-0E36-A141-9562-9F1EB74A02CE}" type="datetime1">
              <a:rPr lang="fr-FR" sz="1200">
                <a:latin typeface="Helvetica" charset="0"/>
              </a:rPr>
              <a:pPr eaLnBrk="1" hangingPunct="1"/>
              <a:t>23/12/14</a:t>
            </a:fld>
            <a:endParaRPr lang="fr-FR" sz="1200">
              <a:latin typeface="Helvetica" charset="0"/>
            </a:endParaRPr>
          </a:p>
        </p:txBody>
      </p:sp>
      <p:sp>
        <p:nvSpPr>
          <p:cNvPr id="16388"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C83B62B-E6BC-1840-AA5D-8F7959C4998D}" type="slidenum">
              <a:rPr lang="fr-FR" sz="1200">
                <a:latin typeface="Helvetica" charset="0"/>
              </a:rPr>
              <a:pPr eaLnBrk="1" hangingPunct="1"/>
              <a:t>12</a:t>
            </a:fld>
            <a:endParaRPr lang="fr-FR" sz="1200">
              <a:latin typeface="Helvetica"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e l'image des diapositives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2530"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fr-CA">
              <a:latin typeface="Arial" charset="0"/>
              <a:ea typeface="ＭＳ Ｐゴシック" charset="0"/>
              <a:cs typeface="ＭＳ Ｐゴシック" charset="0"/>
            </a:endParaRPr>
          </a:p>
        </p:txBody>
      </p:sp>
      <p:sp>
        <p:nvSpPr>
          <p:cNvPr id="22531" name="Espace réservé de la date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C4B43A6-1DBD-EC4C-83CB-E44CC3CDB371}" type="datetime1">
              <a:rPr lang="fr-FR" sz="1300">
                <a:latin typeface="Helvetica" charset="0"/>
                <a:cs typeface="Arial" charset="0"/>
              </a:rPr>
              <a:pPr eaLnBrk="1" hangingPunct="1"/>
              <a:t>23/12/14</a:t>
            </a:fld>
            <a:endParaRPr lang="fr-FR" sz="1300">
              <a:latin typeface="Helvetica" charset="0"/>
              <a:cs typeface="Arial" charset="0"/>
            </a:endParaRPr>
          </a:p>
        </p:txBody>
      </p:sp>
      <p:sp>
        <p:nvSpPr>
          <p:cNvPr id="22532"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1BEFBD6-CF30-1B4C-9770-2AD30124798A}" type="slidenum">
              <a:rPr lang="fr-FR" sz="1300">
                <a:latin typeface="Helvetica" charset="0"/>
                <a:cs typeface="Arial" charset="0"/>
              </a:rPr>
              <a:pPr eaLnBrk="1" hangingPunct="1"/>
              <a:t>13</a:t>
            </a:fld>
            <a:endParaRPr lang="fr-FR" sz="1300">
              <a:latin typeface="Helvetica"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 Id="rId3"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6" name="Straight Connector 5"/>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dirty="0" smtClean="0"/>
              <a:t>Click to edit Master text styles</a:t>
            </a:r>
          </a:p>
        </p:txBody>
      </p:sp>
      <p:sp>
        <p:nvSpPr>
          <p:cNvPr id="4" name="Rectangle 3"/>
          <p:cNvSpPr/>
          <p:nvPr userDrawn="1"/>
        </p:nvSpPr>
        <p:spPr>
          <a:xfrm rot="19563908">
            <a:off x="247732" y="1814738"/>
            <a:ext cx="10544014" cy="5196587"/>
          </a:xfrm>
          <a:prstGeom prst="rect">
            <a:avLst/>
          </a:prstGeom>
          <a:blipFill dpi="0" rotWithShape="1">
            <a:blip r:embed="rId3">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526881"/>
      </p:ext>
    </p:extLst>
  </p:cSld>
  <p:clrMapOvr>
    <a:overrideClrMapping bg1="dk1" tx1="lt1" bg2="dk2" tx2="lt2" accent1="accent1" accent2="accent2" accent3="accent3" accent4="accent4" accent5="accent5" accent6="accent6" hlink="hlink" folHlink="folHlink"/>
  </p:clrMapOvr>
  <p:transition xmlns:p14="http://schemas.microsoft.com/office/powerpoint/2010/mai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080A7019-14BD-4A65-887B-5F9FDC780F39}" type="slidenum">
              <a:rPr lang="en-US"/>
              <a:pPr>
                <a:defRPr/>
              </a:pPr>
              <a:t>‹#›</a:t>
            </a:fld>
            <a:endParaRPr lang="en-US"/>
          </a:p>
        </p:txBody>
      </p:sp>
      <p:pic>
        <p:nvPicPr>
          <p:cNvPr id="5" name="Picture 13" descr="ICRP Logo and Title.gif"/>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3652928"/>
      </p:ext>
    </p:extLst>
  </p:cSld>
  <p:clrMapOvr>
    <a:overrideClrMapping bg1="dk1" tx1="lt1" bg2="dk2" tx2="lt2" accent1="accent1" accent2="accent2" accent3="accent3" accent4="accent4" accent5="accent5" accent6="accent6" hlink="hlink" folHlink="folHlink"/>
  </p:clrMapOvr>
  <p:transition xmlns:p14="http://schemas.microsoft.com/office/powerpoint/2010/mai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3600" b="1">
                <a:solidFill>
                  <a:schemeClr val="accent1">
                    <a:lumMod val="75000"/>
                  </a:schemeClr>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24400"/>
          </a:xfrm>
        </p:spPr>
        <p:txBody>
          <a:bodyPr/>
          <a:lstStyle>
            <a:lvl1pPr>
              <a:defRPr sz="2200" b="1"/>
            </a:lvl1pPr>
            <a:lvl2pPr>
              <a:defRPr sz="21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12EFA2FD-B014-469B-A9B1-DD8B8790061E}" type="slidenum">
              <a:rPr lang="en-US"/>
              <a:pPr>
                <a:defRPr/>
              </a:pPr>
              <a:t>‹#›</a:t>
            </a:fld>
            <a:endParaRPr lang="en-US"/>
          </a:p>
        </p:txBody>
      </p:sp>
      <p:pic>
        <p:nvPicPr>
          <p:cNvPr id="5" name="Picture 13" descr="ICRP Logo and Title.gif"/>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2927136"/>
      </p:ext>
    </p:extLst>
  </p:cSld>
  <p:clrMapOvr>
    <a:masterClrMapping/>
  </p:clrMapOvr>
  <p:transition xmlns:p14="http://schemas.microsoft.com/office/powerpoint/2010/mai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3600" b="1">
                <a:solidFill>
                  <a:schemeClr val="accent1">
                    <a:lumMod val="75000"/>
                  </a:schemeClr>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1"/>
            <a:ext cx="4038600" cy="4724400"/>
          </a:xfrm>
        </p:spPr>
        <p:txBody>
          <a:bodyPr/>
          <a:lstStyle>
            <a:lvl1pPr>
              <a:defRPr sz="2200" b="1"/>
            </a:lvl1pPr>
            <a:lvl2pPr>
              <a:defRPr sz="21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1"/>
            <a:ext cx="4038600" cy="4724400"/>
          </a:xfrm>
        </p:spPr>
        <p:txBody>
          <a:bodyPr/>
          <a:lstStyle>
            <a:lvl1pPr>
              <a:defRPr sz="2200" b="1"/>
            </a:lvl1pPr>
            <a:lvl2pPr>
              <a:defRPr sz="21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17"/>
          <p:cNvSpPr>
            <a:spLocks noGrp="1"/>
          </p:cNvSpPr>
          <p:nvPr>
            <p:ph type="sldNum" sz="quarter" idx="10"/>
          </p:nvPr>
        </p:nvSpPr>
        <p:spPr/>
        <p:txBody>
          <a:bodyPr/>
          <a:lstStyle>
            <a:lvl1pPr>
              <a:defRPr/>
            </a:lvl1pPr>
          </a:lstStyle>
          <a:p>
            <a:pPr>
              <a:defRPr/>
            </a:pPr>
            <a:fld id="{4C7FFDF3-5890-479E-AA08-62A4F1D9DCFE}" type="slidenum">
              <a:rPr lang="en-CA"/>
              <a:pPr>
                <a:defRPr/>
              </a:pPr>
              <a:t>‹#›</a:t>
            </a:fld>
            <a:endParaRPr lang="en-CA" dirty="0"/>
          </a:p>
        </p:txBody>
      </p:sp>
      <p:pic>
        <p:nvPicPr>
          <p:cNvPr id="6" name="Picture 13" descr="ICRP Logo and Title.gif"/>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3268762"/>
      </p:ext>
    </p:extLst>
  </p:cSld>
  <p:clrMapOvr>
    <a:masterClrMapping/>
  </p:clrMapOvr>
  <p:transition xmlns:p14="http://schemas.microsoft.com/office/powerpoint/2010/mai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cxnSp>
        <p:nvCxnSpPr>
          <p:cNvPr id="6" name="Straight Connector 5"/>
          <p:cNvCxnSpPr/>
          <p:nvPr userDrawn="1"/>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pPr>
              <a:defRPr/>
            </a:pPr>
            <a:fld id="{60D1EA6A-A152-4362-82E5-F40573E11958}" type="slidenum">
              <a:rPr lang="en-CA"/>
              <a:pPr>
                <a:defRPr/>
              </a:pPr>
              <a:t>‹#›</a:t>
            </a:fld>
            <a:endParaRPr lang="en-CA"/>
          </a:p>
        </p:txBody>
      </p:sp>
      <p:pic>
        <p:nvPicPr>
          <p:cNvPr id="8" name="Picture 13" descr="ICRP Logo and Title.gif"/>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483972"/>
      </p:ext>
    </p:extLst>
  </p:cSld>
  <p:clrMapOvr>
    <a:masterClrMapping/>
  </p:clrMapOvr>
  <p:transition xmlns:p14="http://schemas.microsoft.com/office/powerpoint/2010/mai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a:xfrm>
            <a:off x="1219200" y="6400800"/>
            <a:ext cx="3962400" cy="457200"/>
          </a:xfrm>
          <a:prstGeom prst="rect">
            <a:avLst/>
          </a:prstGeom>
        </p:spPr>
        <p:txBody>
          <a:bodyPr vert="horz" wrap="square" lIns="91440" tIns="45720" rIns="91440" bIns="45720" numCol="1" anchor="t" anchorCtr="0" compatLnSpc="1">
            <a:prstTxWarp prst="textNoShape">
              <a:avLst/>
            </a:prstTxWarp>
          </a:bodyPr>
          <a:lstStyle>
            <a:lvl1pPr>
              <a:defRPr sz="600" b="1">
                <a:latin typeface="Swis721 BT" charset="0"/>
                <a:cs typeface="Arial" charset="0"/>
              </a:defRPr>
            </a:lvl1pPr>
          </a:lstStyle>
          <a:p>
            <a:pPr>
              <a:defRPr/>
            </a:pPr>
            <a:endParaRPr lang="en-GB"/>
          </a:p>
          <a:p>
            <a:pPr>
              <a:defRPr/>
            </a:pPr>
            <a:r>
              <a:rPr lang="en-GB"/>
              <a:t>INTERNATIONAL COMMISSION ON RADIOLOGICAL PROTECTION    </a:t>
            </a:r>
          </a:p>
          <a:p>
            <a:pPr>
              <a:defRPr/>
            </a:pPr>
            <a:endParaRPr lang="en-GB"/>
          </a:p>
        </p:txBody>
      </p:sp>
    </p:spTree>
    <p:extLst>
      <p:ext uri="{BB962C8B-B14F-4D97-AF65-F5344CB8AC3E}">
        <p14:creationId xmlns:p14="http://schemas.microsoft.com/office/powerpoint/2010/main" val="42061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561975" y="514350"/>
            <a:ext cx="8020050" cy="781050"/>
          </a:xfrm>
        </p:spPr>
        <p:txBody>
          <a:bodyPr/>
          <a:lstStyle/>
          <a:p>
            <a:r>
              <a:rPr lang="fr-FR" smtClean="0"/>
              <a:t>Cliquez et modifiez le titre</a:t>
            </a:r>
            <a:endParaRPr lang="fr-FR"/>
          </a:p>
        </p:txBody>
      </p:sp>
      <p:sp>
        <p:nvSpPr>
          <p:cNvPr id="3" name="Espace réservé du texte 2"/>
          <p:cNvSpPr>
            <a:spLocks noGrp="1"/>
          </p:cNvSpPr>
          <p:nvPr>
            <p:ph type="body" sz="half" idx="1"/>
          </p:nvPr>
        </p:nvSpPr>
        <p:spPr>
          <a:xfrm>
            <a:off x="561975" y="1447800"/>
            <a:ext cx="3933825" cy="45021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447800"/>
            <a:ext cx="3933825" cy="45021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a:xfrm>
            <a:off x="5916613" y="6381750"/>
            <a:ext cx="2895600" cy="476250"/>
          </a:xfrm>
          <a:prstGeom prst="rect">
            <a:avLst/>
          </a:prstGeom>
        </p:spPr>
        <p:txBody>
          <a:bodyPr/>
          <a:lstStyle>
            <a:lvl1pPr>
              <a:defRPr/>
            </a:lvl1pPr>
          </a:lstStyle>
          <a:p>
            <a:pPr>
              <a:defRPr/>
            </a:pPr>
            <a:r>
              <a:rPr lang="en-US"/>
              <a:t>Mol, September 2008</a:t>
            </a:r>
          </a:p>
        </p:txBody>
      </p:sp>
      <p:sp>
        <p:nvSpPr>
          <p:cNvPr id="6" name="Espace réservé du numéro de diapositive 5"/>
          <p:cNvSpPr>
            <a:spLocks noGrp="1"/>
          </p:cNvSpPr>
          <p:nvPr>
            <p:ph type="sldNum" sz="quarter" idx="11"/>
          </p:nvPr>
        </p:nvSpPr>
        <p:spPr>
          <a:xfrm>
            <a:off x="7010400" y="6381750"/>
            <a:ext cx="2133600" cy="476250"/>
          </a:xfrm>
        </p:spPr>
        <p:txBody>
          <a:bodyPr/>
          <a:lstStyle>
            <a:lvl1pPr>
              <a:defRPr/>
            </a:lvl1pPr>
          </a:lstStyle>
          <a:p>
            <a:pPr>
              <a:defRPr/>
            </a:pPr>
            <a:fld id="{B4B31B96-E0F0-D649-A3E9-08D094A00068}" type="slidenum">
              <a:rPr lang="en-US"/>
              <a:pPr>
                <a:defRPr/>
              </a:pPr>
              <a:t>‹#›</a:t>
            </a:fld>
            <a:endParaRPr lang="en-US"/>
          </a:p>
        </p:txBody>
      </p:sp>
    </p:spTree>
    <p:extLst>
      <p:ext uri="{BB962C8B-B14F-4D97-AF65-F5344CB8AC3E}">
        <p14:creationId xmlns:p14="http://schemas.microsoft.com/office/powerpoint/2010/main" val="5227081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10000">
              <a:schemeClr val="accent1">
                <a:tint val="44500"/>
                <a:satMod val="160000"/>
                <a:lumMod val="20000"/>
                <a:lumOff val="80000"/>
              </a:schemeClr>
            </a:gs>
            <a:gs pos="100000">
              <a:schemeClr val="accent1">
                <a:tint val="23500"/>
                <a:satMod val="160000"/>
                <a:lumMod val="0"/>
                <a:lumOff val="100000"/>
              </a:schemeClr>
            </a:gs>
          </a:gsLst>
          <a:lin ang="540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dirty="0" smtClean="0"/>
              <a:t>Click to edit Master title style</a:t>
            </a:r>
            <a:endParaRPr lang="en-US" dirty="0"/>
          </a:p>
        </p:txBody>
      </p:sp>
      <p:sp>
        <p:nvSpPr>
          <p:cNvPr id="1027" name="Text Placeholder 29"/>
          <p:cNvSpPr>
            <a:spLocks noGrp="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lIns="0" tIns="0" rIns="0" bIns="0" anchor="b"/>
          <a:lstStyle>
            <a:lvl1pPr algn="ctr" eaLnBrk="1" fontAlgn="auto" latinLnBrk="0" hangingPunct="1">
              <a:spcBef>
                <a:spcPts val="0"/>
              </a:spcBef>
              <a:spcAft>
                <a:spcPts val="0"/>
              </a:spcAft>
              <a:defRPr kumimoji="0" sz="1200">
                <a:solidFill>
                  <a:schemeClr val="tx2">
                    <a:shade val="90000"/>
                  </a:schemeClr>
                </a:solidFill>
                <a:latin typeface="Arial" pitchFamily="34" charset="0"/>
                <a:cs typeface="Arial" pitchFamily="34" charset="0"/>
              </a:defRPr>
            </a:lvl1pPr>
          </a:lstStyle>
          <a:p>
            <a:pPr>
              <a:defRPr/>
            </a:pPr>
            <a:fld id="{43F5C72D-202D-4325-ABA2-6A0971C5D17F}" type="slidenum">
              <a:rPr lang="en-CA"/>
              <a:pPr>
                <a:defRPr/>
              </a:pPr>
              <a:t>‹#›</a:t>
            </a:fld>
            <a:endParaRPr lang="en-CA" dirty="0"/>
          </a:p>
        </p:txBody>
      </p:sp>
    </p:spTree>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098" r:id="rId4"/>
    <p:sldLayoutId id="2147484102" r:id="rId5"/>
    <p:sldLayoutId id="2147484103" r:id="rId6"/>
    <p:sldLayoutId id="2147484107" r:id="rId7"/>
  </p:sldLayoutIdLst>
  <p:transition xmlns:p14="http://schemas.microsoft.com/office/powerpoint/2010/main" spd="med">
    <p:fade/>
  </p:transition>
  <p:timing>
    <p:tnLst>
      <p:par>
        <p:cTn xmlns:p14="http://schemas.microsoft.com/office/powerpoint/2010/main" id="1" dur="indefinite" restart="never" nodeType="tmRoot"/>
      </p:par>
    </p:tnLst>
  </p:timing>
  <p:hf hdr="0" ftr="0" dt="0"/>
  <p:txStyles>
    <p:titleStyle>
      <a:lvl1pPr algn="ctr" rtl="0" eaLnBrk="0" fontAlgn="base" hangingPunct="0">
        <a:spcBef>
          <a:spcPct val="0"/>
        </a:spcBef>
        <a:spcAft>
          <a:spcPct val="0"/>
        </a:spcAft>
        <a:defRPr sz="5000" kern="1200">
          <a:solidFill>
            <a:schemeClr val="tx2"/>
          </a:solidFill>
          <a:latin typeface="Arial" pitchFamily="34" charset="0"/>
          <a:ea typeface="+mj-ea"/>
          <a:cs typeface="Arial" pitchFamily="34" charset="0"/>
        </a:defRPr>
      </a:lvl1pPr>
      <a:lvl2pPr algn="ctr" rtl="0" eaLnBrk="0" fontAlgn="base" hangingPunct="0">
        <a:spcBef>
          <a:spcPct val="0"/>
        </a:spcBef>
        <a:spcAft>
          <a:spcPct val="0"/>
        </a:spcAft>
        <a:defRPr sz="5000">
          <a:solidFill>
            <a:schemeClr val="tx2"/>
          </a:solidFill>
          <a:latin typeface="Arial" charset="0"/>
          <a:cs typeface="Arial" charset="0"/>
        </a:defRPr>
      </a:lvl2pPr>
      <a:lvl3pPr algn="ctr" rtl="0" eaLnBrk="0" fontAlgn="base" hangingPunct="0">
        <a:spcBef>
          <a:spcPct val="0"/>
        </a:spcBef>
        <a:spcAft>
          <a:spcPct val="0"/>
        </a:spcAft>
        <a:defRPr sz="5000">
          <a:solidFill>
            <a:schemeClr val="tx2"/>
          </a:solidFill>
          <a:latin typeface="Arial" charset="0"/>
          <a:cs typeface="Arial" charset="0"/>
        </a:defRPr>
      </a:lvl3pPr>
      <a:lvl4pPr algn="ctr" rtl="0" eaLnBrk="0" fontAlgn="base" hangingPunct="0">
        <a:spcBef>
          <a:spcPct val="0"/>
        </a:spcBef>
        <a:spcAft>
          <a:spcPct val="0"/>
        </a:spcAft>
        <a:defRPr sz="5000">
          <a:solidFill>
            <a:schemeClr val="tx2"/>
          </a:solidFill>
          <a:latin typeface="Arial" charset="0"/>
          <a:cs typeface="Arial" charset="0"/>
        </a:defRPr>
      </a:lvl4pPr>
      <a:lvl5pPr algn="ctr" rtl="0" eaLnBrk="0" fontAlgn="base" hangingPunct="0">
        <a:spcBef>
          <a:spcPct val="0"/>
        </a:spcBef>
        <a:spcAft>
          <a:spcPct val="0"/>
        </a:spcAft>
        <a:defRPr sz="5000">
          <a:solidFill>
            <a:schemeClr val="tx2"/>
          </a:solidFill>
          <a:latin typeface="Arial" charset="0"/>
          <a:cs typeface="Arial" charset="0"/>
        </a:defRPr>
      </a:lvl5pPr>
      <a:lvl6pPr marL="457200" algn="ctr" rtl="0" fontAlgn="base">
        <a:spcBef>
          <a:spcPct val="0"/>
        </a:spcBef>
        <a:spcAft>
          <a:spcPct val="0"/>
        </a:spcAft>
        <a:defRPr sz="5000">
          <a:solidFill>
            <a:schemeClr val="tx2"/>
          </a:solidFill>
          <a:latin typeface="Arial" charset="0"/>
          <a:cs typeface="Arial" charset="0"/>
        </a:defRPr>
      </a:lvl6pPr>
      <a:lvl7pPr marL="914400" algn="ctr" rtl="0" fontAlgn="base">
        <a:spcBef>
          <a:spcPct val="0"/>
        </a:spcBef>
        <a:spcAft>
          <a:spcPct val="0"/>
        </a:spcAft>
        <a:defRPr sz="5000">
          <a:solidFill>
            <a:schemeClr val="tx2"/>
          </a:solidFill>
          <a:latin typeface="Arial" charset="0"/>
          <a:cs typeface="Arial" charset="0"/>
        </a:defRPr>
      </a:lvl7pPr>
      <a:lvl8pPr marL="1371600" algn="ctr" rtl="0" fontAlgn="base">
        <a:spcBef>
          <a:spcPct val="0"/>
        </a:spcBef>
        <a:spcAft>
          <a:spcPct val="0"/>
        </a:spcAft>
        <a:defRPr sz="5000">
          <a:solidFill>
            <a:schemeClr val="tx2"/>
          </a:solidFill>
          <a:latin typeface="Arial" charset="0"/>
          <a:cs typeface="Arial" charset="0"/>
        </a:defRPr>
      </a:lvl8pPr>
      <a:lvl9pPr marL="1828800" algn="ctr" rtl="0" fontAlgn="base">
        <a:spcBef>
          <a:spcPct val="0"/>
        </a:spcBef>
        <a:spcAft>
          <a:spcPct val="0"/>
        </a:spcAft>
        <a:defRPr sz="5000">
          <a:solidFill>
            <a:schemeClr val="tx2"/>
          </a:solidFill>
          <a:latin typeface="Arial" charset="0"/>
          <a:cs typeface="Arial" charset="0"/>
        </a:defRPr>
      </a:lvl9pPr>
    </p:titleStyle>
    <p:bodyStyle>
      <a:lvl1pPr marL="273050" indent="-273050" algn="l" rtl="0" eaLnBrk="0" fontAlgn="base" hangingPunct="0">
        <a:spcBef>
          <a:spcPct val="20000"/>
        </a:spcBef>
        <a:spcAft>
          <a:spcPct val="0"/>
        </a:spcAft>
        <a:buClr>
          <a:srgbClr val="083763"/>
        </a:buClr>
        <a:buSzPct val="95000"/>
        <a:buFont typeface="Wingdings 2" pitchFamily="18" charset="2"/>
        <a:buChar char=""/>
        <a:defRPr sz="2600" kern="1200">
          <a:solidFill>
            <a:schemeClr val="tx1"/>
          </a:solidFill>
          <a:latin typeface="Arial" pitchFamily="34" charset="0"/>
          <a:ea typeface="+mn-ea"/>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itchFamily="18" charset="2"/>
        <a:buChar char=""/>
        <a:defRPr sz="2400" kern="1200">
          <a:solidFill>
            <a:schemeClr val="tx1"/>
          </a:solidFill>
          <a:latin typeface="Arial" pitchFamily="34" charset="0"/>
          <a:ea typeface="+mn-ea"/>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itchFamily="18" charset="2"/>
        <a:buChar char=""/>
        <a:defRPr sz="2100" kern="1200">
          <a:solidFill>
            <a:schemeClr val="tx1"/>
          </a:solidFill>
          <a:latin typeface="Arial" pitchFamily="34" charset="0"/>
          <a:ea typeface="+mn-ea"/>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itchFamily="18" charset="2"/>
        <a:buChar char=""/>
        <a:defRPr sz="2000" kern="1200">
          <a:solidFill>
            <a:schemeClr val="tx1"/>
          </a:solidFill>
          <a:latin typeface="Arial" pitchFamily="34" charset="0"/>
          <a:ea typeface="+mn-ea"/>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itchFamily="18" charset="2"/>
        <a:buChar char=""/>
        <a:defRPr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 Id="rId3"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jp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Layout" Target="../slideLayouts/slideLayout3.xml"/><Relationship Id="rId3" Type="http://schemas.openxmlformats.org/officeDocument/2006/relationships/notesSlide" Target="../notesSlides/notesSlide35.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diagramData" Target="../diagrams/data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76400"/>
            <a:ext cx="8385048" cy="1371600"/>
          </a:xfrm>
        </p:spPr>
        <p:txBody>
          <a:bodyPr>
            <a:normAutofit/>
          </a:bodyPr>
          <a:lstStyle/>
          <a:p>
            <a:pPr eaLnBrk="1" fontAlgn="auto" hangingPunct="1">
              <a:spcAft>
                <a:spcPts val="0"/>
              </a:spcAft>
              <a:defRPr/>
            </a:pPr>
            <a:r>
              <a:rPr lang="en-CA" sz="2800" dirty="0" smtClean="0"/>
              <a:t>The ICRP System of Radiological </a:t>
            </a:r>
            <a:r>
              <a:rPr lang="en-CA" sz="2800" dirty="0"/>
              <a:t>Protection </a:t>
            </a:r>
            <a:r>
              <a:rPr lang="en-CA" sz="2800" dirty="0" smtClean="0"/>
              <a:t/>
            </a:r>
            <a:br>
              <a:rPr lang="en-CA" sz="2800" dirty="0" smtClean="0"/>
            </a:br>
            <a:r>
              <a:rPr lang="en-CA" sz="2800" dirty="0" smtClean="0"/>
              <a:t> and the Human Dimension </a:t>
            </a:r>
            <a:br>
              <a:rPr lang="en-CA" sz="2800" dirty="0" smtClean="0"/>
            </a:br>
            <a:r>
              <a:rPr lang="en-CA" sz="2400" dirty="0" smtClean="0"/>
              <a:t>- Some Reflections </a:t>
            </a:r>
            <a:r>
              <a:rPr lang="en-CA" sz="2400" dirty="0"/>
              <a:t>about C</a:t>
            </a:r>
            <a:r>
              <a:rPr lang="en-CA" sz="2400" dirty="0" smtClean="0"/>
              <a:t>hernobyl and Fukushima - </a:t>
            </a:r>
            <a:endParaRPr lang="en-CA" sz="2400" dirty="0">
              <a:solidFill>
                <a:schemeClr val="accent1">
                  <a:lumMod val="75000"/>
                </a:schemeClr>
              </a:solidFill>
            </a:endParaRPr>
          </a:p>
        </p:txBody>
      </p:sp>
      <p:sp>
        <p:nvSpPr>
          <p:cNvPr id="6147" name="Subtitle 2"/>
          <p:cNvSpPr>
            <a:spLocks noGrp="1"/>
          </p:cNvSpPr>
          <p:nvPr>
            <p:ph type="subTitle" idx="1"/>
          </p:nvPr>
        </p:nvSpPr>
        <p:spPr>
          <a:xfrm>
            <a:off x="533400" y="3228975"/>
            <a:ext cx="7854950" cy="1266825"/>
          </a:xfrm>
        </p:spPr>
        <p:txBody>
          <a:bodyPr/>
          <a:lstStyle/>
          <a:p>
            <a:pPr marR="0" eaLnBrk="1" hangingPunct="1"/>
            <a:r>
              <a:rPr lang="en-CA" altLang="en-US" sz="2000" b="1" dirty="0" smtClean="0">
                <a:solidFill>
                  <a:schemeClr val="bg1"/>
                </a:solidFill>
                <a:latin typeface="Arial" charset="0"/>
                <a:cs typeface="Arial" charset="0"/>
              </a:rPr>
              <a:t>Jacques LOCHARD</a:t>
            </a:r>
          </a:p>
          <a:p>
            <a:pPr marR="0" eaLnBrk="1" hangingPunct="1"/>
            <a:r>
              <a:rPr lang="en-CA" altLang="en-US" sz="2000" b="1" dirty="0" smtClean="0">
                <a:solidFill>
                  <a:schemeClr val="bg1"/>
                </a:solidFill>
                <a:latin typeface="Arial" charset="0"/>
                <a:cs typeface="Arial" charset="0"/>
              </a:rPr>
              <a:t>Vice Chair of ICRP</a:t>
            </a:r>
          </a:p>
          <a:p>
            <a:pPr marR="0" eaLnBrk="1" hangingPunct="1"/>
            <a:r>
              <a:rPr lang="en-CA" altLang="en-US" sz="2000" b="1" dirty="0" smtClean="0">
                <a:solidFill>
                  <a:schemeClr val="bg1"/>
                </a:solidFill>
                <a:latin typeface="Arial" charset="0"/>
                <a:cs typeface="Arial" charset="0"/>
              </a:rPr>
              <a:t>Director of CEPN - France</a:t>
            </a:r>
          </a:p>
        </p:txBody>
      </p:sp>
      <p:sp>
        <p:nvSpPr>
          <p:cNvPr id="6148" name="Text Placeholder 3"/>
          <p:cNvSpPr>
            <a:spLocks noGrp="1"/>
          </p:cNvSpPr>
          <p:nvPr>
            <p:ph type="body" sz="quarter" idx="10"/>
          </p:nvPr>
        </p:nvSpPr>
        <p:spPr>
          <a:xfrm>
            <a:off x="0" y="4495800"/>
            <a:ext cx="8382000" cy="1524000"/>
          </a:xfrm>
        </p:spPr>
        <p:txBody>
          <a:bodyPr>
            <a:normAutofit fontScale="77500" lnSpcReduction="20000"/>
          </a:bodyPr>
          <a:lstStyle/>
          <a:p>
            <a:pPr eaLnBrk="1" hangingPunct="1"/>
            <a:r>
              <a:rPr lang="en-US" sz="2100" b="1" dirty="0" smtClean="0">
                <a:solidFill>
                  <a:schemeClr val="bg1"/>
                </a:solidFill>
              </a:rPr>
              <a:t>25</a:t>
            </a:r>
            <a:r>
              <a:rPr lang="en-US" sz="2100" b="1" baseline="30000" dirty="0" smtClean="0">
                <a:solidFill>
                  <a:schemeClr val="bg1"/>
                </a:solidFill>
              </a:rPr>
              <a:t>th</a:t>
            </a:r>
            <a:r>
              <a:rPr lang="en-US" sz="2100" b="1" dirty="0" smtClean="0">
                <a:solidFill>
                  <a:schemeClr val="bg1"/>
                </a:solidFill>
              </a:rPr>
              <a:t> Shinji Takahashi Memorial Lecture </a:t>
            </a:r>
          </a:p>
          <a:p>
            <a:pPr eaLnBrk="1" hangingPunct="1"/>
            <a:r>
              <a:rPr lang="en-US" sz="2100" dirty="0" smtClean="0">
                <a:solidFill>
                  <a:schemeClr val="bg1"/>
                </a:solidFill>
              </a:rPr>
              <a:t>Annual </a:t>
            </a:r>
            <a:r>
              <a:rPr lang="en-US" sz="2100" dirty="0">
                <a:solidFill>
                  <a:schemeClr val="bg1"/>
                </a:solidFill>
              </a:rPr>
              <a:t>Meeting of the </a:t>
            </a:r>
            <a:endParaRPr lang="en-US" sz="2100" dirty="0" smtClean="0">
              <a:solidFill>
                <a:schemeClr val="bg1"/>
              </a:solidFill>
            </a:endParaRPr>
          </a:p>
          <a:p>
            <a:pPr eaLnBrk="1" hangingPunct="1"/>
            <a:r>
              <a:rPr lang="en-US" sz="2100" dirty="0" smtClean="0">
                <a:solidFill>
                  <a:schemeClr val="bg1"/>
                </a:solidFill>
              </a:rPr>
              <a:t>Japanese Association </a:t>
            </a:r>
            <a:r>
              <a:rPr lang="en-US" sz="2100" dirty="0">
                <a:solidFill>
                  <a:schemeClr val="bg1"/>
                </a:solidFill>
              </a:rPr>
              <a:t>of Medical Radiological </a:t>
            </a:r>
            <a:r>
              <a:rPr lang="en-US" sz="2100" dirty="0" smtClean="0">
                <a:solidFill>
                  <a:schemeClr val="bg1"/>
                </a:solidFill>
              </a:rPr>
              <a:t>Protection</a:t>
            </a:r>
          </a:p>
          <a:p>
            <a:pPr eaLnBrk="1" hangingPunct="1"/>
            <a:endParaRPr lang="en-US" sz="2100" dirty="0" smtClean="0">
              <a:solidFill>
                <a:schemeClr val="bg1"/>
              </a:solidFill>
            </a:endParaRPr>
          </a:p>
          <a:p>
            <a:pPr eaLnBrk="1" hangingPunct="1"/>
            <a:r>
              <a:rPr lang="en-CA" altLang="en-US" sz="2100" dirty="0" smtClean="0">
                <a:solidFill>
                  <a:schemeClr val="bg1"/>
                </a:solidFill>
                <a:latin typeface="Arial" charset="0"/>
                <a:cs typeface="Arial" charset="0"/>
              </a:rPr>
              <a:t>National Cancer Research Institute</a:t>
            </a:r>
          </a:p>
          <a:p>
            <a:pPr eaLnBrk="1" hangingPunct="1"/>
            <a:r>
              <a:rPr lang="en-CA" altLang="en-US" sz="2100" dirty="0" smtClean="0">
                <a:solidFill>
                  <a:schemeClr val="bg1"/>
                </a:solidFill>
                <a:latin typeface="Arial" charset="0"/>
                <a:cs typeface="Arial" charset="0"/>
              </a:rPr>
              <a:t>12 December 2014, Tokyo, Japan</a:t>
            </a:r>
          </a:p>
          <a:p>
            <a:pPr eaLnBrk="1" hangingPunct="1"/>
            <a:endParaRPr lang="en-CA" altLang="en-US" dirty="0" smtClean="0">
              <a:solidFill>
                <a:schemeClr val="bg1"/>
              </a:solidFill>
              <a:latin typeface="Arial" charset="0"/>
              <a:cs typeface="Arial" charset="0"/>
            </a:endParaRPr>
          </a:p>
        </p:txBody>
      </p:sp>
      <p:sp>
        <p:nvSpPr>
          <p:cNvPr id="3" name="Rectangle 2"/>
          <p:cNvSpPr/>
          <p:nvPr/>
        </p:nvSpPr>
        <p:spPr>
          <a:xfrm>
            <a:off x="76200" y="6313235"/>
            <a:ext cx="8305800" cy="323165"/>
          </a:xfrm>
          <a:prstGeom prst="rect">
            <a:avLst/>
          </a:prstGeom>
        </p:spPr>
        <p:txBody>
          <a:bodyPr wrap="square">
            <a:spAutoFit/>
          </a:bodyPr>
          <a:lstStyle/>
          <a:p>
            <a:pPr algn="r">
              <a:lnSpc>
                <a:spcPct val="80000"/>
              </a:lnSpc>
            </a:pPr>
            <a:r>
              <a:rPr lang="en-GB" i="1" dirty="0">
                <a:solidFill>
                  <a:srgbClr val="000000"/>
                </a:solidFill>
              </a:rPr>
              <a:t>This presentation has neither been approved nor endorsed by ICRP</a:t>
            </a:r>
            <a:endParaRPr lang="en-GB" i="1" dirty="0">
              <a:solidFill>
                <a:srgbClr val="000000"/>
              </a:solidFill>
              <a:latin typeface="Arial" pitchFamily="-107" charset="0"/>
              <a:ea typeface="Arial" pitchFamily="-107" charset="0"/>
              <a:cs typeface="Arial" pitchFamily="-107" charset="0"/>
            </a:endParaRP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0" y="15240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ctr"/>
          <a:lstStyle/>
          <a:p>
            <a:pPr marL="342900" indent="-342900" algn="ctr" fontAlgn="auto">
              <a:spcAft>
                <a:spcPts val="0"/>
              </a:spcAft>
              <a:defRPr/>
            </a:pPr>
            <a:r>
              <a:rPr lang="en-GB"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The three pillars of the</a:t>
            </a:r>
          </a:p>
          <a:p>
            <a:pPr marL="342900" indent="-342900" algn="ctr" fontAlgn="auto">
              <a:spcAft>
                <a:spcPts val="0"/>
              </a:spcAft>
              <a:defRPr/>
            </a:pPr>
            <a:r>
              <a:rPr lang="en-GB"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 ICRP system of radiological protection</a:t>
            </a:r>
          </a:p>
        </p:txBody>
      </p:sp>
      <p:sp>
        <p:nvSpPr>
          <p:cNvPr id="21506"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5FC57ECA-0591-DD45-B04C-588FEE1DC201}" type="slidenum">
              <a:rPr lang="fr-FR" sz="1200"/>
              <a:pPr algn="r" eaLnBrk="1" hangingPunct="1"/>
              <a:t>10</a:t>
            </a:fld>
            <a:endParaRPr lang="fr-FR" sz="1200"/>
          </a:p>
        </p:txBody>
      </p:sp>
      <p:sp>
        <p:nvSpPr>
          <p:cNvPr id="18" name="TextBox 8"/>
          <p:cNvSpPr txBox="1">
            <a:spLocks noChangeArrowheads="1"/>
          </p:cNvSpPr>
          <p:nvPr/>
        </p:nvSpPr>
        <p:spPr bwMode="auto">
          <a:xfrm>
            <a:off x="5486400" y="5943600"/>
            <a:ext cx="3048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defRPr/>
            </a:pPr>
            <a:r>
              <a:rPr lang="en-US" b="1" dirty="0" smtClean="0">
                <a:latin typeface="+mj-lt"/>
              </a:rPr>
              <a:t>Publication 103</a:t>
            </a:r>
          </a:p>
        </p:txBody>
      </p:sp>
      <p:grpSp>
        <p:nvGrpSpPr>
          <p:cNvPr id="21508" name="Grouper 30"/>
          <p:cNvGrpSpPr>
            <a:grpSpLocks/>
          </p:cNvGrpSpPr>
          <p:nvPr/>
        </p:nvGrpSpPr>
        <p:grpSpPr bwMode="auto">
          <a:xfrm>
            <a:off x="457200" y="1524000"/>
            <a:ext cx="3887788" cy="4392613"/>
            <a:chOff x="533400" y="1447800"/>
            <a:chExt cx="4038601" cy="4038601"/>
          </a:xfrm>
        </p:grpSpPr>
        <p:sp>
          <p:nvSpPr>
            <p:cNvPr id="9" name="Rectangle 8"/>
            <p:cNvSpPr/>
            <p:nvPr/>
          </p:nvSpPr>
          <p:spPr bwMode="auto">
            <a:xfrm>
              <a:off x="533400" y="1447800"/>
              <a:ext cx="4038601" cy="4038601"/>
            </a:xfrm>
            <a:prstGeom prst="rect">
              <a:avLst/>
            </a:prstGeom>
            <a:solidFill>
              <a:srgbClr val="D9D9D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solidFill>
                  <a:srgbClr val="DBF5F9"/>
                </a:solidFill>
              </a:endParaRPr>
            </a:p>
          </p:txBody>
        </p:sp>
        <p:sp>
          <p:nvSpPr>
            <p:cNvPr id="10" name="Rectangle 9"/>
            <p:cNvSpPr/>
            <p:nvPr/>
          </p:nvSpPr>
          <p:spPr bwMode="auto">
            <a:xfrm>
              <a:off x="838481" y="1752848"/>
              <a:ext cx="1594661" cy="885952"/>
            </a:xfrm>
            <a:prstGeom prst="rect">
              <a:avLst/>
            </a:prstGeom>
            <a:solidFill>
              <a:srgbClr val="FFF6E7"/>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sz="2000" b="1" dirty="0">
                  <a:solidFill>
                    <a:schemeClr val="tx1"/>
                  </a:solidFill>
                </a:rPr>
                <a:t>Science</a:t>
              </a:r>
            </a:p>
          </p:txBody>
        </p:sp>
        <p:sp>
          <p:nvSpPr>
            <p:cNvPr id="11" name="Rectangle 10"/>
            <p:cNvSpPr/>
            <p:nvPr/>
          </p:nvSpPr>
          <p:spPr bwMode="auto">
            <a:xfrm>
              <a:off x="1720739" y="4390272"/>
              <a:ext cx="1741430" cy="910765"/>
            </a:xfrm>
            <a:prstGeom prst="rect">
              <a:avLst/>
            </a:prstGeom>
            <a:solidFill>
              <a:srgbClr val="FFF6E7"/>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2000" b="1" dirty="0">
                  <a:solidFill>
                    <a:srgbClr val="000000"/>
                  </a:solidFill>
                </a:rPr>
                <a:t>Experience</a:t>
              </a:r>
            </a:p>
          </p:txBody>
        </p:sp>
        <p:sp>
          <p:nvSpPr>
            <p:cNvPr id="12" name="Rectangle 11"/>
            <p:cNvSpPr/>
            <p:nvPr/>
          </p:nvSpPr>
          <p:spPr bwMode="auto">
            <a:xfrm>
              <a:off x="2670610" y="1752848"/>
              <a:ext cx="1662274" cy="885952"/>
            </a:xfrm>
            <a:prstGeom prst="rect">
              <a:avLst/>
            </a:prstGeom>
            <a:solidFill>
              <a:srgbClr val="FFF6E7"/>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2000" b="1" dirty="0" smtClean="0">
                  <a:solidFill>
                    <a:srgbClr val="000000"/>
                  </a:solidFill>
                </a:rPr>
                <a:t>Ethical and social values </a:t>
              </a:r>
              <a:endParaRPr lang="en-GB" sz="2000" b="1" dirty="0">
                <a:solidFill>
                  <a:srgbClr val="000000"/>
                </a:solidFill>
              </a:endParaRPr>
            </a:p>
          </p:txBody>
        </p:sp>
        <p:sp>
          <p:nvSpPr>
            <p:cNvPr id="13" name="Ellipse 12"/>
            <p:cNvSpPr/>
            <p:nvPr/>
          </p:nvSpPr>
          <p:spPr bwMode="auto">
            <a:xfrm>
              <a:off x="1404115" y="2919036"/>
              <a:ext cx="2364783" cy="1191000"/>
            </a:xfrm>
            <a:prstGeom prst="ellipse">
              <a:avLst/>
            </a:prstGeom>
            <a:solidFill>
              <a:srgbClr val="E2FFDD"/>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lnSpc>
                  <a:spcPct val="80000"/>
                </a:lnSpc>
                <a:defRPr/>
              </a:pPr>
              <a:r>
                <a:rPr lang="en-GB" b="1" dirty="0" smtClean="0">
                  <a:solidFill>
                    <a:srgbClr val="000000"/>
                  </a:solidFill>
                </a:rPr>
                <a:t>ICRP </a:t>
              </a:r>
            </a:p>
            <a:p>
              <a:pPr algn="ctr">
                <a:defRPr/>
              </a:pPr>
              <a:r>
                <a:rPr lang="en-GB" b="1" dirty="0">
                  <a:solidFill>
                    <a:srgbClr val="000000"/>
                  </a:solidFill>
                </a:rPr>
                <a:t>s</a:t>
              </a:r>
              <a:r>
                <a:rPr lang="en-GB" b="1" dirty="0" smtClean="0">
                  <a:solidFill>
                    <a:srgbClr val="000000"/>
                  </a:solidFill>
                </a:rPr>
                <a:t>ystem of radiological protection</a:t>
              </a:r>
            </a:p>
          </p:txBody>
        </p:sp>
        <p:cxnSp>
          <p:nvCxnSpPr>
            <p:cNvPr id="14" name="Connecteur droit avec flèche 13"/>
            <p:cNvCxnSpPr>
              <a:stCxn id="10" idx="2"/>
            </p:cNvCxnSpPr>
            <p:nvPr/>
          </p:nvCxnSpPr>
          <p:spPr bwMode="auto">
            <a:xfrm>
              <a:off x="1634986" y="2638800"/>
              <a:ext cx="422165" cy="332780"/>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 name="Connecteur droit avec flèche 14"/>
            <p:cNvCxnSpPr>
              <a:stCxn id="12" idx="2"/>
            </p:cNvCxnSpPr>
            <p:nvPr/>
          </p:nvCxnSpPr>
          <p:spPr bwMode="auto">
            <a:xfrm flipH="1">
              <a:off x="3124107" y="2638800"/>
              <a:ext cx="377639" cy="332780"/>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Connecteur droit avec flèche 15"/>
            <p:cNvCxnSpPr>
              <a:stCxn id="11" idx="0"/>
              <a:endCxn id="13" idx="4"/>
            </p:cNvCxnSpPr>
            <p:nvPr/>
          </p:nvCxnSpPr>
          <p:spPr bwMode="auto">
            <a:xfrm flipH="1" flipV="1">
              <a:off x="2586507" y="4110036"/>
              <a:ext cx="4947" cy="280236"/>
            </a:xfrm>
            <a:prstGeom prst="straightConnector1">
              <a:avLst/>
            </a:prstGeom>
            <a:ln w="952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21509"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524000"/>
            <a:ext cx="3036888" cy="4424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9" name="Flèche vers la droite 18"/>
          <p:cNvSpPr/>
          <p:nvPr/>
        </p:nvSpPr>
        <p:spPr bwMode="auto">
          <a:xfrm>
            <a:off x="4495800" y="2819400"/>
            <a:ext cx="838200" cy="914400"/>
          </a:xfrm>
          <a:prstGeom prst="rightArrow">
            <a:avLst/>
          </a:prstGeom>
          <a:solidFill>
            <a:schemeClr val="accent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703513800"/>
      </p:ext>
    </p:extLst>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ChangeArrowheads="1"/>
          </p:cNvSpPr>
          <p:nvPr/>
        </p:nvSpPr>
        <p:spPr bwMode="auto">
          <a:xfrm>
            <a:off x="85725" y="228600"/>
            <a:ext cx="90582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ctr"/>
          <a:lstStyle/>
          <a:p>
            <a:pPr marL="342900" lvl="1" indent="-342900" algn="ctr" eaLnBrk="0" fontAlgn="auto" hangingPunct="0">
              <a:spcAft>
                <a:spcPts val="0"/>
              </a:spcAft>
              <a:defRPr/>
            </a:pPr>
            <a:r>
              <a:rPr lang="en-GB" altLang="ja-JP"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The aims of the </a:t>
            </a:r>
          </a:p>
          <a:p>
            <a:pPr marL="342900" lvl="1" indent="-342900" algn="ctr" eaLnBrk="0" fontAlgn="auto" hangingPunct="0">
              <a:spcAft>
                <a:spcPts val="0"/>
              </a:spcAft>
              <a:defRPr/>
            </a:pPr>
            <a:r>
              <a:rPr lang="en-GB" altLang="ja-JP"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ICRP system of radiological protection</a:t>
            </a:r>
          </a:p>
        </p:txBody>
      </p:sp>
      <p:sp>
        <p:nvSpPr>
          <p:cNvPr id="30722" name="Rectangle 5"/>
          <p:cNvSpPr>
            <a:spLocks noChangeArrowheads="1"/>
          </p:cNvSpPr>
          <p:nvPr/>
        </p:nvSpPr>
        <p:spPr bwMode="auto">
          <a:xfrm>
            <a:off x="609600" y="14478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p>
            <a:pPr marL="546100" lvl="3" indent="-273050">
              <a:lnSpc>
                <a:spcPct val="120000"/>
              </a:lnSpc>
              <a:buClr>
                <a:srgbClr val="083763"/>
              </a:buClr>
              <a:buSzPct val="95000"/>
              <a:buFont typeface="Wingdings 2" charset="0"/>
              <a:buChar char=""/>
            </a:pPr>
            <a:r>
              <a:rPr lang="en-GB" sz="2000" i="1" dirty="0">
                <a:cs typeface="Arial" charset="0"/>
              </a:rPr>
              <a:t>“</a:t>
            </a:r>
            <a:r>
              <a:rPr lang="en-GB" altLang="ja-JP" sz="2000" i="1" dirty="0">
                <a:cs typeface="Arial" charset="0"/>
              </a:rPr>
              <a:t>… to contribute to an appropriate level of protection against the </a:t>
            </a:r>
            <a:r>
              <a:rPr lang="en-GB" altLang="ja-JP" sz="2000" b="1" i="1" dirty="0">
                <a:solidFill>
                  <a:srgbClr val="800000"/>
                </a:solidFill>
                <a:cs typeface="Arial" charset="0"/>
              </a:rPr>
              <a:t>detrimental effects </a:t>
            </a:r>
            <a:r>
              <a:rPr lang="en-GB" altLang="ja-JP" sz="2000" i="1" dirty="0">
                <a:cs typeface="Arial" charset="0"/>
              </a:rPr>
              <a:t>of ionising radiation exposure without unduly limiting the </a:t>
            </a:r>
            <a:r>
              <a:rPr lang="en-GB" altLang="ja-JP" sz="2000" b="1" i="1" dirty="0">
                <a:solidFill>
                  <a:srgbClr val="800000"/>
                </a:solidFill>
                <a:cs typeface="Arial" charset="0"/>
              </a:rPr>
              <a:t>benefits</a:t>
            </a:r>
            <a:r>
              <a:rPr lang="en-GB" altLang="ja-JP" sz="2000" i="1" dirty="0">
                <a:cs typeface="Arial" charset="0"/>
              </a:rPr>
              <a:t> associated with the use of radiation.</a:t>
            </a:r>
            <a:r>
              <a:rPr lang="en-GB" sz="2000" i="1" dirty="0">
                <a:cs typeface="Arial" charset="0"/>
              </a:rPr>
              <a:t>”</a:t>
            </a:r>
            <a:r>
              <a:rPr lang="en-GB" altLang="ja-JP" sz="2000" dirty="0">
                <a:cs typeface="Arial" charset="0"/>
              </a:rPr>
              <a:t> ICRP 103, § 26</a:t>
            </a:r>
          </a:p>
          <a:p>
            <a:pPr marL="546100" lvl="3" indent="-273050">
              <a:lnSpc>
                <a:spcPct val="120000"/>
              </a:lnSpc>
              <a:buClr>
                <a:srgbClr val="083763"/>
              </a:buClr>
              <a:buSzPct val="95000"/>
              <a:buFont typeface="Wingdings 2" charset="0"/>
              <a:buChar char=""/>
            </a:pPr>
            <a:endParaRPr lang="en-GB" altLang="ja-JP" sz="2000" dirty="0">
              <a:cs typeface="Arial" charset="0"/>
            </a:endParaRPr>
          </a:p>
          <a:p>
            <a:pPr marL="546100" lvl="3" indent="-273050">
              <a:lnSpc>
                <a:spcPct val="120000"/>
              </a:lnSpc>
              <a:buClr>
                <a:srgbClr val="083763"/>
              </a:buClr>
              <a:buSzPct val="95000"/>
              <a:buFont typeface="Wingdings 2" charset="0"/>
              <a:buChar char=""/>
            </a:pPr>
            <a:r>
              <a:rPr lang="en-GB" sz="2000" i="1" dirty="0"/>
              <a:t>“</a:t>
            </a:r>
            <a:r>
              <a:rPr lang="en-GB" altLang="ja-JP" sz="2000" i="1" dirty="0"/>
              <a:t>… to manage and control exposures to ionizing radiation so that deterministic effects are </a:t>
            </a:r>
            <a:r>
              <a:rPr lang="en-GB" altLang="ja-JP" sz="2000" b="1" i="1" dirty="0">
                <a:solidFill>
                  <a:srgbClr val="800000"/>
                </a:solidFill>
              </a:rPr>
              <a:t>prevented</a:t>
            </a:r>
            <a:r>
              <a:rPr lang="en-GB" altLang="ja-JP" sz="2000" i="1" dirty="0">
                <a:solidFill>
                  <a:srgbClr val="000000"/>
                </a:solidFill>
              </a:rPr>
              <a:t>, and the risks of stochastic effects are </a:t>
            </a:r>
            <a:r>
              <a:rPr lang="en-GB" altLang="ja-JP" sz="2000" b="1" i="1" dirty="0">
                <a:solidFill>
                  <a:srgbClr val="800000"/>
                </a:solidFill>
              </a:rPr>
              <a:t>reduced </a:t>
            </a:r>
            <a:r>
              <a:rPr lang="en-GB" altLang="ja-JP" sz="2000" i="1" dirty="0"/>
              <a:t>to the extent </a:t>
            </a:r>
            <a:r>
              <a:rPr lang="en-GB" altLang="ja-JP" sz="2000" b="1" i="1" dirty="0">
                <a:solidFill>
                  <a:srgbClr val="800000"/>
                </a:solidFill>
              </a:rPr>
              <a:t>reasonably achievable.</a:t>
            </a:r>
            <a:r>
              <a:rPr lang="en-GB" sz="2000" i="1" dirty="0">
                <a:solidFill>
                  <a:srgbClr val="003366"/>
                </a:solidFill>
              </a:rPr>
              <a:t>”</a:t>
            </a:r>
            <a:r>
              <a:rPr lang="en-GB" altLang="ja-JP" sz="2000" i="1" dirty="0">
                <a:solidFill>
                  <a:srgbClr val="003366"/>
                </a:solidFill>
              </a:rPr>
              <a:t> </a:t>
            </a:r>
            <a:r>
              <a:rPr lang="en-GB" altLang="ja-JP" sz="2000" dirty="0">
                <a:solidFill>
                  <a:srgbClr val="000000"/>
                </a:solidFill>
              </a:rPr>
              <a:t>ICRP 103, § 29</a:t>
            </a:r>
          </a:p>
          <a:p>
            <a:pPr marL="546100" lvl="3" indent="-273050">
              <a:lnSpc>
                <a:spcPct val="120000"/>
              </a:lnSpc>
              <a:buClr>
                <a:srgbClr val="083763"/>
              </a:buClr>
              <a:buSzPct val="95000"/>
            </a:pPr>
            <a:endParaRPr lang="en-GB" altLang="ja-JP" sz="2000" dirty="0">
              <a:solidFill>
                <a:srgbClr val="000000"/>
              </a:solidFill>
            </a:endParaRPr>
          </a:p>
          <a:p>
            <a:pPr marL="546100" lvl="3" indent="-273050">
              <a:lnSpc>
                <a:spcPct val="120000"/>
              </a:lnSpc>
              <a:buClr>
                <a:srgbClr val="083763"/>
              </a:buClr>
              <a:buSzPct val="95000"/>
              <a:buFont typeface="Wingdings 2" charset="0"/>
              <a:buChar char=""/>
            </a:pPr>
            <a:r>
              <a:rPr lang="en-GB" altLang="ja-JP" sz="2000" dirty="0" smtClean="0"/>
              <a:t>Estimating and comparing benefits </a:t>
            </a:r>
            <a:r>
              <a:rPr lang="en-GB" altLang="ja-JP" sz="2000" dirty="0"/>
              <a:t>and risk </a:t>
            </a:r>
            <a:r>
              <a:rPr lang="en-GB" altLang="ja-JP" sz="2000" dirty="0" smtClean="0"/>
              <a:t>of different options for actions is </a:t>
            </a:r>
            <a:r>
              <a:rPr lang="en-GB" altLang="ja-JP" sz="2000" dirty="0"/>
              <a:t>one of the </a:t>
            </a:r>
            <a:r>
              <a:rPr lang="en-GB" altLang="ja-JP" sz="2000" b="1" dirty="0">
                <a:solidFill>
                  <a:srgbClr val="800000"/>
                </a:solidFill>
              </a:rPr>
              <a:t>most common ethical </a:t>
            </a:r>
            <a:r>
              <a:rPr lang="en-GB" altLang="ja-JP" sz="2000" b="1" dirty="0" smtClean="0">
                <a:solidFill>
                  <a:srgbClr val="800000"/>
                </a:solidFill>
              </a:rPr>
              <a:t>dilemmas</a:t>
            </a:r>
            <a:r>
              <a:rPr lang="en-GB" altLang="ja-JP" sz="2000" b="1" dirty="0">
                <a:solidFill>
                  <a:srgbClr val="800000"/>
                </a:solidFill>
              </a:rPr>
              <a:t> </a:t>
            </a:r>
            <a:r>
              <a:rPr lang="en-GB" altLang="ja-JP" sz="2000" dirty="0" smtClean="0">
                <a:solidFill>
                  <a:srgbClr val="000000"/>
                </a:solidFill>
              </a:rPr>
              <a:t>in daily life</a:t>
            </a:r>
            <a:endParaRPr lang="en-GB" altLang="ja-JP" sz="2000" dirty="0">
              <a:solidFill>
                <a:srgbClr val="000000"/>
              </a:solidFill>
            </a:endParaRPr>
          </a:p>
          <a:p>
            <a:pPr marL="546100" lvl="3" indent="-273050">
              <a:lnSpc>
                <a:spcPct val="110000"/>
              </a:lnSpc>
              <a:buClr>
                <a:srgbClr val="083763"/>
              </a:buClr>
              <a:buSzPct val="95000"/>
              <a:buFont typeface="Wingdings 2" charset="0"/>
              <a:buChar char=""/>
            </a:pPr>
            <a:endParaRPr lang="en-GB" altLang="ja-JP" sz="2000" dirty="0">
              <a:solidFill>
                <a:srgbClr val="000000"/>
              </a:solidFill>
            </a:endParaRPr>
          </a:p>
          <a:p>
            <a:pPr marL="546100" lvl="3" indent="-273050">
              <a:lnSpc>
                <a:spcPct val="110000"/>
              </a:lnSpc>
              <a:buClr>
                <a:srgbClr val="083763"/>
              </a:buClr>
              <a:buSzPct val="95000"/>
              <a:buFont typeface="Wingdings 2" charset="0"/>
              <a:buChar char=""/>
            </a:pPr>
            <a:endParaRPr lang="en-GB" altLang="ja-JP" sz="2000" dirty="0">
              <a:solidFill>
                <a:srgbClr val="000000"/>
              </a:solidFill>
            </a:endParaRPr>
          </a:p>
          <a:p>
            <a:pPr marL="457200" indent="-457200">
              <a:lnSpc>
                <a:spcPct val="120000"/>
              </a:lnSpc>
              <a:spcBef>
                <a:spcPct val="30000"/>
              </a:spcBef>
              <a:spcAft>
                <a:spcPts val="550"/>
              </a:spcAft>
              <a:buClr>
                <a:srgbClr val="000051"/>
              </a:buClr>
              <a:buSzPct val="120000"/>
            </a:pPr>
            <a:endParaRPr lang="en-GB" altLang="ja-JP" sz="2000" dirty="0">
              <a:solidFill>
                <a:srgbClr val="000000"/>
              </a:solidFill>
            </a:endParaRPr>
          </a:p>
          <a:p>
            <a:pPr marL="457200" indent="-457200">
              <a:lnSpc>
                <a:spcPct val="120000"/>
              </a:lnSpc>
              <a:spcBef>
                <a:spcPct val="30000"/>
              </a:spcBef>
              <a:spcAft>
                <a:spcPts val="550"/>
              </a:spcAft>
              <a:buClr>
                <a:srgbClr val="000051"/>
              </a:buClr>
              <a:buSzPct val="120000"/>
            </a:pPr>
            <a:r>
              <a:rPr lang="en-GB" altLang="ja-JP" sz="2000" dirty="0">
                <a:solidFill>
                  <a:srgbClr val="003366"/>
                </a:solidFill>
              </a:rPr>
              <a:t>	</a:t>
            </a:r>
            <a:endParaRPr lang="en-GB" altLang="ja-JP" sz="2000" dirty="0"/>
          </a:p>
        </p:txBody>
      </p:sp>
      <p:sp>
        <p:nvSpPr>
          <p:cNvPr id="3072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fontAlgn="base">
              <a:spcBef>
                <a:spcPct val="0"/>
              </a:spcBef>
              <a:spcAft>
                <a:spcPct val="0"/>
              </a:spcAft>
              <a:defRPr kumimoji="1" sz="2400">
                <a:solidFill>
                  <a:schemeClr val="tx1"/>
                </a:solidFill>
                <a:latin typeface="Arial" charset="0"/>
                <a:ea typeface="ＭＳ Ｐゴシック" charset="0"/>
              </a:defRPr>
            </a:lvl6pPr>
            <a:lvl7pPr marL="2971800" indent="-228600" fontAlgn="base">
              <a:spcBef>
                <a:spcPct val="0"/>
              </a:spcBef>
              <a:spcAft>
                <a:spcPct val="0"/>
              </a:spcAft>
              <a:defRPr kumimoji="1" sz="2400">
                <a:solidFill>
                  <a:schemeClr val="tx1"/>
                </a:solidFill>
                <a:latin typeface="Arial" charset="0"/>
                <a:ea typeface="ＭＳ Ｐゴシック" charset="0"/>
              </a:defRPr>
            </a:lvl7pPr>
            <a:lvl8pPr marL="3429000" indent="-228600" fontAlgn="base">
              <a:spcBef>
                <a:spcPct val="0"/>
              </a:spcBef>
              <a:spcAft>
                <a:spcPct val="0"/>
              </a:spcAft>
              <a:defRPr kumimoji="1" sz="2400">
                <a:solidFill>
                  <a:schemeClr val="tx1"/>
                </a:solidFill>
                <a:latin typeface="Arial" charset="0"/>
                <a:ea typeface="ＭＳ Ｐゴシック" charset="0"/>
              </a:defRPr>
            </a:lvl8pPr>
            <a:lvl9pPr marL="3886200" indent="-228600" fontAlgn="base">
              <a:spcBef>
                <a:spcPct val="0"/>
              </a:spcBef>
              <a:spcAft>
                <a:spcPct val="0"/>
              </a:spcAft>
              <a:defRPr kumimoji="1" sz="2400">
                <a:solidFill>
                  <a:schemeClr val="tx1"/>
                </a:solidFill>
                <a:latin typeface="Arial" charset="0"/>
                <a:ea typeface="ＭＳ Ｐゴシック" charset="0"/>
              </a:defRPr>
            </a:lvl9pPr>
          </a:lstStyle>
          <a:p>
            <a:pPr algn="r"/>
            <a:fld id="{D1F3A795-8581-E643-BA78-DC0C4595B009}" type="slidenum">
              <a:rPr kumimoji="0" lang="fr-FR" altLang="ja-JP" sz="1200"/>
              <a:pPr algn="r"/>
              <a:t>11</a:t>
            </a:fld>
            <a:endParaRPr kumimoji="0" lang="fr-FR" altLang="ja-JP" sz="1200"/>
          </a:p>
        </p:txBody>
      </p:sp>
    </p:spTree>
    <p:extLst>
      <p:ext uri="{BB962C8B-B14F-4D97-AF65-F5344CB8AC3E}">
        <p14:creationId xmlns:p14="http://schemas.microsoft.com/office/powerpoint/2010/main" val="185564397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304800"/>
            <a:ext cx="9144000" cy="838200"/>
          </a:xfrm>
        </p:spPr>
        <p:txBody>
          <a:bodyPr>
            <a:noAutofit/>
          </a:bodyPr>
          <a:lstStyle/>
          <a:p>
            <a:pPr marL="342900" lvl="1" indent="-342900" fontAlgn="auto">
              <a:spcAft>
                <a:spcPts val="0"/>
              </a:spcAft>
              <a:defRPr/>
            </a:pPr>
            <a:r>
              <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The scientific basis </a:t>
            </a:r>
            <a:br>
              <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br>
            <a:r>
              <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of the system of radiological protection</a:t>
            </a:r>
          </a:p>
        </p:txBody>
      </p:sp>
      <p:cxnSp>
        <p:nvCxnSpPr>
          <p:cNvPr id="15362" name="Connecteur droit 6"/>
          <p:cNvCxnSpPr>
            <a:cxnSpLocks noChangeShapeType="1"/>
          </p:cNvCxnSpPr>
          <p:nvPr/>
        </p:nvCxnSpPr>
        <p:spPr bwMode="auto">
          <a:xfrm rot="16200000" flipH="1">
            <a:off x="647700" y="2933700"/>
            <a:ext cx="1143000" cy="152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15363" name="Rectangle 7"/>
          <p:cNvSpPr>
            <a:spLocks noChangeArrowheads="1"/>
          </p:cNvSpPr>
          <p:nvPr/>
        </p:nvSpPr>
        <p:spPr bwMode="auto">
          <a:xfrm>
            <a:off x="1447800" y="2438400"/>
            <a:ext cx="1676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p>
            <a:endParaRPr lang="en-GB"/>
          </a:p>
        </p:txBody>
      </p:sp>
      <p:sp>
        <p:nvSpPr>
          <p:cNvPr id="15364" name="Rectangle 11"/>
          <p:cNvSpPr>
            <a:spLocks noChangeArrowheads="1"/>
          </p:cNvSpPr>
          <p:nvPr/>
        </p:nvSpPr>
        <p:spPr bwMode="auto">
          <a:xfrm>
            <a:off x="1676400" y="4495800"/>
            <a:ext cx="1143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p>
            <a:endParaRPr lang="en-GB"/>
          </a:p>
        </p:txBody>
      </p:sp>
      <p:cxnSp>
        <p:nvCxnSpPr>
          <p:cNvPr id="15376" name="Connecteur droit avec flèche 28"/>
          <p:cNvCxnSpPr>
            <a:cxnSpLocks noChangeShapeType="1"/>
            <a:stCxn id="15366" idx="3"/>
          </p:cNvCxnSpPr>
          <p:nvPr/>
        </p:nvCxnSpPr>
        <p:spPr bwMode="auto">
          <a:xfrm>
            <a:off x="3048000" y="2286000"/>
            <a:ext cx="561975"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15379" name="Connecteur droit avec flèche 52"/>
          <p:cNvCxnSpPr>
            <a:cxnSpLocks noChangeShapeType="1"/>
          </p:cNvCxnSpPr>
          <p:nvPr/>
        </p:nvCxnSpPr>
        <p:spPr bwMode="auto">
          <a:xfrm flipV="1">
            <a:off x="6705600" y="5105400"/>
            <a:ext cx="457200" cy="762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15380" name="Connecteur droit avec flèche 58"/>
          <p:cNvCxnSpPr>
            <a:cxnSpLocks noChangeShapeType="1"/>
            <a:stCxn id="15370" idx="3"/>
          </p:cNvCxnSpPr>
          <p:nvPr/>
        </p:nvCxnSpPr>
        <p:spPr bwMode="auto">
          <a:xfrm flipH="1">
            <a:off x="5943602" y="2286000"/>
            <a:ext cx="609598" cy="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15381" name="Connecteur droit avec flèche 61"/>
          <p:cNvCxnSpPr>
            <a:cxnSpLocks noChangeShapeType="1"/>
            <a:stCxn id="15370" idx="3"/>
          </p:cNvCxnSpPr>
          <p:nvPr/>
        </p:nvCxnSpPr>
        <p:spPr bwMode="auto">
          <a:xfrm flipH="1">
            <a:off x="5943602" y="2286000"/>
            <a:ext cx="609598" cy="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15382" name="Connecteur droit 48"/>
          <p:cNvCxnSpPr>
            <a:cxnSpLocks noChangeShapeType="1"/>
          </p:cNvCxnSpPr>
          <p:nvPr/>
        </p:nvCxnSpPr>
        <p:spPr bwMode="auto">
          <a:xfrm>
            <a:off x="6477000" y="3657600"/>
            <a:ext cx="914400" cy="914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5389" name="Connecteur droit avec flèche 46"/>
          <p:cNvCxnSpPr>
            <a:cxnSpLocks noChangeShapeType="1"/>
            <a:stCxn id="15387" idx="3"/>
            <a:endCxn id="15396" idx="1"/>
          </p:cNvCxnSpPr>
          <p:nvPr/>
        </p:nvCxnSpPr>
        <p:spPr bwMode="auto">
          <a:xfrm flipV="1">
            <a:off x="5105400" y="3509963"/>
            <a:ext cx="1295400" cy="7143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391" name="Connecteur droit 51"/>
          <p:cNvCxnSpPr>
            <a:cxnSpLocks noChangeShapeType="1"/>
            <a:endCxn id="15370" idx="1"/>
          </p:cNvCxnSpPr>
          <p:nvPr/>
        </p:nvCxnSpPr>
        <p:spPr bwMode="auto">
          <a:xfrm>
            <a:off x="3505200" y="2286000"/>
            <a:ext cx="6080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5400"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45F616DB-85CD-EE47-B5CE-F1C595F8F364}" type="slidenum">
              <a:rPr lang="fr-FR" sz="1200"/>
              <a:pPr algn="r" eaLnBrk="1" hangingPunct="1"/>
              <a:t>12</a:t>
            </a:fld>
            <a:endParaRPr lang="fr-FR" sz="1200"/>
          </a:p>
        </p:txBody>
      </p:sp>
      <p:grpSp>
        <p:nvGrpSpPr>
          <p:cNvPr id="13" name="Grouper 12"/>
          <p:cNvGrpSpPr/>
          <p:nvPr/>
        </p:nvGrpSpPr>
        <p:grpSpPr>
          <a:xfrm>
            <a:off x="838200" y="1524000"/>
            <a:ext cx="7543800" cy="4267200"/>
            <a:chOff x="1219200" y="1524000"/>
            <a:chExt cx="7543800" cy="4267200"/>
          </a:xfrm>
        </p:grpSpPr>
        <p:sp>
          <p:nvSpPr>
            <p:cNvPr id="33" name="Rectangle 32"/>
            <p:cNvSpPr/>
            <p:nvPr/>
          </p:nvSpPr>
          <p:spPr bwMode="auto">
            <a:xfrm>
              <a:off x="1219200" y="1524000"/>
              <a:ext cx="7543800" cy="4267200"/>
            </a:xfrm>
            <a:prstGeom prst="rect">
              <a:avLst/>
            </a:prstGeom>
            <a:solidFill>
              <a:schemeClr val="bg1">
                <a:lumMod val="85000"/>
              </a:schemeClr>
            </a:solidFill>
            <a:ln w="12700" cap="flat" cmpd="sng" algn="ctr">
              <a:noFill/>
              <a:prstDash val="dash"/>
              <a:round/>
              <a:headEnd type="none" w="med" len="med"/>
              <a:tailEnd type="none" w="med" len="med"/>
            </a:ln>
            <a:effectLst/>
          </p:spPr>
          <p:txBody>
            <a:bodyPr anchor="b"/>
            <a:lstStyle/>
            <a:p>
              <a:pPr>
                <a:defRPr/>
              </a:pPr>
              <a:endParaRPr lang="en-GB">
                <a:solidFill>
                  <a:srgbClr val="003366"/>
                </a:solidFill>
                <a:ea typeface="ＭＳ Ｐゴシック" charset="-128"/>
                <a:cs typeface="ＭＳ Ｐゴシック" charset="-128"/>
              </a:endParaRPr>
            </a:p>
          </p:txBody>
        </p:sp>
        <p:grpSp>
          <p:nvGrpSpPr>
            <p:cNvPr id="12" name="Grouper 11"/>
            <p:cNvGrpSpPr/>
            <p:nvPr/>
          </p:nvGrpSpPr>
          <p:grpSpPr>
            <a:xfrm>
              <a:off x="1676400" y="1752600"/>
              <a:ext cx="6705600" cy="3743325"/>
              <a:chOff x="2133600" y="1828800"/>
              <a:chExt cx="6705600" cy="3743325"/>
            </a:xfrm>
          </p:grpSpPr>
          <p:sp>
            <p:nvSpPr>
              <p:cNvPr id="15387" name="Rectangle 27"/>
              <p:cNvSpPr>
                <a:spLocks noChangeArrowheads="1"/>
              </p:cNvSpPr>
              <p:nvPr/>
            </p:nvSpPr>
            <p:spPr bwMode="auto">
              <a:xfrm>
                <a:off x="2819400" y="3429000"/>
                <a:ext cx="3124200" cy="457200"/>
              </a:xfrm>
              <a:prstGeom prst="rect">
                <a:avLst/>
              </a:prstGeom>
              <a:solidFill>
                <a:srgbClr val="FFF6E7"/>
              </a:solidFill>
              <a:ln w="12700">
                <a:solidFill>
                  <a:schemeClr val="tx1"/>
                </a:solidFill>
                <a:round/>
                <a:headEnd/>
                <a:tailEnd/>
              </a:ln>
            </p:spPr>
            <p:txBody>
              <a:bodyPr anchor="b"/>
              <a:lstStyle/>
              <a:p>
                <a:endParaRPr lang="en-GB"/>
              </a:p>
            </p:txBody>
          </p:sp>
          <p:grpSp>
            <p:nvGrpSpPr>
              <p:cNvPr id="11" name="Grouper 10"/>
              <p:cNvGrpSpPr/>
              <p:nvPr/>
            </p:nvGrpSpPr>
            <p:grpSpPr>
              <a:xfrm>
                <a:off x="2133600" y="1828800"/>
                <a:ext cx="6705600" cy="3743325"/>
                <a:chOff x="2514600" y="1828800"/>
                <a:chExt cx="6705600" cy="3743325"/>
              </a:xfrm>
            </p:grpSpPr>
            <p:sp>
              <p:nvSpPr>
                <p:cNvPr id="15370" name="Rectangle 16"/>
                <p:cNvSpPr>
                  <a:spLocks noChangeArrowheads="1"/>
                </p:cNvSpPr>
                <p:nvPr/>
              </p:nvSpPr>
              <p:spPr bwMode="auto">
                <a:xfrm>
                  <a:off x="5332412" y="1981200"/>
                  <a:ext cx="2439988" cy="762000"/>
                </a:xfrm>
                <a:prstGeom prst="rect">
                  <a:avLst/>
                </a:prstGeom>
                <a:solidFill>
                  <a:srgbClr val="FFF6E7"/>
                </a:solidFill>
                <a:ln w="12700">
                  <a:solidFill>
                    <a:schemeClr val="tx1"/>
                  </a:solidFill>
                  <a:round/>
                  <a:headEnd/>
                  <a:tailEnd/>
                </a:ln>
              </p:spPr>
              <p:txBody>
                <a:bodyPr anchor="b"/>
                <a:lstStyle/>
                <a:p>
                  <a:endParaRPr lang="en-GB"/>
                </a:p>
              </p:txBody>
            </p:sp>
            <p:sp>
              <p:nvSpPr>
                <p:cNvPr id="15371" name="ZoneTexte 17"/>
                <p:cNvSpPr txBox="1">
                  <a:spLocks noChangeArrowheads="1"/>
                </p:cNvSpPr>
                <p:nvPr/>
              </p:nvSpPr>
              <p:spPr bwMode="auto">
                <a:xfrm>
                  <a:off x="5334000" y="2057400"/>
                  <a:ext cx="2438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800" b="1" dirty="0" smtClean="0">
                      <a:solidFill>
                        <a:srgbClr val="000000"/>
                      </a:solidFill>
                      <a:latin typeface="Helvetica" charset="0"/>
                    </a:rPr>
                    <a:t>Threshold doses</a:t>
                  </a:r>
                </a:p>
                <a:p>
                  <a:pPr algn="ctr" eaLnBrk="1" hangingPunct="1"/>
                  <a:r>
                    <a:rPr lang="en-GB" sz="1800" b="1" dirty="0" smtClean="0">
                      <a:solidFill>
                        <a:srgbClr val="000000"/>
                      </a:solidFill>
                      <a:latin typeface="Helvetica" charset="0"/>
                    </a:rPr>
                    <a:t>Radiation detriment</a:t>
                  </a:r>
                  <a:endParaRPr lang="en-GB" sz="1800" b="1" dirty="0">
                    <a:solidFill>
                      <a:srgbClr val="000000"/>
                    </a:solidFill>
                    <a:latin typeface="Helvetica" charset="0"/>
                  </a:endParaRPr>
                </a:p>
              </p:txBody>
            </p:sp>
            <p:sp>
              <p:nvSpPr>
                <p:cNvPr id="15373" name="Rectangle 20"/>
                <p:cNvSpPr>
                  <a:spLocks noChangeArrowheads="1"/>
                </p:cNvSpPr>
                <p:nvPr/>
              </p:nvSpPr>
              <p:spPr bwMode="auto">
                <a:xfrm>
                  <a:off x="5562600" y="4800600"/>
                  <a:ext cx="1981200" cy="609600"/>
                </a:xfrm>
                <a:prstGeom prst="rect">
                  <a:avLst/>
                </a:prstGeom>
                <a:solidFill>
                  <a:srgbClr val="FFF6E7"/>
                </a:solidFill>
                <a:ln w="12700">
                  <a:solidFill>
                    <a:schemeClr val="tx1"/>
                  </a:solidFill>
                  <a:round/>
                  <a:headEnd/>
                  <a:tailEnd/>
                </a:ln>
              </p:spPr>
              <p:txBody>
                <a:bodyPr anchor="b"/>
                <a:lstStyle/>
                <a:p>
                  <a:endParaRPr lang="en-GB"/>
                </a:p>
              </p:txBody>
            </p:sp>
            <p:sp>
              <p:nvSpPr>
                <p:cNvPr id="15374" name="ZoneTexte 21"/>
                <p:cNvSpPr txBox="1">
                  <a:spLocks noChangeArrowheads="1"/>
                </p:cNvSpPr>
                <p:nvPr/>
              </p:nvSpPr>
              <p:spPr bwMode="auto">
                <a:xfrm>
                  <a:off x="5638800" y="4876800"/>
                  <a:ext cx="18748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800" b="1" dirty="0">
                      <a:solidFill>
                        <a:srgbClr val="000000"/>
                      </a:solidFill>
                      <a:latin typeface="Helvetica" charset="0"/>
                    </a:rPr>
                    <a:t>Effective </a:t>
                  </a:r>
                  <a:r>
                    <a:rPr lang="en-GB" sz="1800" b="1" dirty="0" smtClean="0">
                      <a:solidFill>
                        <a:srgbClr val="000000"/>
                      </a:solidFill>
                      <a:latin typeface="Helvetica" charset="0"/>
                    </a:rPr>
                    <a:t>dose</a:t>
                  </a:r>
                  <a:endParaRPr lang="en-GB" sz="1800" b="1" dirty="0">
                    <a:solidFill>
                      <a:srgbClr val="000000"/>
                    </a:solidFill>
                    <a:latin typeface="Helvetica" charset="0"/>
                  </a:endParaRPr>
                </a:p>
              </p:txBody>
            </p:sp>
            <p:sp>
              <p:nvSpPr>
                <p:cNvPr id="15375" name="Rectangle 24"/>
                <p:cNvSpPr>
                  <a:spLocks noChangeArrowheads="1"/>
                </p:cNvSpPr>
                <p:nvPr/>
              </p:nvSpPr>
              <p:spPr bwMode="auto">
                <a:xfrm>
                  <a:off x="7620000" y="3048000"/>
                  <a:ext cx="1600200" cy="1143000"/>
                </a:xfrm>
                <a:prstGeom prst="rect">
                  <a:avLst/>
                </a:prstGeom>
                <a:solidFill>
                  <a:srgbClr val="E2FFDD"/>
                </a:solidFill>
                <a:ln w="12700">
                  <a:solidFill>
                    <a:schemeClr val="tx1"/>
                  </a:solidFill>
                  <a:round/>
                  <a:headEnd/>
                  <a:tailEnd/>
                </a:ln>
              </p:spPr>
              <p:txBody>
                <a:bodyPr anchor="b"/>
                <a:lstStyle/>
                <a:p>
                  <a:endParaRPr lang="en-GB"/>
                </a:p>
              </p:txBody>
            </p:sp>
            <p:cxnSp>
              <p:nvCxnSpPr>
                <p:cNvPr id="15384" name="Connecteur droit avec flèche 71"/>
                <p:cNvCxnSpPr>
                  <a:cxnSpLocks noChangeShapeType="1"/>
                </p:cNvCxnSpPr>
                <p:nvPr/>
              </p:nvCxnSpPr>
              <p:spPr bwMode="auto">
                <a:xfrm rot="16200000" flipV="1">
                  <a:off x="4275137" y="2887662"/>
                  <a:ext cx="1066800" cy="15875"/>
                </a:xfrm>
                <a:prstGeom prst="straightConnector1">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15386" name="Connecteur droit avec flèche 104"/>
                <p:cNvCxnSpPr>
                  <a:cxnSpLocks noChangeShapeType="1"/>
                </p:cNvCxnSpPr>
                <p:nvPr/>
              </p:nvCxnSpPr>
              <p:spPr bwMode="auto">
                <a:xfrm rot="16200000" flipH="1">
                  <a:off x="4198938" y="4487863"/>
                  <a:ext cx="1219200" cy="15875"/>
                </a:xfrm>
                <a:prstGeom prst="straightConnector1">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cxnSp>
            <p:sp>
              <p:nvSpPr>
                <p:cNvPr id="15388" name="ZoneTexte 18"/>
                <p:cNvSpPr txBox="1">
                  <a:spLocks noChangeArrowheads="1"/>
                </p:cNvSpPr>
                <p:nvPr/>
              </p:nvSpPr>
              <p:spPr bwMode="auto">
                <a:xfrm>
                  <a:off x="3352800" y="3429000"/>
                  <a:ext cx="289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b="1" dirty="0">
                      <a:solidFill>
                        <a:srgbClr val="800000"/>
                      </a:solidFill>
                      <a:latin typeface="Helvetica" charset="0"/>
                    </a:rPr>
                    <a:t>Value judgements</a:t>
                  </a:r>
                </a:p>
              </p:txBody>
            </p:sp>
            <p:cxnSp>
              <p:nvCxnSpPr>
                <p:cNvPr id="15392" name="Connecteur droit 53"/>
                <p:cNvCxnSpPr>
                  <a:cxnSpLocks noChangeShapeType="1"/>
                </p:cNvCxnSpPr>
                <p:nvPr/>
              </p:nvCxnSpPr>
              <p:spPr bwMode="auto">
                <a:xfrm>
                  <a:off x="7772400" y="2362200"/>
                  <a:ext cx="685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8" name="Grouper 7"/>
                <p:cNvGrpSpPr/>
                <p:nvPr/>
              </p:nvGrpSpPr>
              <p:grpSpPr>
                <a:xfrm>
                  <a:off x="2514600" y="4648200"/>
                  <a:ext cx="3048000" cy="923925"/>
                  <a:chOff x="1371600" y="4648200"/>
                  <a:chExt cx="3048000" cy="923925"/>
                </a:xfrm>
              </p:grpSpPr>
              <p:sp>
                <p:nvSpPr>
                  <p:cNvPr id="15368" name="Rectangle 12"/>
                  <p:cNvSpPr>
                    <a:spLocks noChangeArrowheads="1"/>
                  </p:cNvSpPr>
                  <p:nvPr/>
                </p:nvSpPr>
                <p:spPr bwMode="auto">
                  <a:xfrm>
                    <a:off x="1371600" y="4648200"/>
                    <a:ext cx="1752600" cy="914400"/>
                  </a:xfrm>
                  <a:prstGeom prst="rect">
                    <a:avLst/>
                  </a:prstGeom>
                  <a:solidFill>
                    <a:srgbClr val="FFF6E7"/>
                  </a:solidFill>
                  <a:ln w="12700">
                    <a:solidFill>
                      <a:schemeClr val="tx1"/>
                    </a:solidFill>
                    <a:round/>
                    <a:headEnd/>
                    <a:tailEnd/>
                  </a:ln>
                </p:spPr>
                <p:txBody>
                  <a:bodyPr anchor="b"/>
                  <a:lstStyle/>
                  <a:p>
                    <a:endParaRPr lang="en-GB"/>
                  </a:p>
                </p:txBody>
              </p:sp>
              <p:sp>
                <p:nvSpPr>
                  <p:cNvPr id="15377" name="ZoneTexte 10"/>
                  <p:cNvSpPr txBox="1">
                    <a:spLocks noChangeArrowheads="1"/>
                  </p:cNvSpPr>
                  <p:nvPr/>
                </p:nvSpPr>
                <p:spPr bwMode="auto">
                  <a:xfrm>
                    <a:off x="1447800" y="4648200"/>
                    <a:ext cx="1600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800" b="1" dirty="0">
                        <a:solidFill>
                          <a:srgbClr val="000000"/>
                        </a:solidFill>
                        <a:cs typeface="Arial" charset="0"/>
                      </a:rPr>
                      <a:t>Anatomy</a:t>
                    </a:r>
                  </a:p>
                  <a:p>
                    <a:pPr algn="ctr" eaLnBrk="1" hangingPunct="1"/>
                    <a:r>
                      <a:rPr lang="en-GB" sz="1800" b="1" dirty="0">
                        <a:solidFill>
                          <a:srgbClr val="000000"/>
                        </a:solidFill>
                        <a:cs typeface="Arial" charset="0"/>
                      </a:rPr>
                      <a:t>Physiology</a:t>
                    </a:r>
                  </a:p>
                  <a:p>
                    <a:pPr algn="ctr" eaLnBrk="1" hangingPunct="1"/>
                    <a:r>
                      <a:rPr lang="en-GB" sz="1800" b="1" dirty="0">
                        <a:solidFill>
                          <a:srgbClr val="000000"/>
                        </a:solidFill>
                        <a:latin typeface="Helvetica" charset="0"/>
                        <a:cs typeface="Arial" charset="0"/>
                      </a:rPr>
                      <a:t>Metrology</a:t>
                    </a:r>
                    <a:r>
                      <a:rPr lang="en-GB" sz="1800" b="1" dirty="0">
                        <a:solidFill>
                          <a:srgbClr val="000000"/>
                        </a:solidFill>
                        <a:latin typeface="Helvetica" charset="0"/>
                      </a:rPr>
                      <a:t> </a:t>
                    </a:r>
                  </a:p>
                </p:txBody>
              </p:sp>
              <p:cxnSp>
                <p:nvCxnSpPr>
                  <p:cNvPr id="15393" name="Connecteur droit 55"/>
                  <p:cNvCxnSpPr>
                    <a:cxnSpLocks noChangeShapeType="1"/>
                    <a:stCxn id="15368" idx="3"/>
                  </p:cNvCxnSpPr>
                  <p:nvPr/>
                </p:nvCxnSpPr>
                <p:spPr bwMode="auto">
                  <a:xfrm>
                    <a:off x="3124200" y="5105400"/>
                    <a:ext cx="1295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er 2"/>
                <p:cNvGrpSpPr/>
                <p:nvPr/>
              </p:nvGrpSpPr>
              <p:grpSpPr>
                <a:xfrm>
                  <a:off x="2514600" y="1828800"/>
                  <a:ext cx="2817812" cy="1066800"/>
                  <a:chOff x="1295400" y="1828800"/>
                  <a:chExt cx="2817812" cy="1066800"/>
                </a:xfrm>
              </p:grpSpPr>
              <p:grpSp>
                <p:nvGrpSpPr>
                  <p:cNvPr id="2" name="Grouper 1"/>
                  <p:cNvGrpSpPr/>
                  <p:nvPr/>
                </p:nvGrpSpPr>
                <p:grpSpPr>
                  <a:xfrm>
                    <a:off x="1295400" y="1828800"/>
                    <a:ext cx="2817812" cy="1066800"/>
                    <a:chOff x="1295400" y="1828800"/>
                    <a:chExt cx="2817812" cy="1066800"/>
                  </a:xfrm>
                </p:grpSpPr>
                <p:sp>
                  <p:nvSpPr>
                    <p:cNvPr id="15366" name="Rectangle 8"/>
                    <p:cNvSpPr>
                      <a:spLocks noChangeArrowheads="1"/>
                    </p:cNvSpPr>
                    <p:nvPr/>
                  </p:nvSpPr>
                  <p:spPr bwMode="auto">
                    <a:xfrm>
                      <a:off x="1295400" y="1828800"/>
                      <a:ext cx="1752600" cy="1066800"/>
                    </a:xfrm>
                    <a:prstGeom prst="rect">
                      <a:avLst/>
                    </a:prstGeom>
                    <a:solidFill>
                      <a:srgbClr val="FFF6E7"/>
                    </a:solidFill>
                    <a:ln w="12700">
                      <a:solidFill>
                        <a:schemeClr val="tx1"/>
                      </a:solidFill>
                      <a:round/>
                      <a:headEnd/>
                      <a:tailEnd/>
                    </a:ln>
                  </p:spPr>
                  <p:txBody>
                    <a:bodyPr anchor="b"/>
                    <a:lstStyle/>
                    <a:p>
                      <a:endParaRPr lang="en-GB"/>
                    </a:p>
                  </p:txBody>
                </p:sp>
                <p:cxnSp>
                  <p:nvCxnSpPr>
                    <p:cNvPr id="15390" name="Connecteur droit 48"/>
                    <p:cNvCxnSpPr>
                      <a:cxnSpLocks noChangeShapeType="1"/>
                      <a:stCxn id="15366" idx="3"/>
                      <a:endCxn id="15370" idx="1"/>
                    </p:cNvCxnSpPr>
                    <p:nvPr/>
                  </p:nvCxnSpPr>
                  <p:spPr bwMode="auto">
                    <a:xfrm>
                      <a:off x="3048000" y="2362200"/>
                      <a:ext cx="10652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5395" name="ZoneTexte 10"/>
                  <p:cNvSpPr txBox="1">
                    <a:spLocks noChangeArrowheads="1"/>
                  </p:cNvSpPr>
                  <p:nvPr/>
                </p:nvSpPr>
                <p:spPr bwMode="auto">
                  <a:xfrm>
                    <a:off x="1295400" y="1981200"/>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800" b="1" dirty="0">
                        <a:solidFill>
                          <a:srgbClr val="000000"/>
                        </a:solidFill>
                        <a:cs typeface="Arial" charset="0"/>
                      </a:rPr>
                      <a:t>Epidemiology</a:t>
                    </a:r>
                  </a:p>
                  <a:p>
                    <a:pPr algn="ctr" eaLnBrk="1" hangingPunct="1"/>
                    <a:r>
                      <a:rPr lang="en-GB" sz="1800" b="1" dirty="0">
                        <a:solidFill>
                          <a:srgbClr val="000000"/>
                        </a:solidFill>
                        <a:cs typeface="Arial" charset="0"/>
                      </a:rPr>
                      <a:t>Radiobiology</a:t>
                    </a:r>
                    <a:r>
                      <a:rPr lang="en-GB" sz="1800" b="1" dirty="0">
                        <a:solidFill>
                          <a:srgbClr val="000000"/>
                        </a:solidFill>
                        <a:latin typeface="Helvetica" charset="0"/>
                      </a:rPr>
                      <a:t> </a:t>
                    </a:r>
                  </a:p>
                </p:txBody>
              </p:sp>
            </p:grpSp>
            <p:sp>
              <p:nvSpPr>
                <p:cNvPr id="15396" name="ZoneTexte 23"/>
                <p:cNvSpPr txBox="1">
                  <a:spLocks noChangeArrowheads="1"/>
                </p:cNvSpPr>
                <p:nvPr/>
              </p:nvSpPr>
              <p:spPr bwMode="auto">
                <a:xfrm>
                  <a:off x="7620000" y="3124200"/>
                  <a:ext cx="1600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800" b="1" dirty="0">
                      <a:latin typeface="Helvetica" charset="0"/>
                    </a:rPr>
                    <a:t>System of </a:t>
                  </a:r>
                </a:p>
                <a:p>
                  <a:pPr algn="ctr" eaLnBrk="1" hangingPunct="1"/>
                  <a:r>
                    <a:rPr lang="en-GB" sz="1800" b="1" dirty="0">
                      <a:latin typeface="Helvetica" charset="0"/>
                    </a:rPr>
                    <a:t>radiological</a:t>
                  </a:r>
                </a:p>
                <a:p>
                  <a:pPr algn="ctr" eaLnBrk="1" hangingPunct="1"/>
                  <a:r>
                    <a:rPr lang="en-GB" sz="1800" b="1" dirty="0">
                      <a:latin typeface="Helvetica" charset="0"/>
                    </a:rPr>
                    <a:t>protection </a:t>
                  </a:r>
                </a:p>
              </p:txBody>
            </p:sp>
            <p:cxnSp>
              <p:nvCxnSpPr>
                <p:cNvPr id="15397" name="Connecteur droit avec flèche 104"/>
                <p:cNvCxnSpPr>
                  <a:cxnSpLocks noChangeShapeType="1"/>
                </p:cNvCxnSpPr>
                <p:nvPr/>
              </p:nvCxnSpPr>
              <p:spPr bwMode="auto">
                <a:xfrm>
                  <a:off x="8458200" y="2362200"/>
                  <a:ext cx="0" cy="685800"/>
                </a:xfrm>
                <a:prstGeom prst="straightConnector1">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15398" name="Connecteur droit avec flèche 71"/>
                <p:cNvCxnSpPr>
                  <a:cxnSpLocks noChangeShapeType="1"/>
                </p:cNvCxnSpPr>
                <p:nvPr/>
              </p:nvCxnSpPr>
              <p:spPr bwMode="auto">
                <a:xfrm flipV="1">
                  <a:off x="8458200" y="4191000"/>
                  <a:ext cx="0" cy="914400"/>
                </a:xfrm>
                <a:prstGeom prst="straightConnector1">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15399" name="Connecteur droit 53"/>
                <p:cNvCxnSpPr>
                  <a:cxnSpLocks noChangeShapeType="1"/>
                </p:cNvCxnSpPr>
                <p:nvPr/>
              </p:nvCxnSpPr>
              <p:spPr bwMode="auto">
                <a:xfrm>
                  <a:off x="7543800" y="51054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grpSp>
    </p:spTree>
    <p:extLst>
      <p:ext uri="{BB962C8B-B14F-4D97-AF65-F5344CB8AC3E}">
        <p14:creationId xmlns:p14="http://schemas.microsoft.com/office/powerpoint/2010/main" val="43390384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title"/>
          </p:nvPr>
        </p:nvSpPr>
        <p:spPr>
          <a:xfrm>
            <a:off x="0" y="152400"/>
            <a:ext cx="9144000" cy="533400"/>
          </a:xfrm>
        </p:spPr>
        <p:txBody>
          <a:bodyPr>
            <a:normAutofit/>
          </a:bodyPr>
          <a:lstStyle/>
          <a:p>
            <a:pPr marL="342900" lvl="1" indent="-342900" fontAlgn="auto">
              <a:spcAft>
                <a:spcPts val="0"/>
              </a:spcAft>
              <a:buClr>
                <a:srgbClr val="22228B"/>
              </a:buClr>
              <a:buSzPct val="120000"/>
              <a:defRPr/>
            </a:pPr>
            <a:r>
              <a:rPr lang="en-US"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A key ethical value: prudence </a:t>
            </a:r>
          </a:p>
        </p:txBody>
      </p:sp>
      <p:sp>
        <p:nvSpPr>
          <p:cNvPr id="19459" name="Rectangle 8"/>
          <p:cNvSpPr>
            <a:spLocks noGrp="1" noChangeArrowheads="1"/>
          </p:cNvSpPr>
          <p:nvPr>
            <p:ph idx="1"/>
          </p:nvPr>
        </p:nvSpPr>
        <p:spPr>
          <a:xfrm>
            <a:off x="304800" y="838200"/>
            <a:ext cx="8686800" cy="5638800"/>
          </a:xfrm>
        </p:spPr>
        <p:txBody>
          <a:bodyPr/>
          <a:lstStyle/>
          <a:p>
            <a:pPr>
              <a:defRPr/>
            </a:pPr>
            <a:r>
              <a:rPr lang="en-GB" sz="2000" b="0" i="1" dirty="0" smtClean="0"/>
              <a:t>« It is </a:t>
            </a:r>
            <a:r>
              <a:rPr lang="en-GB" sz="2000" i="1" dirty="0" smtClean="0">
                <a:solidFill>
                  <a:srgbClr val="800000"/>
                </a:solidFill>
              </a:rPr>
              <a:t>prudent</a:t>
            </a:r>
            <a:r>
              <a:rPr lang="en-GB" sz="2000" b="0" i="1" dirty="0" smtClean="0"/>
              <a:t> to take uncertainties in the current estimates of thresholds for </a:t>
            </a:r>
            <a:r>
              <a:rPr lang="en-GB" sz="2000" i="1" dirty="0" smtClean="0">
                <a:solidFill>
                  <a:srgbClr val="800000"/>
                </a:solidFill>
              </a:rPr>
              <a:t>deterministic effects </a:t>
            </a:r>
            <a:r>
              <a:rPr lang="en-GB" sz="2000" b="0" i="1" dirty="0" smtClean="0"/>
              <a:t>into account… Consequently, annual doses rising towards 100 </a:t>
            </a:r>
            <a:r>
              <a:rPr lang="en-GB" sz="2000" b="0" i="1" dirty="0" err="1" smtClean="0"/>
              <a:t>mSv</a:t>
            </a:r>
            <a:r>
              <a:rPr lang="en-GB" sz="2000" b="0" i="1" dirty="0" smtClean="0"/>
              <a:t> will almost always justify the introduction of protective actions »</a:t>
            </a:r>
            <a:r>
              <a:rPr lang="en-GB" sz="2000" b="0" dirty="0" smtClean="0"/>
              <a:t>. ICRP 103, § 35</a:t>
            </a:r>
          </a:p>
          <a:p>
            <a:pPr marL="0" indent="0">
              <a:buFont typeface="Wingdings 2" charset="0"/>
              <a:buNone/>
              <a:defRPr/>
            </a:pPr>
            <a:endParaRPr lang="en-GB" sz="1000" b="0" dirty="0" smtClean="0">
              <a:solidFill>
                <a:srgbClr val="800000"/>
              </a:solidFill>
              <a:latin typeface="Arial"/>
              <a:cs typeface="Arial"/>
            </a:endParaRPr>
          </a:p>
          <a:p>
            <a:pPr>
              <a:defRPr/>
            </a:pPr>
            <a:r>
              <a:rPr lang="en-GB" sz="2000" b="0" i="1" dirty="0">
                <a:latin typeface="Arial"/>
                <a:cs typeface="Arial"/>
              </a:rPr>
              <a:t>« At radiation doses below around 100 </a:t>
            </a:r>
            <a:r>
              <a:rPr lang="en-GB" sz="2000" b="0" i="1" dirty="0" err="1">
                <a:latin typeface="Arial"/>
                <a:cs typeface="Arial"/>
              </a:rPr>
              <a:t>mSv</a:t>
            </a:r>
            <a:r>
              <a:rPr lang="en-GB" sz="2000" b="0" i="1" dirty="0">
                <a:latin typeface="Arial"/>
                <a:cs typeface="Arial"/>
              </a:rPr>
              <a:t> in a year, the increase in the incidence </a:t>
            </a:r>
            <a:r>
              <a:rPr lang="en-GB" sz="2000" i="1" dirty="0">
                <a:solidFill>
                  <a:srgbClr val="800000"/>
                </a:solidFill>
                <a:latin typeface="Arial"/>
                <a:cs typeface="Arial"/>
              </a:rPr>
              <a:t>of stochastic effects </a:t>
            </a:r>
            <a:r>
              <a:rPr lang="en-GB" sz="2000" b="0" i="1" dirty="0">
                <a:latin typeface="Arial"/>
                <a:cs typeface="Arial"/>
              </a:rPr>
              <a:t>is assumed by the Commission to occur with a small probability and in proportion to the increase in radiation dose… The Commission considers that the LNT model remains a </a:t>
            </a:r>
            <a:r>
              <a:rPr lang="en-GB" sz="2000" i="1" dirty="0">
                <a:solidFill>
                  <a:srgbClr val="800000"/>
                </a:solidFill>
                <a:latin typeface="Arial"/>
                <a:cs typeface="Arial"/>
              </a:rPr>
              <a:t>prudent</a:t>
            </a:r>
            <a:r>
              <a:rPr lang="en-GB" sz="2000" b="0" i="1" dirty="0">
                <a:latin typeface="Arial"/>
                <a:cs typeface="Arial"/>
              </a:rPr>
              <a:t> basis for radiological protection at low doses and low dose rates. » ICRP 103, § 36</a:t>
            </a:r>
          </a:p>
          <a:p>
            <a:pPr marL="0" indent="0">
              <a:buFont typeface="Wingdings 2" charset="0"/>
              <a:buNone/>
              <a:defRPr/>
            </a:pPr>
            <a:endParaRPr lang="en-GB" sz="1000" b="0" dirty="0">
              <a:latin typeface="Arial"/>
              <a:cs typeface="Arial"/>
            </a:endParaRPr>
          </a:p>
          <a:p>
            <a:pPr>
              <a:defRPr/>
            </a:pPr>
            <a:r>
              <a:rPr lang="fr-FR" sz="2000" dirty="0" smtClean="0">
                <a:latin typeface="Arial" charset="0"/>
              </a:rPr>
              <a:t> </a:t>
            </a:r>
            <a:r>
              <a:rPr lang="en-GB" sz="2000" b="0" i="1" dirty="0" smtClean="0">
                <a:latin typeface="Arial"/>
                <a:cs typeface="Arial"/>
              </a:rPr>
              <a:t>«</a:t>
            </a:r>
            <a:r>
              <a:rPr lang="en-GB" sz="2000" b="0" i="1" dirty="0">
                <a:latin typeface="Arial"/>
                <a:cs typeface="Arial"/>
              </a:rPr>
              <a:t>There continues to be no direct evidence that exposure of parents to radiation leads to excess heritable disease in offspring. However, the Commission judges that there is compelling evidence that radiation causes </a:t>
            </a:r>
            <a:r>
              <a:rPr lang="en-GB" sz="2000" i="1" dirty="0">
                <a:solidFill>
                  <a:srgbClr val="800000"/>
                </a:solidFill>
                <a:latin typeface="Arial"/>
                <a:cs typeface="Arial"/>
              </a:rPr>
              <a:t>heritable effects </a:t>
            </a:r>
            <a:r>
              <a:rPr lang="en-GB" sz="2000" b="0" i="1" dirty="0">
                <a:latin typeface="Arial"/>
                <a:cs typeface="Arial"/>
              </a:rPr>
              <a:t>in experimental animals. Therefore, the Commission </a:t>
            </a:r>
            <a:r>
              <a:rPr lang="en-GB" sz="2000" i="1" dirty="0">
                <a:solidFill>
                  <a:srgbClr val="800000"/>
                </a:solidFill>
                <a:latin typeface="Arial"/>
                <a:cs typeface="Arial"/>
              </a:rPr>
              <a:t>prudently</a:t>
            </a:r>
            <a:r>
              <a:rPr lang="en-GB" sz="2000" b="0" i="1" dirty="0">
                <a:latin typeface="Arial"/>
                <a:cs typeface="Arial"/>
              </a:rPr>
              <a:t> continues to include the risk of heritable effects in its system of radiological protection.» ICRP 103, § 74</a:t>
            </a:r>
          </a:p>
          <a:p>
            <a:pPr marL="0" indent="0">
              <a:buNone/>
              <a:defRPr/>
            </a:pPr>
            <a:endParaRPr lang="fr-FR" sz="2000" b="0" i="1" dirty="0">
              <a:latin typeface="Arial"/>
              <a:cs typeface="Arial"/>
            </a:endParaRPr>
          </a:p>
          <a:p>
            <a:pPr>
              <a:defRPr/>
            </a:pPr>
            <a:endParaRPr lang="fr-FR" sz="2000" dirty="0" smtClean="0">
              <a:latin typeface="Arial" charset="0"/>
            </a:endParaRPr>
          </a:p>
          <a:p>
            <a:pPr marL="0" indent="0">
              <a:buNone/>
              <a:defRPr/>
            </a:pPr>
            <a:endParaRPr lang="en-GB" sz="2000" dirty="0" smtClean="0">
              <a:latin typeface="Arial"/>
              <a:cs typeface="Arial"/>
            </a:endParaRPr>
          </a:p>
          <a:p>
            <a:pPr marL="0" indent="0" eaLnBrk="1" hangingPunct="1">
              <a:spcAft>
                <a:spcPts val="1200"/>
              </a:spcAft>
              <a:buFont typeface="Wingdings 2" charset="0"/>
              <a:buNone/>
              <a:defRPr/>
            </a:pPr>
            <a:r>
              <a:rPr lang="fr-FR" sz="2000" dirty="0" smtClean="0">
                <a:cs typeface="ＭＳ Ｐゴシック" pitchFamily="33" charset="-128"/>
              </a:rPr>
              <a:t> </a:t>
            </a:r>
          </a:p>
        </p:txBody>
      </p:sp>
      <p:sp>
        <p:nvSpPr>
          <p:cNvPr id="21507"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BFE536E-8C49-5242-AC30-EA11C8016CF2}" type="slidenum">
              <a:rPr lang="fr-FR" sz="1200"/>
              <a:pPr algn="r" eaLnBrk="1" hangingPunct="1"/>
              <a:t>13</a:t>
            </a:fld>
            <a:endParaRPr lang="fr-FR" sz="1200"/>
          </a:p>
        </p:txBody>
      </p:sp>
    </p:spTree>
    <p:extLst>
      <p:ext uri="{BB962C8B-B14F-4D97-AF65-F5344CB8AC3E}">
        <p14:creationId xmlns:p14="http://schemas.microsoft.com/office/powerpoint/2010/main" val="211807962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title"/>
          </p:nvPr>
        </p:nvSpPr>
        <p:spPr>
          <a:xfrm>
            <a:off x="-12700" y="228600"/>
            <a:ext cx="9144000" cy="685800"/>
          </a:xfrm>
        </p:spPr>
        <p:txBody>
          <a:bodyPr>
            <a:normAutofit/>
          </a:bodyPr>
          <a:lstStyle/>
          <a:p>
            <a:pPr marL="342900" lvl="1" indent="-342900" fontAlgn="auto">
              <a:spcAft>
                <a:spcPts val="0"/>
              </a:spcAft>
              <a:buClr>
                <a:srgbClr val="22228B"/>
              </a:buClr>
              <a:buSzPct val="120000"/>
              <a:defRPr/>
            </a:pPr>
            <a:r>
              <a:rPr lang="en-US"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Prudence and the management of stochastic effects </a:t>
            </a:r>
          </a:p>
        </p:txBody>
      </p:sp>
      <p:sp>
        <p:nvSpPr>
          <p:cNvPr id="19459" name="Rectangle 8"/>
          <p:cNvSpPr>
            <a:spLocks noGrp="1" noChangeArrowheads="1"/>
          </p:cNvSpPr>
          <p:nvPr>
            <p:ph idx="1"/>
          </p:nvPr>
        </p:nvSpPr>
        <p:spPr>
          <a:xfrm>
            <a:off x="533400" y="1371600"/>
            <a:ext cx="7924800" cy="4419600"/>
          </a:xfrm>
        </p:spPr>
        <p:txBody>
          <a:bodyPr/>
          <a:lstStyle/>
          <a:p>
            <a:pPr>
              <a:defRPr/>
            </a:pPr>
            <a:r>
              <a:rPr lang="en-GB" sz="2000" b="0" dirty="0" smtClean="0">
                <a:latin typeface="Arial" charset="0"/>
              </a:rPr>
              <a:t>The main implications of adopting a </a:t>
            </a:r>
            <a:r>
              <a:rPr lang="en-GB" sz="2000" b="1" dirty="0" smtClean="0">
                <a:solidFill>
                  <a:srgbClr val="800000"/>
                </a:solidFill>
                <a:latin typeface="Arial" charset="0"/>
              </a:rPr>
              <a:t>prudent attitude </a:t>
            </a:r>
            <a:r>
              <a:rPr lang="en-GB" sz="2000" b="0" dirty="0" smtClean="0">
                <a:latin typeface="Arial" charset="0"/>
              </a:rPr>
              <a:t>with regard stochastic effects (i.e. the Linear No Threshold model) are that:</a:t>
            </a:r>
          </a:p>
          <a:p>
            <a:pPr marL="0" indent="0">
              <a:buFont typeface="Wingdings 2" charset="0"/>
              <a:buNone/>
              <a:defRPr/>
            </a:pPr>
            <a:endParaRPr lang="en-GB" sz="2000" dirty="0" smtClean="0">
              <a:latin typeface="Arial" charset="0"/>
            </a:endParaRPr>
          </a:p>
          <a:p>
            <a:pPr lvl="1">
              <a:defRPr/>
            </a:pPr>
            <a:r>
              <a:rPr lang="en-GB" sz="2000" dirty="0" smtClean="0">
                <a:latin typeface="Arial" charset="0"/>
              </a:rPr>
              <a:t>Exposing individuals is </a:t>
            </a:r>
            <a:r>
              <a:rPr lang="en-GB" sz="2000" b="1" dirty="0" smtClean="0">
                <a:solidFill>
                  <a:srgbClr val="800000"/>
                </a:solidFill>
                <a:latin typeface="Arial" charset="0"/>
              </a:rPr>
              <a:t>justified </a:t>
            </a:r>
            <a:r>
              <a:rPr lang="en-GB" sz="2000" dirty="0" smtClean="0">
                <a:latin typeface="Arial" charset="0"/>
              </a:rPr>
              <a:t>only if there is a benefit in return</a:t>
            </a:r>
          </a:p>
          <a:p>
            <a:pPr lvl="1">
              <a:defRPr/>
            </a:pPr>
            <a:endParaRPr lang="en-GB" sz="2000" dirty="0">
              <a:latin typeface="Arial" charset="0"/>
            </a:endParaRPr>
          </a:p>
          <a:p>
            <a:pPr lvl="1">
              <a:defRPr/>
            </a:pPr>
            <a:r>
              <a:rPr lang="en-GB" sz="2000" dirty="0">
                <a:latin typeface="Arial" charset="0"/>
                <a:ea typeface="ＭＳ Ｐゴシック" charset="0"/>
              </a:rPr>
              <a:t>Maintaining exposures below a limit is </a:t>
            </a:r>
            <a:r>
              <a:rPr lang="en-GB" sz="2000" b="1" dirty="0">
                <a:solidFill>
                  <a:srgbClr val="800000"/>
                </a:solidFill>
                <a:latin typeface="Arial" charset="0"/>
                <a:ea typeface="ＭＳ Ｐゴシック" charset="0"/>
              </a:rPr>
              <a:t>not a guarantee of absence of </a:t>
            </a:r>
            <a:r>
              <a:rPr lang="en-GB" sz="2000" b="1" dirty="0" smtClean="0">
                <a:solidFill>
                  <a:srgbClr val="800000"/>
                </a:solidFill>
                <a:latin typeface="Arial" charset="0"/>
                <a:ea typeface="ＭＳ Ｐゴシック" charset="0"/>
              </a:rPr>
              <a:t>risk</a:t>
            </a:r>
            <a:endParaRPr lang="en-GB" sz="2000" dirty="0" smtClean="0">
              <a:latin typeface="Arial" charset="0"/>
            </a:endParaRPr>
          </a:p>
          <a:p>
            <a:pPr marL="393700" lvl="1" indent="0">
              <a:buFont typeface="Wingdings 2" charset="0"/>
              <a:buNone/>
              <a:defRPr/>
            </a:pPr>
            <a:endParaRPr lang="en-GB" sz="2000" dirty="0" smtClean="0">
              <a:latin typeface="Arial" charset="0"/>
            </a:endParaRPr>
          </a:p>
          <a:p>
            <a:pPr lvl="1">
              <a:defRPr/>
            </a:pPr>
            <a:r>
              <a:rPr lang="en-GB" sz="2000" dirty="0" smtClean="0">
                <a:latin typeface="Arial" charset="0"/>
              </a:rPr>
              <a:t>Exposures must be kept </a:t>
            </a:r>
            <a:r>
              <a:rPr lang="en-GB" sz="2000" b="1" dirty="0" smtClean="0">
                <a:solidFill>
                  <a:srgbClr val="800000"/>
                </a:solidFill>
                <a:latin typeface="Arial" charset="0"/>
              </a:rPr>
              <a:t>as low as reasonably achievable</a:t>
            </a:r>
          </a:p>
          <a:p>
            <a:pPr lvl="1">
              <a:defRPr/>
            </a:pPr>
            <a:endParaRPr lang="en-GB" sz="2000" b="1" dirty="0">
              <a:solidFill>
                <a:srgbClr val="800000"/>
              </a:solidFill>
              <a:latin typeface="Arial" charset="0"/>
            </a:endParaRPr>
          </a:p>
          <a:p>
            <a:pPr marL="393700" lvl="1" indent="0">
              <a:buFont typeface="Wingdings 2" charset="0"/>
              <a:buNone/>
              <a:defRPr/>
            </a:pPr>
            <a:endParaRPr lang="en-GB" sz="2000" b="1" dirty="0">
              <a:solidFill>
                <a:srgbClr val="800000"/>
              </a:solidFill>
              <a:latin typeface="Arial" charset="0"/>
              <a:ea typeface="ＭＳ Ｐゴシック" charset="0"/>
            </a:endParaRPr>
          </a:p>
          <a:p>
            <a:pPr marL="0" lvl="1" indent="0">
              <a:buSzPct val="95000"/>
              <a:buFont typeface="Wingdings 2" charset="0"/>
              <a:buNone/>
              <a:defRPr/>
            </a:pPr>
            <a:endParaRPr lang="en-GB" sz="2000" dirty="0">
              <a:latin typeface="Arial" charset="0"/>
              <a:ea typeface="ＭＳ Ｐゴシック" charset="0"/>
            </a:endParaRPr>
          </a:p>
          <a:p>
            <a:pPr marL="393700" lvl="1" indent="0">
              <a:buFont typeface="Wingdings 2" charset="0"/>
              <a:buNone/>
              <a:defRPr/>
            </a:pPr>
            <a:endParaRPr lang="en-GB" sz="1800" dirty="0">
              <a:latin typeface="Arial" charset="0"/>
            </a:endParaRPr>
          </a:p>
          <a:p>
            <a:pPr marL="0" indent="0">
              <a:buFont typeface="Wingdings 2" charset="0"/>
              <a:buNone/>
              <a:defRPr/>
            </a:pPr>
            <a:endParaRPr lang="en-GB" sz="2000" dirty="0" smtClean="0">
              <a:latin typeface="Arial"/>
              <a:cs typeface="Arial"/>
            </a:endParaRPr>
          </a:p>
          <a:p>
            <a:pPr marL="0" indent="0" eaLnBrk="1" hangingPunct="1">
              <a:spcAft>
                <a:spcPts val="1200"/>
              </a:spcAft>
              <a:buFont typeface="Wingdings 2" charset="0"/>
              <a:buNone/>
              <a:defRPr/>
            </a:pPr>
            <a:r>
              <a:rPr lang="fr-FR" sz="2000" dirty="0" smtClean="0">
                <a:cs typeface="ＭＳ Ｐゴシック" pitchFamily="33" charset="-128"/>
              </a:rPr>
              <a:t> </a:t>
            </a:r>
          </a:p>
        </p:txBody>
      </p:sp>
      <p:sp>
        <p:nvSpPr>
          <p:cNvPr id="29699"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CF25378-3DB8-1444-B9FF-496A8A83C2E6}" type="slidenum">
              <a:rPr lang="fr-FR" sz="1200"/>
              <a:pPr algn="r" eaLnBrk="1" hangingPunct="1"/>
              <a:t>14</a:t>
            </a:fld>
            <a:endParaRPr lang="fr-FR" sz="1200"/>
          </a:p>
        </p:txBody>
      </p:sp>
    </p:spTree>
    <p:extLst>
      <p:ext uri="{BB962C8B-B14F-4D97-AF65-F5344CB8AC3E}">
        <p14:creationId xmlns:p14="http://schemas.microsoft.com/office/powerpoint/2010/main" val="15374002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457200" y="-12700"/>
            <a:ext cx="8229600" cy="927100"/>
          </a:xfrm>
        </p:spPr>
        <p:txBody>
          <a:bodyPr>
            <a:normAutofit/>
          </a:bodyPr>
          <a:lstStyle/>
          <a:p>
            <a:pPr marL="342900" lvl="1" indent="-342900" fontAlgn="auto">
              <a:spcAft>
                <a:spcPts val="0"/>
              </a:spcAft>
              <a:buClr>
                <a:srgbClr val="22228B"/>
              </a:buClr>
              <a:buSzPct val="120000"/>
              <a:defRPr/>
            </a:pPr>
            <a:r>
              <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About prudence</a:t>
            </a:r>
          </a:p>
        </p:txBody>
      </p:sp>
      <p:sp>
        <p:nvSpPr>
          <p:cNvPr id="31746" name="Rectangle 3"/>
          <p:cNvSpPr>
            <a:spLocks noGrp="1" noChangeArrowheads="1"/>
          </p:cNvSpPr>
          <p:nvPr>
            <p:ph type="body" idx="1"/>
          </p:nvPr>
        </p:nvSpPr>
        <p:spPr>
          <a:xfrm>
            <a:off x="685800" y="914400"/>
            <a:ext cx="7848600" cy="5105400"/>
          </a:xfrm>
        </p:spPr>
        <p:txBody>
          <a:bodyPr/>
          <a:lstStyle/>
          <a:p>
            <a:pPr marL="342900" lvl="1" indent="-342900">
              <a:spcAft>
                <a:spcPts val="1800"/>
              </a:spcAft>
              <a:buClr>
                <a:schemeClr val="tx2"/>
              </a:buClr>
              <a:buSzPct val="125000"/>
              <a:buFont typeface="Arial" charset="0"/>
              <a:buChar char="•"/>
            </a:pPr>
            <a:r>
              <a:rPr lang="en-GB" sz="2000" dirty="0">
                <a:latin typeface="Helvetica" charset="0"/>
                <a:ea typeface="ＭＳ Ｐゴシック" charset="0"/>
                <a:cs typeface="ＭＳ Ｐゴシック" charset="0"/>
              </a:rPr>
              <a:t>Prudence is one of the fundamental </a:t>
            </a:r>
            <a:r>
              <a:rPr lang="en-GB" sz="2000" dirty="0" smtClean="0">
                <a:latin typeface="Helvetica" charset="0"/>
                <a:ea typeface="ＭＳ Ｐゴシック" charset="0"/>
                <a:cs typeface="ＭＳ Ｐゴシック" charset="0"/>
              </a:rPr>
              <a:t>ethical values </a:t>
            </a:r>
            <a:r>
              <a:rPr lang="en-GB" sz="2000" dirty="0">
                <a:latin typeface="Helvetica" charset="0"/>
                <a:ea typeface="ＭＳ Ｐゴシック" charset="0"/>
                <a:cs typeface="ＭＳ Ｐゴシック" charset="0"/>
              </a:rPr>
              <a:t>that </a:t>
            </a:r>
            <a:r>
              <a:rPr lang="en-GB" sz="2000" dirty="0" smtClean="0">
                <a:latin typeface="Helvetica" charset="0"/>
                <a:ea typeface="ＭＳ Ｐゴシック" charset="0"/>
                <a:cs typeface="ＭＳ Ｐゴシック" charset="0"/>
              </a:rPr>
              <a:t>structures </a:t>
            </a:r>
            <a:r>
              <a:rPr lang="en-GB" sz="2000" dirty="0">
                <a:latin typeface="Helvetica" charset="0"/>
                <a:ea typeface="ＭＳ Ｐゴシック" charset="0"/>
                <a:cs typeface="ＭＳ Ｐゴシック" charset="0"/>
              </a:rPr>
              <a:t>the system. It allows to take into account the uncertainties of the radiation </a:t>
            </a:r>
            <a:r>
              <a:rPr lang="en-GB" sz="2000" dirty="0" smtClean="0">
                <a:latin typeface="Helvetica" charset="0"/>
                <a:ea typeface="ＭＳ Ｐゴシック" charset="0"/>
                <a:cs typeface="ＭＳ Ｐゴシック" charset="0"/>
              </a:rPr>
              <a:t>risk, particularly at </a:t>
            </a:r>
            <a:r>
              <a:rPr lang="en-GB" sz="2000" dirty="0">
                <a:latin typeface="Helvetica" charset="0"/>
                <a:ea typeface="ＭＳ Ｐゴシック" charset="0"/>
                <a:cs typeface="ＭＳ Ｐゴシック" charset="0"/>
              </a:rPr>
              <a:t>low doses of </a:t>
            </a:r>
            <a:r>
              <a:rPr lang="en-GB" sz="2000" dirty="0" smtClean="0">
                <a:latin typeface="Helvetica" charset="0"/>
                <a:ea typeface="ＭＳ Ｐゴシック" charset="0"/>
                <a:cs typeface="ＭＳ Ｐゴシック" charset="0"/>
              </a:rPr>
              <a:t>radiation, and </a:t>
            </a:r>
            <a:r>
              <a:rPr lang="en-GB" sz="2000" dirty="0">
                <a:latin typeface="Helvetica" charset="0"/>
                <a:ea typeface="ＭＳ Ｐゴシック" charset="0"/>
                <a:cs typeface="ＭＳ Ｐゴシック" charset="0"/>
              </a:rPr>
              <a:t>to </a:t>
            </a:r>
            <a:r>
              <a:rPr lang="en-GB" sz="2000" b="1" dirty="0">
                <a:solidFill>
                  <a:srgbClr val="800000"/>
                </a:solidFill>
                <a:latin typeface="Helvetica" charset="0"/>
                <a:ea typeface="ＭＳ Ｐゴシック" charset="0"/>
                <a:cs typeface="ＭＳ Ｐゴシック" charset="0"/>
              </a:rPr>
              <a:t>act judiciously and </a:t>
            </a:r>
            <a:r>
              <a:rPr lang="en-GB" sz="2000" b="1" dirty="0" smtClean="0">
                <a:solidFill>
                  <a:srgbClr val="800000"/>
                </a:solidFill>
                <a:latin typeface="Helvetica" charset="0"/>
                <a:ea typeface="ＭＳ Ｐゴシック" charset="0"/>
                <a:cs typeface="ＭＳ Ｐゴシック" charset="0"/>
              </a:rPr>
              <a:t>reasonably</a:t>
            </a:r>
            <a:endParaRPr lang="en-GB" sz="2000" dirty="0">
              <a:latin typeface="Helvetica" charset="0"/>
              <a:ea typeface="ＭＳ Ｐゴシック" charset="0"/>
              <a:cs typeface="ＭＳ Ｐゴシック" charset="0"/>
            </a:endParaRPr>
          </a:p>
          <a:p>
            <a:pPr marL="342900" lvl="1" indent="-342900">
              <a:spcAft>
                <a:spcPts val="1800"/>
              </a:spcAft>
              <a:buClr>
                <a:schemeClr val="tx2"/>
              </a:buClr>
              <a:buSzPct val="125000"/>
              <a:buFont typeface="Arial" charset="0"/>
              <a:buChar char="•"/>
            </a:pPr>
            <a:r>
              <a:rPr lang="en-GB" sz="2000" b="1" dirty="0" smtClean="0">
                <a:solidFill>
                  <a:srgbClr val="800000"/>
                </a:solidFill>
                <a:latin typeface="Helvetica" charset="0"/>
                <a:ea typeface="ＭＳ Ｐゴシック" charset="0"/>
                <a:cs typeface="ＭＳ Ｐゴシック" charset="0"/>
              </a:rPr>
              <a:t>Prudence </a:t>
            </a:r>
            <a:r>
              <a:rPr lang="en-GB" sz="2000" b="1" dirty="0">
                <a:solidFill>
                  <a:srgbClr val="800000"/>
                </a:solidFill>
                <a:latin typeface="Helvetica" charset="0"/>
                <a:ea typeface="ＭＳ Ｐゴシック" charset="0"/>
                <a:cs typeface="ＭＳ Ｐゴシック" charset="0"/>
              </a:rPr>
              <a:t>is a virtue</a:t>
            </a:r>
            <a:r>
              <a:rPr lang="en-GB" sz="2000" dirty="0">
                <a:solidFill>
                  <a:srgbClr val="000000"/>
                </a:solidFill>
                <a:latin typeface="Helvetica" charset="0"/>
                <a:ea typeface="ＭＳ Ｐゴシック" charset="0"/>
                <a:cs typeface="ＭＳ Ｐゴシック" charset="0"/>
              </a:rPr>
              <a:t>. It concerns the </a:t>
            </a:r>
            <a:r>
              <a:rPr lang="en-GB" sz="2000" dirty="0" smtClean="0">
                <a:solidFill>
                  <a:srgbClr val="000000"/>
                </a:solidFill>
                <a:latin typeface="Helvetica" charset="0"/>
                <a:ea typeface="ＭＳ Ｐゴシック" charset="0"/>
                <a:cs typeface="ＭＳ Ｐゴシック" charset="0"/>
              </a:rPr>
              <a:t>contingent, </a:t>
            </a:r>
            <a:r>
              <a:rPr lang="en-GB" sz="2000" dirty="0">
                <a:solidFill>
                  <a:srgbClr val="000000"/>
                </a:solidFill>
                <a:latin typeface="Helvetica" charset="0"/>
                <a:ea typeface="ＭＳ Ｐゴシック" charset="0"/>
                <a:cs typeface="ＭＳ Ｐゴシック" charset="0"/>
              </a:rPr>
              <a:t>that is what can happen or not happen, which is </a:t>
            </a:r>
            <a:r>
              <a:rPr lang="en-GB" sz="2000" dirty="0" smtClean="0">
                <a:solidFill>
                  <a:srgbClr val="000000"/>
                </a:solidFill>
                <a:latin typeface="Helvetica" charset="0"/>
                <a:ea typeface="ＭＳ Ｐゴシック" charset="0"/>
                <a:cs typeface="ＭＳ Ｐゴシック" charset="0"/>
              </a:rPr>
              <a:t>occasional</a:t>
            </a:r>
            <a:r>
              <a:rPr lang="en-GB" sz="2000" dirty="0">
                <a:solidFill>
                  <a:srgbClr val="000000"/>
                </a:solidFill>
                <a:latin typeface="Helvetica" charset="0"/>
                <a:ea typeface="ＭＳ Ｐゴシック" charset="0"/>
                <a:cs typeface="ＭＳ Ｐゴシック" charset="0"/>
              </a:rPr>
              <a:t>, </a:t>
            </a:r>
            <a:r>
              <a:rPr lang="en-GB" sz="2000" dirty="0" smtClean="0">
                <a:solidFill>
                  <a:srgbClr val="000000"/>
                </a:solidFill>
                <a:latin typeface="Helvetica" charset="0"/>
                <a:ea typeface="ＭＳ Ｐゴシック" charset="0"/>
                <a:cs typeface="ＭＳ Ｐゴシック" charset="0"/>
              </a:rPr>
              <a:t>incidental</a:t>
            </a:r>
            <a:r>
              <a:rPr lang="en-GB" sz="2000" dirty="0">
                <a:solidFill>
                  <a:srgbClr val="000000"/>
                </a:solidFill>
                <a:latin typeface="Helvetica" charset="0"/>
                <a:ea typeface="ＭＳ Ｐゴシック" charset="0"/>
                <a:cs typeface="ＭＳ Ｐゴシック" charset="0"/>
              </a:rPr>
              <a:t> </a:t>
            </a:r>
            <a:r>
              <a:rPr lang="en-GB" sz="2000" dirty="0" smtClean="0">
                <a:solidFill>
                  <a:srgbClr val="000000"/>
                </a:solidFill>
                <a:latin typeface="Helvetica" charset="0"/>
                <a:ea typeface="ＭＳ Ｐゴシック" charset="0"/>
                <a:cs typeface="ＭＳ Ｐゴシック" charset="0"/>
              </a:rPr>
              <a:t>or uncertain. Prudence </a:t>
            </a:r>
            <a:r>
              <a:rPr lang="en-GB" sz="2000" dirty="0">
                <a:solidFill>
                  <a:srgbClr val="000000"/>
                </a:solidFill>
                <a:latin typeface="Helvetica" charset="0"/>
                <a:ea typeface="ＭＳ Ｐゴシック" charset="0"/>
                <a:cs typeface="ＭＳ Ｐゴシック" charset="0"/>
              </a:rPr>
              <a:t>guides the actions of humans towards what is useful and good for them. Prudence varies according to individuals and </a:t>
            </a:r>
            <a:r>
              <a:rPr lang="en-GB" sz="2000" dirty="0" smtClean="0">
                <a:solidFill>
                  <a:srgbClr val="000000"/>
                </a:solidFill>
                <a:latin typeface="Helvetica" charset="0"/>
                <a:ea typeface="ＭＳ Ｐゴシック" charset="0"/>
                <a:cs typeface="ＭＳ Ｐゴシック" charset="0"/>
              </a:rPr>
              <a:t>circumstances</a:t>
            </a:r>
          </a:p>
          <a:p>
            <a:pPr marL="342900" lvl="1" indent="-342900">
              <a:spcAft>
                <a:spcPts val="1800"/>
              </a:spcAft>
              <a:buClr>
                <a:schemeClr val="tx2"/>
              </a:buClr>
              <a:buSzPct val="125000"/>
              <a:buFont typeface="Arial" charset="0"/>
              <a:buChar char="•"/>
            </a:pPr>
            <a:r>
              <a:rPr lang="en-GB" sz="2000" dirty="0" smtClean="0">
                <a:latin typeface="Helvetica" charset="0"/>
                <a:ea typeface="ＭＳ Ｐゴシック" charset="0"/>
                <a:cs typeface="ＭＳ Ｐゴシック" charset="0"/>
              </a:rPr>
              <a:t>Prudence </a:t>
            </a:r>
            <a:r>
              <a:rPr lang="en-GB" sz="2000" dirty="0">
                <a:latin typeface="Helvetica" charset="0"/>
                <a:ea typeface="ＭＳ Ｐゴシック" charset="0"/>
                <a:cs typeface="ＭＳ Ｐゴシック" charset="0"/>
              </a:rPr>
              <a:t>implies a </a:t>
            </a:r>
            <a:r>
              <a:rPr lang="en-GB" sz="2000" b="1" dirty="0">
                <a:solidFill>
                  <a:srgbClr val="800000"/>
                </a:solidFill>
                <a:latin typeface="Helvetica" charset="0"/>
                <a:ea typeface="ＭＳ Ｐゴシック" charset="0"/>
                <a:cs typeface="ＭＳ Ｐゴシック" charset="0"/>
              </a:rPr>
              <a:t>duty of vigilance </a:t>
            </a:r>
            <a:r>
              <a:rPr lang="en-GB" sz="2000" dirty="0">
                <a:latin typeface="Helvetica" charset="0"/>
                <a:ea typeface="ＭＳ Ｐゴシック" charset="0"/>
                <a:cs typeface="ＭＳ Ｐゴシック" charset="0"/>
              </a:rPr>
              <a:t>regarding the effects of radiation: the requirement of radiation and health monitoring of exposed populations and the duty to relentlessly pursue </a:t>
            </a:r>
            <a:r>
              <a:rPr lang="en-GB" sz="2000" b="1" dirty="0">
                <a:solidFill>
                  <a:srgbClr val="800000"/>
                </a:solidFill>
                <a:latin typeface="Helvetica" charset="0"/>
                <a:ea typeface="ＭＳ Ｐゴシック" charset="0"/>
                <a:cs typeface="ＭＳ Ｐゴシック" charset="0"/>
              </a:rPr>
              <a:t>research in the fields of epidemiology and </a:t>
            </a:r>
            <a:r>
              <a:rPr lang="en-GB" sz="2000" b="1" dirty="0" smtClean="0">
                <a:solidFill>
                  <a:srgbClr val="800000"/>
                </a:solidFill>
                <a:latin typeface="Helvetica" charset="0"/>
                <a:ea typeface="ＭＳ Ｐゴシック" charset="0"/>
                <a:cs typeface="ＭＳ Ｐゴシック" charset="0"/>
              </a:rPr>
              <a:t>radiobiology </a:t>
            </a:r>
            <a:r>
              <a:rPr lang="en-GB" sz="2000" dirty="0" smtClean="0">
                <a:solidFill>
                  <a:srgbClr val="000000"/>
                </a:solidFill>
                <a:latin typeface="Helvetica" charset="0"/>
                <a:ea typeface="ＭＳ Ｐゴシック" charset="0"/>
                <a:cs typeface="ＭＳ Ｐゴシック" charset="0"/>
              </a:rPr>
              <a:t>to try to reduce uncertainty</a:t>
            </a:r>
            <a:endParaRPr lang="en-GB" sz="2000" dirty="0">
              <a:solidFill>
                <a:srgbClr val="000000"/>
              </a:solidFill>
              <a:latin typeface="Helvetica" charset="0"/>
              <a:ea typeface="ＭＳ Ｐゴシック" charset="0"/>
              <a:cs typeface="ＭＳ Ｐゴシック" charset="0"/>
            </a:endParaRPr>
          </a:p>
          <a:p>
            <a:pPr marL="342900" lvl="1" indent="-342900">
              <a:spcAft>
                <a:spcPts val="1800"/>
              </a:spcAft>
              <a:buClr>
                <a:schemeClr val="tx2"/>
              </a:buClr>
              <a:buSzPct val="125000"/>
              <a:buFont typeface="Arial" charset="0"/>
              <a:buChar char="•"/>
            </a:pPr>
            <a:endParaRPr lang="en-GB" sz="2000" dirty="0">
              <a:solidFill>
                <a:srgbClr val="000000"/>
              </a:solidFill>
              <a:latin typeface="Arial" charset="0"/>
              <a:ea typeface="ＭＳ Ｐゴシック" charset="0"/>
              <a:cs typeface="ＭＳ Ｐゴシック" charset="0"/>
            </a:endParaRPr>
          </a:p>
        </p:txBody>
      </p:sp>
      <p:sp>
        <p:nvSpPr>
          <p:cNvPr id="31747"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A6FAB43-634B-E64E-921C-D5EE222E505B}" type="slidenum">
              <a:rPr lang="fr-FR" sz="1200"/>
              <a:pPr algn="r" eaLnBrk="1" hangingPunct="1"/>
              <a:t>15</a:t>
            </a:fld>
            <a:endParaRPr lang="fr-FR" sz="1200"/>
          </a:p>
        </p:txBody>
      </p:sp>
    </p:spTree>
    <p:extLst>
      <p:ext uri="{BB962C8B-B14F-4D97-AF65-F5344CB8AC3E}">
        <p14:creationId xmlns:p14="http://schemas.microsoft.com/office/powerpoint/2010/main" val="91891254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152400"/>
            <a:ext cx="9144000" cy="762000"/>
          </a:xfrm>
        </p:spPr>
        <p:txBody>
          <a:bodyPr wrap="none">
            <a:normAutofit fontScale="90000"/>
          </a:bodyPr>
          <a:lstStyle/>
          <a:p>
            <a:pPr>
              <a:defRPr/>
            </a:pPr>
            <a:r>
              <a:rPr lang="en-GB" sz="2400" b="1" dirty="0" smtClean="0">
                <a:solidFill>
                  <a:srgbClr val="000053"/>
                </a:solidFill>
                <a:latin typeface="Arial" charset="0"/>
                <a:cs typeface="ＭＳ Ｐゴシック" charset="0"/>
              </a:rPr>
              <a:t> </a:t>
            </a:r>
            <a:r>
              <a:rPr lang="en-GB" sz="2700" dirty="0">
                <a:effectLst>
                  <a:outerShdw blurRad="38100" dist="25400" dir="5400000" algn="tl" rotWithShape="0">
                    <a:srgbClr val="000000">
                      <a:alpha val="43000"/>
                    </a:srgbClr>
                  </a:outerShdw>
                </a:effectLst>
              </a:rPr>
              <a:t>The ICRP system of radiological protection</a:t>
            </a:r>
            <a:br>
              <a:rPr lang="en-GB" sz="2700" dirty="0">
                <a:effectLst>
                  <a:outerShdw blurRad="38100" dist="25400" dir="5400000" algn="tl" rotWithShape="0">
                    <a:srgbClr val="000000">
                      <a:alpha val="43000"/>
                    </a:srgbClr>
                  </a:outerShdw>
                </a:effectLst>
              </a:rPr>
            </a:br>
            <a:r>
              <a:rPr lang="en-GB" sz="2700" dirty="0">
                <a:effectLst>
                  <a:outerShdw blurRad="38100" dist="25400" dir="5400000" algn="tl" rotWithShape="0">
                    <a:srgbClr val="000000">
                      <a:alpha val="43000"/>
                    </a:srgbClr>
                  </a:outerShdw>
                </a:effectLst>
              </a:rPr>
              <a:t>for humans</a:t>
            </a:r>
          </a:p>
        </p:txBody>
      </p:sp>
      <p:cxnSp>
        <p:nvCxnSpPr>
          <p:cNvPr id="22530" name="Connecteur droit 6"/>
          <p:cNvCxnSpPr>
            <a:cxnSpLocks noChangeShapeType="1"/>
          </p:cNvCxnSpPr>
          <p:nvPr/>
        </p:nvCxnSpPr>
        <p:spPr bwMode="auto">
          <a:xfrm rot="16200000" flipH="1">
            <a:off x="647700" y="2933700"/>
            <a:ext cx="1143000" cy="152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22531" name="Rectangle 7"/>
          <p:cNvSpPr>
            <a:spLocks noChangeArrowheads="1"/>
          </p:cNvSpPr>
          <p:nvPr/>
        </p:nvSpPr>
        <p:spPr bwMode="auto">
          <a:xfrm>
            <a:off x="1447800" y="2438400"/>
            <a:ext cx="1676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p>
            <a:endParaRPr lang="en-GB"/>
          </a:p>
        </p:txBody>
      </p:sp>
      <p:sp>
        <p:nvSpPr>
          <p:cNvPr id="22532" name="Rectangle 11"/>
          <p:cNvSpPr>
            <a:spLocks noChangeArrowheads="1"/>
          </p:cNvSpPr>
          <p:nvPr/>
        </p:nvSpPr>
        <p:spPr bwMode="auto">
          <a:xfrm>
            <a:off x="1676400" y="4495800"/>
            <a:ext cx="1143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p>
            <a:endParaRPr lang="en-GB"/>
          </a:p>
        </p:txBody>
      </p:sp>
      <p:cxnSp>
        <p:nvCxnSpPr>
          <p:cNvPr id="22533" name="Connecteur droit avec flèche 28"/>
          <p:cNvCxnSpPr>
            <a:cxnSpLocks noChangeShapeType="1"/>
          </p:cNvCxnSpPr>
          <p:nvPr/>
        </p:nvCxnSpPr>
        <p:spPr bwMode="auto">
          <a:xfrm>
            <a:off x="3200400" y="2209800"/>
            <a:ext cx="561975" cy="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22534" name="Connecteur droit avec flèche 52"/>
          <p:cNvCxnSpPr>
            <a:cxnSpLocks noChangeShapeType="1"/>
          </p:cNvCxnSpPr>
          <p:nvPr/>
        </p:nvCxnSpPr>
        <p:spPr bwMode="auto">
          <a:xfrm flipV="1">
            <a:off x="6705600" y="5105400"/>
            <a:ext cx="457200" cy="762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22535" name="Connecteur droit avec flèche 58"/>
          <p:cNvCxnSpPr>
            <a:cxnSpLocks noChangeShapeType="1"/>
          </p:cNvCxnSpPr>
          <p:nvPr/>
        </p:nvCxnSpPr>
        <p:spPr bwMode="auto">
          <a:xfrm>
            <a:off x="6754813" y="2362200"/>
            <a:ext cx="407987" cy="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22536" name="Connecteur droit avec flèche 61"/>
          <p:cNvCxnSpPr>
            <a:cxnSpLocks noChangeShapeType="1"/>
          </p:cNvCxnSpPr>
          <p:nvPr/>
        </p:nvCxnSpPr>
        <p:spPr bwMode="auto">
          <a:xfrm>
            <a:off x="6754813" y="2362200"/>
            <a:ext cx="407987" cy="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cxnSp>
        <p:nvCxnSpPr>
          <p:cNvPr id="22537" name="Connecteur droit 48"/>
          <p:cNvCxnSpPr>
            <a:cxnSpLocks noChangeShapeType="1"/>
          </p:cNvCxnSpPr>
          <p:nvPr/>
        </p:nvCxnSpPr>
        <p:spPr bwMode="auto">
          <a:xfrm>
            <a:off x="6477000" y="3657600"/>
            <a:ext cx="914400" cy="914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22538"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014B5AF-C912-7745-BEFC-54A40497895E}" type="slidenum">
              <a:rPr lang="fr-FR" sz="1200"/>
              <a:pPr algn="r" eaLnBrk="1" hangingPunct="1"/>
              <a:t>16</a:t>
            </a:fld>
            <a:endParaRPr lang="fr-FR" sz="1200"/>
          </a:p>
        </p:txBody>
      </p:sp>
      <p:cxnSp>
        <p:nvCxnSpPr>
          <p:cNvPr id="18" name="Connecteur droit avec flèche 17"/>
          <p:cNvCxnSpPr>
            <a:stCxn id="45092" idx="3"/>
            <a:endCxn id="45092" idx="3"/>
          </p:cNvCxnSpPr>
          <p:nvPr/>
        </p:nvCxnSpPr>
        <p:spPr>
          <a:xfrm>
            <a:off x="3791129" y="2594783"/>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22540" name="Grouper 71"/>
          <p:cNvGrpSpPr>
            <a:grpSpLocks/>
          </p:cNvGrpSpPr>
          <p:nvPr/>
        </p:nvGrpSpPr>
        <p:grpSpPr bwMode="auto">
          <a:xfrm>
            <a:off x="1371600" y="1219200"/>
            <a:ext cx="6477000" cy="5029201"/>
            <a:chOff x="1431664" y="983674"/>
            <a:chExt cx="6950336" cy="5417127"/>
          </a:xfrm>
        </p:grpSpPr>
        <p:sp>
          <p:nvSpPr>
            <p:cNvPr id="71" name="Rectangle 70"/>
            <p:cNvSpPr/>
            <p:nvPr/>
          </p:nvSpPr>
          <p:spPr>
            <a:xfrm>
              <a:off x="1431664" y="983674"/>
              <a:ext cx="6950336" cy="5417127"/>
            </a:xfrm>
            <a:prstGeom prst="rect">
              <a:avLst/>
            </a:prstGeom>
            <a:solidFill>
              <a:schemeClr val="bg1">
                <a:lumMod val="8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grpSp>
          <p:nvGrpSpPr>
            <p:cNvPr id="22542" name="Grouper 65"/>
            <p:cNvGrpSpPr>
              <a:grpSpLocks/>
            </p:cNvGrpSpPr>
            <p:nvPr/>
          </p:nvGrpSpPr>
          <p:grpSpPr bwMode="auto">
            <a:xfrm>
              <a:off x="1740568" y="1219200"/>
              <a:ext cx="6275672" cy="4953000"/>
              <a:chOff x="1207168" y="990600"/>
              <a:chExt cx="6275672" cy="5478318"/>
            </a:xfrm>
          </p:grpSpPr>
          <p:sp>
            <p:nvSpPr>
              <p:cNvPr id="30" name="Ellipse 29"/>
              <p:cNvSpPr/>
              <p:nvPr/>
            </p:nvSpPr>
            <p:spPr>
              <a:xfrm>
                <a:off x="3276466" y="2667458"/>
                <a:ext cx="2133867" cy="2133383"/>
              </a:xfrm>
              <a:prstGeom prst="ellipse">
                <a:avLst/>
              </a:prstGeom>
              <a:solidFill>
                <a:srgbClr val="CCFFCC"/>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22544" name="ZoneTexte 10"/>
              <p:cNvSpPr txBox="1">
                <a:spLocks noChangeArrowheads="1"/>
              </p:cNvSpPr>
              <p:nvPr/>
            </p:nvSpPr>
            <p:spPr bwMode="auto">
              <a:xfrm>
                <a:off x="3199599" y="3266209"/>
                <a:ext cx="2213811" cy="99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b="1" dirty="0">
                    <a:cs typeface="Arial" charset="0"/>
                  </a:rPr>
                  <a:t>Principles</a:t>
                </a:r>
              </a:p>
              <a:p>
                <a:pPr algn="ctr" eaLnBrk="1" hangingPunct="1"/>
                <a:r>
                  <a:rPr lang="en-GB" sz="2000" b="1" dirty="0">
                    <a:cs typeface="Arial" charset="0"/>
                  </a:rPr>
                  <a:t> of protection</a:t>
                </a:r>
              </a:p>
              <a:p>
                <a:pPr algn="ctr" eaLnBrk="1" hangingPunct="1"/>
                <a:endParaRPr lang="en-GB" sz="800" b="1" dirty="0">
                  <a:cs typeface="Arial" charset="0"/>
                </a:endParaRPr>
              </a:p>
            </p:txBody>
          </p:sp>
          <p:grpSp>
            <p:nvGrpSpPr>
              <p:cNvPr id="64" name="Grouper 63"/>
              <p:cNvGrpSpPr/>
              <p:nvPr/>
            </p:nvGrpSpPr>
            <p:grpSpPr>
              <a:xfrm>
                <a:off x="1207168" y="990600"/>
                <a:ext cx="6275672" cy="5478318"/>
                <a:chOff x="1207168" y="990600"/>
                <a:chExt cx="6275672" cy="5478318"/>
              </a:xfrm>
              <a:noFill/>
            </p:grpSpPr>
            <p:grpSp>
              <p:nvGrpSpPr>
                <p:cNvPr id="25628" name="Grouper 25627"/>
                <p:cNvGrpSpPr/>
                <p:nvPr/>
              </p:nvGrpSpPr>
              <p:grpSpPr>
                <a:xfrm>
                  <a:off x="5181600" y="990600"/>
                  <a:ext cx="2144027" cy="2133600"/>
                  <a:chOff x="5181600" y="990600"/>
                  <a:chExt cx="2144027" cy="2133600"/>
                </a:xfrm>
                <a:grpFill/>
              </p:grpSpPr>
              <p:sp>
                <p:nvSpPr>
                  <p:cNvPr id="9" name="Ellipse 8"/>
                  <p:cNvSpPr/>
                  <p:nvPr/>
                </p:nvSpPr>
                <p:spPr>
                  <a:xfrm>
                    <a:off x="5181600" y="990600"/>
                    <a:ext cx="2140974" cy="2133600"/>
                  </a:xfrm>
                  <a:prstGeom prst="ellipse">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45073" name="ZoneTexte 10"/>
                  <p:cNvSpPr txBox="1">
                    <a:spLocks noChangeArrowheads="1"/>
                  </p:cNvSpPr>
                  <p:nvPr/>
                </p:nvSpPr>
                <p:spPr bwMode="auto">
                  <a:xfrm>
                    <a:off x="5192027" y="1580573"/>
                    <a:ext cx="2133600" cy="953362"/>
                  </a:xfrm>
                  <a:prstGeom prst="rect">
                    <a:avLst/>
                  </a:prstGeom>
                  <a:grp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GB" sz="1800" b="1" dirty="0" smtClean="0">
                        <a:solidFill>
                          <a:srgbClr val="000000"/>
                        </a:solidFill>
                        <a:latin typeface="Arial"/>
                        <a:cs typeface="Arial"/>
                      </a:rPr>
                      <a:t>Categories </a:t>
                    </a:r>
                  </a:p>
                  <a:p>
                    <a:pPr algn="ctr" eaLnBrk="1" hangingPunct="1">
                      <a:defRPr/>
                    </a:pPr>
                    <a:r>
                      <a:rPr lang="en-GB" sz="1800" b="1" dirty="0" smtClean="0">
                        <a:solidFill>
                          <a:srgbClr val="000000"/>
                        </a:solidFill>
                        <a:latin typeface="Arial"/>
                        <a:cs typeface="Arial"/>
                      </a:rPr>
                      <a:t>of exposure</a:t>
                    </a:r>
                  </a:p>
                  <a:p>
                    <a:pPr algn="ctr" eaLnBrk="1" hangingPunct="1">
                      <a:defRPr/>
                    </a:pPr>
                    <a:endParaRPr lang="en-GB" sz="1000" b="1" dirty="0">
                      <a:solidFill>
                        <a:srgbClr val="000000"/>
                      </a:solidFill>
                      <a:latin typeface="Arial"/>
                      <a:cs typeface="Arial"/>
                    </a:endParaRPr>
                  </a:p>
                </p:txBody>
              </p:sp>
            </p:grpSp>
            <p:grpSp>
              <p:nvGrpSpPr>
                <p:cNvPr id="25627" name="Grouper 25626"/>
                <p:cNvGrpSpPr/>
                <p:nvPr/>
              </p:nvGrpSpPr>
              <p:grpSpPr>
                <a:xfrm>
                  <a:off x="1354755" y="990600"/>
                  <a:ext cx="2150445" cy="2166687"/>
                  <a:chOff x="1354755" y="990600"/>
                  <a:chExt cx="2150445" cy="2166687"/>
                </a:xfrm>
                <a:grpFill/>
              </p:grpSpPr>
              <p:sp>
                <p:nvSpPr>
                  <p:cNvPr id="5" name="Ellipse 4"/>
                  <p:cNvSpPr/>
                  <p:nvPr/>
                </p:nvSpPr>
                <p:spPr>
                  <a:xfrm>
                    <a:off x="1371600" y="990600"/>
                    <a:ext cx="2133600" cy="2133600"/>
                  </a:xfrm>
                  <a:prstGeom prst="ellipse">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45092" name="ZoneTexte 10"/>
                  <p:cNvSpPr txBox="1">
                    <a:spLocks noChangeArrowheads="1"/>
                  </p:cNvSpPr>
                  <p:nvPr/>
                </p:nvSpPr>
                <p:spPr bwMode="auto">
                  <a:xfrm>
                    <a:off x="1354755" y="1580573"/>
                    <a:ext cx="2139856" cy="1576714"/>
                  </a:xfrm>
                  <a:prstGeom prst="rect">
                    <a:avLst/>
                  </a:prstGeom>
                  <a:grp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GB" sz="2000" b="1" dirty="0" smtClean="0">
                        <a:solidFill>
                          <a:srgbClr val="000000"/>
                        </a:solidFill>
                        <a:latin typeface="Arial"/>
                        <a:cs typeface="Arial"/>
                      </a:rPr>
                      <a:t>Exposure situations</a:t>
                    </a:r>
                  </a:p>
                  <a:p>
                    <a:pPr algn="ctr" eaLnBrk="1" hangingPunct="1">
                      <a:defRPr/>
                    </a:pPr>
                    <a:endParaRPr lang="en-GB" sz="2000" b="1" dirty="0" smtClean="0">
                      <a:solidFill>
                        <a:srgbClr val="000000"/>
                      </a:solidFill>
                      <a:latin typeface="Arial"/>
                      <a:cs typeface="Arial"/>
                    </a:endParaRPr>
                  </a:p>
                  <a:p>
                    <a:pPr algn="ctr" eaLnBrk="1" hangingPunct="1">
                      <a:defRPr/>
                    </a:pPr>
                    <a:r>
                      <a:rPr lang="en-GB" sz="2000" b="1" dirty="0" smtClean="0">
                        <a:solidFill>
                          <a:srgbClr val="000000"/>
                        </a:solidFill>
                        <a:latin typeface="Helvetica" charset="0"/>
                      </a:rPr>
                      <a:t> </a:t>
                    </a:r>
                  </a:p>
                </p:txBody>
              </p:sp>
            </p:grpSp>
            <p:cxnSp>
              <p:nvCxnSpPr>
                <p:cNvPr id="20" name="Connecteur droit avec flèche 19"/>
                <p:cNvCxnSpPr>
                  <a:endCxn id="9" idx="2"/>
                </p:cNvCxnSpPr>
                <p:nvPr/>
              </p:nvCxnSpPr>
              <p:spPr>
                <a:xfrm>
                  <a:off x="3505200" y="2057400"/>
                  <a:ext cx="1676400" cy="0"/>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p:nvPr/>
              </p:nvCxnSpPr>
              <p:spPr>
                <a:xfrm>
                  <a:off x="3200400" y="2819400"/>
                  <a:ext cx="304800" cy="304800"/>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98" name="Connecteur droit avec flèche 97"/>
                <p:cNvCxnSpPr>
                  <a:stCxn id="9" idx="4"/>
                  <a:endCxn id="128" idx="0"/>
                </p:cNvCxnSpPr>
                <p:nvPr/>
              </p:nvCxnSpPr>
              <p:spPr>
                <a:xfrm flipH="1">
                  <a:off x="6248400" y="3124200"/>
                  <a:ext cx="3687" cy="1295400"/>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36" name="Connecteur droit avec flèche 135"/>
                <p:cNvCxnSpPr/>
                <p:nvPr/>
              </p:nvCxnSpPr>
              <p:spPr>
                <a:xfrm>
                  <a:off x="5181600" y="4419600"/>
                  <a:ext cx="304800" cy="304800"/>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3" name="Connecteur droit avec flèche 25615"/>
                <p:cNvCxnSpPr>
                  <a:stCxn id="9" idx="3"/>
                </p:cNvCxnSpPr>
                <p:nvPr/>
              </p:nvCxnSpPr>
              <p:spPr>
                <a:xfrm flipH="1">
                  <a:off x="5181600" y="2811742"/>
                  <a:ext cx="313538" cy="312458"/>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5618" name="Connecteur droit avec flèche 25617"/>
                <p:cNvCxnSpPr>
                  <a:stCxn id="125" idx="7"/>
                </p:cNvCxnSpPr>
                <p:nvPr/>
              </p:nvCxnSpPr>
              <p:spPr>
                <a:xfrm flipV="1">
                  <a:off x="3190275" y="4419601"/>
                  <a:ext cx="314926" cy="300114"/>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5620" name="Connecteur droit avec flèche 25619"/>
                <p:cNvCxnSpPr>
                  <a:stCxn id="5" idx="4"/>
                  <a:endCxn id="125" idx="0"/>
                </p:cNvCxnSpPr>
                <p:nvPr/>
              </p:nvCxnSpPr>
              <p:spPr>
                <a:xfrm flipH="1">
                  <a:off x="2429978" y="3124200"/>
                  <a:ext cx="8422" cy="1295400"/>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5622" name="Connecteur droit avec flèche 25621"/>
                <p:cNvCxnSpPr>
                  <a:stCxn id="125" idx="6"/>
                  <a:endCxn id="128" idx="2"/>
                </p:cNvCxnSpPr>
                <p:nvPr/>
              </p:nvCxnSpPr>
              <p:spPr>
                <a:xfrm>
                  <a:off x="3505200" y="5444259"/>
                  <a:ext cx="1676400" cy="0"/>
                </a:xfrm>
                <a:prstGeom prst="straightConnector1">
                  <a:avLst/>
                </a:prstGeom>
                <a:grpFill/>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grpSp>
              <p:nvGrpSpPr>
                <p:cNvPr id="25630" name="Grouper 25629"/>
                <p:cNvGrpSpPr/>
                <p:nvPr/>
              </p:nvGrpSpPr>
              <p:grpSpPr>
                <a:xfrm>
                  <a:off x="1207168" y="4419600"/>
                  <a:ext cx="2438400" cy="2049318"/>
                  <a:chOff x="1207168" y="4419600"/>
                  <a:chExt cx="2438400" cy="2049318"/>
                </a:xfrm>
                <a:grpFill/>
              </p:grpSpPr>
              <p:sp>
                <p:nvSpPr>
                  <p:cNvPr id="125" name="Ellipse 124"/>
                  <p:cNvSpPr/>
                  <p:nvPr/>
                </p:nvSpPr>
                <p:spPr>
                  <a:xfrm>
                    <a:off x="1354755" y="4419600"/>
                    <a:ext cx="2150445" cy="2049318"/>
                  </a:xfrm>
                  <a:prstGeom prst="ellipse">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53" name="ZoneTexte 10"/>
                  <p:cNvSpPr txBox="1">
                    <a:spLocks noChangeArrowheads="1"/>
                  </p:cNvSpPr>
                  <p:nvPr/>
                </p:nvSpPr>
                <p:spPr bwMode="auto">
                  <a:xfrm>
                    <a:off x="1207168" y="5204691"/>
                    <a:ext cx="2438400" cy="623352"/>
                  </a:xfrm>
                  <a:prstGeom prst="rect">
                    <a:avLst/>
                  </a:prstGeom>
                  <a:grpFill/>
                  <a:ln w="9525">
                    <a:noFill/>
                    <a:miter lim="800000"/>
                    <a:headEnd/>
                    <a:tailEnd/>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GB" sz="1800" b="1" dirty="0" smtClean="0">
                        <a:solidFill>
                          <a:srgbClr val="000000"/>
                        </a:solidFill>
                        <a:latin typeface="Arial"/>
                        <a:cs typeface="Arial"/>
                      </a:rPr>
                      <a:t>Dose criteria</a:t>
                    </a:r>
                    <a:endParaRPr lang="en-GB" sz="1800" b="1" dirty="0">
                      <a:solidFill>
                        <a:srgbClr val="000000"/>
                      </a:solidFill>
                      <a:latin typeface="Arial"/>
                      <a:cs typeface="Arial"/>
                    </a:endParaRPr>
                  </a:p>
                  <a:p>
                    <a:pPr algn="ctr" eaLnBrk="1" hangingPunct="1">
                      <a:defRPr/>
                    </a:pPr>
                    <a:endParaRPr lang="en-GB" sz="1000" b="1" dirty="0" smtClean="0">
                      <a:solidFill>
                        <a:srgbClr val="000000"/>
                      </a:solidFill>
                      <a:latin typeface="Arial"/>
                      <a:cs typeface="Arial"/>
                    </a:endParaRPr>
                  </a:p>
                </p:txBody>
              </p:sp>
            </p:grpSp>
            <p:grpSp>
              <p:nvGrpSpPr>
                <p:cNvPr id="25629" name="Grouper 25628"/>
                <p:cNvGrpSpPr/>
                <p:nvPr/>
              </p:nvGrpSpPr>
              <p:grpSpPr>
                <a:xfrm>
                  <a:off x="5044440" y="4419600"/>
                  <a:ext cx="2438400" cy="2049318"/>
                  <a:chOff x="5044440" y="4419600"/>
                  <a:chExt cx="2438400" cy="2049318"/>
                </a:xfrm>
                <a:grpFill/>
              </p:grpSpPr>
              <p:sp>
                <p:nvSpPr>
                  <p:cNvPr id="128" name="Ellipse 127"/>
                  <p:cNvSpPr/>
                  <p:nvPr/>
                </p:nvSpPr>
                <p:spPr>
                  <a:xfrm>
                    <a:off x="5181600" y="4419600"/>
                    <a:ext cx="2133600" cy="2049318"/>
                  </a:xfrm>
                  <a:prstGeom prst="ellipse">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54" name="ZoneTexte 10"/>
                  <p:cNvSpPr txBox="1">
                    <a:spLocks noChangeArrowheads="1"/>
                  </p:cNvSpPr>
                  <p:nvPr/>
                </p:nvSpPr>
                <p:spPr bwMode="auto">
                  <a:xfrm>
                    <a:off x="5044440" y="5204691"/>
                    <a:ext cx="2438400" cy="586685"/>
                  </a:xfrm>
                  <a:prstGeom prst="rect">
                    <a:avLst/>
                  </a:prstGeom>
                  <a:grpFill/>
                  <a:ln w="9525">
                    <a:noFill/>
                    <a:miter lim="800000"/>
                    <a:headEnd/>
                    <a:tailEnd/>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GB" sz="1800" b="1" dirty="0" smtClean="0">
                        <a:solidFill>
                          <a:srgbClr val="000000"/>
                        </a:solidFill>
                        <a:latin typeface="Arial"/>
                        <a:cs typeface="Arial"/>
                      </a:rPr>
                      <a:t>Requisites</a:t>
                    </a:r>
                  </a:p>
                  <a:p>
                    <a:pPr algn="ctr" eaLnBrk="1" hangingPunct="1">
                      <a:defRPr/>
                    </a:pPr>
                    <a:endParaRPr lang="en-GB" sz="800" b="1" dirty="0" smtClean="0">
                      <a:solidFill>
                        <a:srgbClr val="000000"/>
                      </a:solidFill>
                      <a:latin typeface="Arial"/>
                      <a:cs typeface="Arial"/>
                    </a:endParaRPr>
                  </a:p>
                </p:txBody>
              </p:sp>
            </p:grpSp>
          </p:grpSp>
        </p:grpSp>
      </p:grpSp>
    </p:spTree>
    <p:extLst>
      <p:ext uri="{BB962C8B-B14F-4D97-AF65-F5344CB8AC3E}">
        <p14:creationId xmlns:p14="http://schemas.microsoft.com/office/powerpoint/2010/main" val="394726982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xfrm>
            <a:off x="12700" y="304800"/>
            <a:ext cx="9144000" cy="838200"/>
          </a:xfrm>
        </p:spPr>
        <p:txBody>
          <a:bodyPr>
            <a:noAutofit/>
          </a:bodyPr>
          <a:lstStyle/>
          <a:p>
            <a:pPr marL="342900" indent="-342900">
              <a:defRPr/>
            </a:pPr>
            <a:r>
              <a:rPr lang="en-GB" sz="2400" dirty="0">
                <a:effectLst>
                  <a:outerShdw blurRad="38100" dist="25400" dir="5400000" algn="tl" rotWithShape="0">
                    <a:srgbClr val="000000">
                      <a:alpha val="43000"/>
                    </a:srgbClr>
                  </a:outerShdw>
                </a:effectLst>
              </a:rPr>
              <a:t>Definition of exposure situations </a:t>
            </a:r>
          </a:p>
        </p:txBody>
      </p:sp>
      <p:sp>
        <p:nvSpPr>
          <p:cNvPr id="37890" name="ZoneTexte 8"/>
          <p:cNvSpPr txBox="1">
            <a:spLocks noChangeArrowheads="1"/>
          </p:cNvSpPr>
          <p:nvPr/>
        </p:nvSpPr>
        <p:spPr bwMode="auto">
          <a:xfrm>
            <a:off x="1371600" y="2743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endParaRPr lang="en-GB" sz="1600">
              <a:latin typeface="Constantia" charset="0"/>
            </a:endParaRPr>
          </a:p>
        </p:txBody>
      </p:sp>
      <p:sp>
        <p:nvSpPr>
          <p:cNvPr id="12" name="Rectangle 4"/>
          <p:cNvSpPr txBox="1">
            <a:spLocks noChangeArrowheads="1"/>
          </p:cNvSpPr>
          <p:nvPr/>
        </p:nvSpPr>
        <p:spPr bwMode="auto">
          <a:xfrm>
            <a:off x="762000" y="1295400"/>
            <a:ext cx="7696200" cy="4114800"/>
          </a:xfrm>
          <a:prstGeom prst="rect">
            <a:avLst/>
          </a:prstGeom>
          <a:noFill/>
          <a:ln w="9525">
            <a:noFill/>
            <a:miter lim="800000"/>
            <a:headEnd/>
            <a:tailEnd/>
          </a:ln>
        </p:spPr>
        <p:txBody>
          <a:bodyPr/>
          <a:lstStyle/>
          <a:p>
            <a:pPr marL="273050" indent="-273050" eaLnBrk="0" hangingPunct="0">
              <a:lnSpc>
                <a:spcPct val="120000"/>
              </a:lnSpc>
              <a:spcBef>
                <a:spcPct val="20000"/>
              </a:spcBef>
              <a:spcAft>
                <a:spcPts val="3000"/>
              </a:spcAft>
              <a:buClr>
                <a:srgbClr val="083763"/>
              </a:buClr>
              <a:buSzPct val="95000"/>
              <a:buFont typeface="Wingdings 2" charset="2"/>
              <a:buChar char=""/>
              <a:defRPr/>
            </a:pPr>
            <a:r>
              <a:rPr lang="en-GB" sz="2000" dirty="0" smtClean="0">
                <a:ea typeface="Arial" charset="0"/>
                <a:cs typeface="Arial" charset="0"/>
              </a:rPr>
              <a:t>An exposure situation is the “</a:t>
            </a:r>
            <a:r>
              <a:rPr lang="en-GB" sz="2000" dirty="0">
                <a:ea typeface="Arial" charset="0"/>
              </a:rPr>
              <a:t>t</a:t>
            </a:r>
            <a:r>
              <a:rPr lang="en-GB" sz="2000" dirty="0" smtClean="0">
                <a:ea typeface="Arial" charset="0"/>
                <a:cs typeface="Arial" charset="0"/>
              </a:rPr>
              <a:t>he </a:t>
            </a:r>
            <a:r>
              <a:rPr lang="en-GB" sz="2000" dirty="0">
                <a:ea typeface="Arial" charset="0"/>
                <a:cs typeface="Arial" charset="0"/>
              </a:rPr>
              <a:t>process causing human exposures from </a:t>
            </a:r>
            <a:r>
              <a:rPr lang="en-GB" sz="2000" b="1" dirty="0">
                <a:solidFill>
                  <a:srgbClr val="800000"/>
                </a:solidFill>
                <a:ea typeface="Arial" charset="0"/>
                <a:cs typeface="Arial" charset="0"/>
              </a:rPr>
              <a:t>natural</a:t>
            </a:r>
            <a:r>
              <a:rPr lang="en-GB" sz="2000" dirty="0">
                <a:ea typeface="Arial" charset="0"/>
                <a:cs typeface="Arial" charset="0"/>
              </a:rPr>
              <a:t> and </a:t>
            </a:r>
            <a:r>
              <a:rPr lang="en-GB" sz="2000" b="1" dirty="0">
                <a:solidFill>
                  <a:srgbClr val="800000"/>
                </a:solidFill>
                <a:ea typeface="Arial" charset="0"/>
                <a:cs typeface="Arial" charset="0"/>
              </a:rPr>
              <a:t>man-made</a:t>
            </a:r>
            <a:r>
              <a:rPr lang="en-GB" sz="2000" dirty="0">
                <a:ea typeface="Arial" charset="0"/>
                <a:cs typeface="Arial" charset="0"/>
              </a:rPr>
              <a:t> sources.</a:t>
            </a:r>
            <a:r>
              <a:rPr lang="en-GB" sz="2000" dirty="0" smtClean="0">
                <a:ea typeface="Arial" charset="0"/>
                <a:cs typeface="Arial" charset="0"/>
              </a:rPr>
              <a:t>”</a:t>
            </a:r>
            <a:endParaRPr lang="en-GB" sz="2000" dirty="0">
              <a:ea typeface="Arial" charset="0"/>
              <a:cs typeface="Arial" charset="0"/>
            </a:endParaRPr>
          </a:p>
          <a:p>
            <a:pPr marL="273050" indent="-273050" eaLnBrk="0" hangingPunct="0">
              <a:spcBef>
                <a:spcPct val="20000"/>
              </a:spcBef>
              <a:spcAft>
                <a:spcPts val="3000"/>
              </a:spcAft>
              <a:buClr>
                <a:srgbClr val="083763"/>
              </a:buClr>
              <a:buSzPct val="95000"/>
              <a:buFont typeface="Wingdings 2" charset="2"/>
              <a:buChar char=""/>
              <a:defRPr/>
            </a:pPr>
            <a:endParaRPr lang="en-GB" sz="2000" dirty="0">
              <a:ea typeface="Arial" charset="0"/>
              <a:cs typeface="Arial" charset="0"/>
            </a:endParaRPr>
          </a:p>
          <a:p>
            <a:pPr marL="273050" indent="-273050" eaLnBrk="0" hangingPunct="0">
              <a:spcBef>
                <a:spcPct val="20000"/>
              </a:spcBef>
              <a:spcAft>
                <a:spcPts val="3000"/>
              </a:spcAft>
              <a:buClr>
                <a:srgbClr val="083763"/>
              </a:buClr>
              <a:buSzPct val="95000"/>
              <a:defRPr/>
            </a:pPr>
            <a:endParaRPr lang="en-GB" sz="2000" dirty="0">
              <a:ea typeface="Arial" charset="0"/>
              <a:cs typeface="Arial" charset="0"/>
            </a:endParaRPr>
          </a:p>
          <a:p>
            <a:pPr marL="273050" indent="-273050" eaLnBrk="0" hangingPunct="0">
              <a:lnSpc>
                <a:spcPct val="120000"/>
              </a:lnSpc>
              <a:spcBef>
                <a:spcPct val="20000"/>
              </a:spcBef>
              <a:spcAft>
                <a:spcPts val="3000"/>
              </a:spcAft>
              <a:buClr>
                <a:srgbClr val="083763"/>
              </a:buClr>
              <a:buSzPct val="95000"/>
              <a:buFont typeface="Wingdings 2" charset="2"/>
              <a:buChar char=""/>
              <a:defRPr/>
            </a:pPr>
            <a:r>
              <a:rPr lang="en-GB" sz="2000" dirty="0">
                <a:ea typeface="Arial" charset="0"/>
                <a:cs typeface="Arial" charset="0"/>
              </a:rPr>
              <a:t>“</a:t>
            </a:r>
            <a:r>
              <a:rPr lang="en-GB" sz="2000" dirty="0">
                <a:solidFill>
                  <a:srgbClr val="000000"/>
                </a:solidFill>
                <a:ea typeface="Arial" charset="0"/>
                <a:cs typeface="Arial" charset="0"/>
              </a:rPr>
              <a:t>Protection can be achieved by taking action at the </a:t>
            </a:r>
            <a:r>
              <a:rPr lang="en-GB" sz="2000" b="1" dirty="0">
                <a:solidFill>
                  <a:srgbClr val="800000"/>
                </a:solidFill>
                <a:ea typeface="Arial" charset="0"/>
                <a:cs typeface="Arial" charset="0"/>
              </a:rPr>
              <a:t>source</a:t>
            </a:r>
            <a:r>
              <a:rPr lang="en-GB" sz="2000" dirty="0">
                <a:solidFill>
                  <a:srgbClr val="000000"/>
                </a:solidFill>
                <a:ea typeface="Arial" charset="0"/>
                <a:cs typeface="Arial" charset="0"/>
              </a:rPr>
              <a:t>, or at points in the exposure </a:t>
            </a:r>
            <a:r>
              <a:rPr lang="en-GB" sz="2000" b="1" dirty="0">
                <a:solidFill>
                  <a:srgbClr val="800000"/>
                </a:solidFill>
                <a:ea typeface="Arial" charset="0"/>
                <a:cs typeface="Arial" charset="0"/>
              </a:rPr>
              <a:t>pathways</a:t>
            </a:r>
            <a:r>
              <a:rPr lang="en-GB" sz="2000" dirty="0">
                <a:solidFill>
                  <a:srgbClr val="000000"/>
                </a:solidFill>
                <a:ea typeface="Arial" charset="0"/>
                <a:cs typeface="Arial" charset="0"/>
              </a:rPr>
              <a:t>, and occasionally by modifying the location or characteristics of the </a:t>
            </a:r>
            <a:r>
              <a:rPr lang="en-GB" sz="2000" b="1" dirty="0">
                <a:solidFill>
                  <a:srgbClr val="800000"/>
                </a:solidFill>
                <a:ea typeface="Arial" charset="0"/>
                <a:cs typeface="Arial" charset="0"/>
              </a:rPr>
              <a:t>exposed individuals</a:t>
            </a:r>
            <a:r>
              <a:rPr lang="en-GB" sz="2000" dirty="0">
                <a:solidFill>
                  <a:srgbClr val="000000"/>
                </a:solidFill>
                <a:ea typeface="Arial" charset="0"/>
                <a:cs typeface="Arial" charset="0"/>
              </a:rPr>
              <a:t>.</a:t>
            </a:r>
            <a:r>
              <a:rPr lang="en-GB" sz="2000" dirty="0">
                <a:ea typeface="Arial" charset="0"/>
                <a:cs typeface="Arial" charset="0"/>
              </a:rPr>
              <a:t>” ICRP103, § 169</a:t>
            </a:r>
            <a:endParaRPr lang="en-GB" sz="2000" dirty="0">
              <a:solidFill>
                <a:srgbClr val="000000"/>
              </a:solidFill>
              <a:ea typeface="Arial" charset="0"/>
              <a:cs typeface="Arial" charset="0"/>
            </a:endParaRPr>
          </a:p>
          <a:p>
            <a:pPr marL="639763" lvl="1" indent="-246063">
              <a:spcAft>
                <a:spcPts val="600"/>
              </a:spcAft>
              <a:buClr>
                <a:srgbClr val="083763"/>
              </a:buClr>
              <a:buSzPct val="85000"/>
              <a:buFont typeface="Wingdings" charset="2"/>
              <a:buChar char="n"/>
              <a:defRPr/>
            </a:pPr>
            <a:endParaRPr lang="fr-FR" sz="1600" dirty="0">
              <a:solidFill>
                <a:srgbClr val="001933"/>
              </a:solidFill>
              <a:latin typeface="+mn-lt"/>
              <a:ea typeface="Times New Roman" charset="0"/>
              <a:cs typeface="Times New Roman" charset="0"/>
            </a:endParaRPr>
          </a:p>
          <a:p>
            <a:pPr marL="273050" indent="-273050">
              <a:spcBef>
                <a:spcPct val="20000"/>
              </a:spcBef>
              <a:buClr>
                <a:srgbClr val="083763"/>
              </a:buClr>
              <a:buSzPct val="95000"/>
              <a:buFont typeface="Wingdings" charset="2"/>
              <a:buChar char="n"/>
              <a:defRPr/>
            </a:pPr>
            <a:endParaRPr lang="fr-FR" sz="2000" i="1" dirty="0">
              <a:latin typeface="+mn-lt"/>
              <a:ea typeface="ＭＳ Ｐゴシック" charset="-128"/>
              <a:cs typeface="ＭＳ Ｐゴシック" charset="-128"/>
            </a:endParaRPr>
          </a:p>
          <a:p>
            <a:pPr marL="273050" indent="-273050">
              <a:spcBef>
                <a:spcPct val="20000"/>
              </a:spcBef>
              <a:buClr>
                <a:srgbClr val="083763"/>
              </a:buClr>
              <a:buSzPct val="95000"/>
              <a:buFont typeface="Wingdings" charset="2"/>
              <a:buNone/>
              <a:defRPr/>
            </a:pPr>
            <a:endParaRPr lang="fr-FR" sz="2000" i="1" dirty="0">
              <a:latin typeface="+mn-lt"/>
              <a:ea typeface="ＭＳ Ｐゴシック" charset="-128"/>
              <a:cs typeface="ＭＳ Ｐゴシック" charset="-128"/>
            </a:endParaRPr>
          </a:p>
          <a:p>
            <a:pPr marL="639763" lvl="1" indent="-246063">
              <a:spcBef>
                <a:spcPct val="20000"/>
              </a:spcBef>
              <a:buClr>
                <a:srgbClr val="083763"/>
              </a:buClr>
              <a:buSzPct val="85000"/>
              <a:buFont typeface="Wingdings" charset="2"/>
              <a:buChar char="n"/>
              <a:defRPr/>
            </a:pPr>
            <a:endParaRPr lang="fr-FR" dirty="0">
              <a:latin typeface="+mn-lt"/>
              <a:ea typeface="ＭＳ Ｐゴシック" pitchFamily="-111" charset="-128"/>
              <a:cs typeface="+mn-cs"/>
            </a:endParaRPr>
          </a:p>
          <a:p>
            <a:pPr marL="273050" indent="-273050">
              <a:spcBef>
                <a:spcPct val="20000"/>
              </a:spcBef>
              <a:buClr>
                <a:srgbClr val="083763"/>
              </a:buClr>
              <a:buSzPct val="95000"/>
              <a:buFont typeface="Wingdings" charset="2"/>
              <a:buNone/>
              <a:defRPr/>
            </a:pPr>
            <a:endParaRPr lang="en-US" sz="800" dirty="0">
              <a:latin typeface="+mn-lt"/>
              <a:ea typeface="ＭＳ Ｐゴシック" charset="-128"/>
              <a:cs typeface="ＭＳ Ｐゴシック" charset="-128"/>
            </a:endParaRPr>
          </a:p>
        </p:txBody>
      </p:sp>
      <p:grpSp>
        <p:nvGrpSpPr>
          <p:cNvPr id="37892" name="Grouper 13"/>
          <p:cNvGrpSpPr>
            <a:grpSpLocks/>
          </p:cNvGrpSpPr>
          <p:nvPr/>
        </p:nvGrpSpPr>
        <p:grpSpPr bwMode="auto">
          <a:xfrm>
            <a:off x="533400" y="2286000"/>
            <a:ext cx="7924800" cy="1371600"/>
            <a:chOff x="152400" y="2209800"/>
            <a:chExt cx="8763000" cy="2057400"/>
          </a:xfrm>
        </p:grpSpPr>
        <p:sp>
          <p:nvSpPr>
            <p:cNvPr id="15" name="Rectangle 14"/>
            <p:cNvSpPr/>
            <p:nvPr/>
          </p:nvSpPr>
          <p:spPr>
            <a:xfrm>
              <a:off x="152400" y="2209800"/>
              <a:ext cx="8763000" cy="2057400"/>
            </a:xfrm>
            <a:prstGeom prst="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grpSp>
          <p:nvGrpSpPr>
            <p:cNvPr id="37895" name="Grouper 8"/>
            <p:cNvGrpSpPr>
              <a:grpSpLocks/>
            </p:cNvGrpSpPr>
            <p:nvPr/>
          </p:nvGrpSpPr>
          <p:grpSpPr bwMode="auto">
            <a:xfrm>
              <a:off x="381000" y="2590800"/>
              <a:ext cx="8305800" cy="1219200"/>
              <a:chOff x="457200" y="2819400"/>
              <a:chExt cx="8305800" cy="1219200"/>
            </a:xfrm>
          </p:grpSpPr>
          <p:sp>
            <p:nvSpPr>
              <p:cNvPr id="17" name="Rectangle 16"/>
              <p:cNvSpPr/>
              <p:nvPr/>
            </p:nvSpPr>
            <p:spPr>
              <a:xfrm>
                <a:off x="456803" y="2819400"/>
                <a:ext cx="2057339" cy="1219200"/>
              </a:xfrm>
              <a:prstGeom prst="rect">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2400" b="1" dirty="0">
                    <a:solidFill>
                      <a:srgbClr val="000000"/>
                    </a:solidFill>
                    <a:ea typeface="Arial" pitchFamily="-1" charset="0"/>
                    <a:cs typeface="Arial" pitchFamily="-1" charset="0"/>
                  </a:rPr>
                  <a:t>Source</a:t>
                </a:r>
              </a:p>
            </p:txBody>
          </p:sp>
          <p:sp>
            <p:nvSpPr>
              <p:cNvPr id="18" name="Rectangle 17"/>
              <p:cNvSpPr/>
              <p:nvPr/>
            </p:nvSpPr>
            <p:spPr>
              <a:xfrm>
                <a:off x="3734152" y="2819400"/>
                <a:ext cx="1829136" cy="1219200"/>
              </a:xfrm>
              <a:prstGeom prst="rect">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2400" b="1" dirty="0">
                    <a:solidFill>
                      <a:srgbClr val="000000"/>
                    </a:solidFill>
                    <a:ea typeface="Arial" pitchFamily="-1" charset="0"/>
                    <a:cs typeface="Arial" pitchFamily="-1" charset="0"/>
                  </a:rPr>
                  <a:t>Pathways</a:t>
                </a:r>
              </a:p>
            </p:txBody>
          </p:sp>
          <p:sp>
            <p:nvSpPr>
              <p:cNvPr id="19" name="Rectangle 18"/>
              <p:cNvSpPr/>
              <p:nvPr/>
            </p:nvSpPr>
            <p:spPr>
              <a:xfrm>
                <a:off x="6706058" y="2819400"/>
                <a:ext cx="2057339" cy="1219200"/>
              </a:xfrm>
              <a:prstGeom prst="rect">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2400" b="1" dirty="0" smtClean="0">
                    <a:solidFill>
                      <a:srgbClr val="000000"/>
                    </a:solidFill>
                    <a:ea typeface="Arial" pitchFamily="-1" charset="0"/>
                    <a:cs typeface="Arial" pitchFamily="-1" charset="0"/>
                  </a:rPr>
                  <a:t>Exposed</a:t>
                </a:r>
              </a:p>
              <a:p>
                <a:pPr algn="ctr">
                  <a:defRPr/>
                </a:pPr>
                <a:r>
                  <a:rPr lang="en-GB" sz="2400" b="1" dirty="0" smtClean="0">
                    <a:solidFill>
                      <a:srgbClr val="000000"/>
                    </a:solidFill>
                    <a:ea typeface="Arial" pitchFamily="-1" charset="0"/>
                    <a:cs typeface="Arial" pitchFamily="-1" charset="0"/>
                  </a:rPr>
                  <a:t>individuals</a:t>
                </a:r>
                <a:endParaRPr lang="en-GB" sz="2400" b="1" dirty="0">
                  <a:solidFill>
                    <a:srgbClr val="000000"/>
                  </a:solidFill>
                  <a:ea typeface="Arial" pitchFamily="-1" charset="0"/>
                  <a:cs typeface="Arial" pitchFamily="-1" charset="0"/>
                </a:endParaRPr>
              </a:p>
            </p:txBody>
          </p:sp>
          <p:sp>
            <p:nvSpPr>
              <p:cNvPr id="20" name="Flèche vers la droite 19"/>
              <p:cNvSpPr/>
              <p:nvPr/>
            </p:nvSpPr>
            <p:spPr>
              <a:xfrm>
                <a:off x="5714253" y="2971800"/>
                <a:ext cx="826797" cy="788195"/>
              </a:xfrm>
              <a:prstGeom prst="rightArrow">
                <a:avLst/>
              </a:prstGeom>
              <a:solidFill>
                <a:srgbClr val="DBF5F9"/>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rgbClr val="FFFFFF"/>
                  </a:solidFill>
                  <a:ea typeface="Arial" pitchFamily="-1" charset="0"/>
                  <a:cs typeface="Arial" pitchFamily="-1" charset="0"/>
                </a:endParaRPr>
              </a:p>
            </p:txBody>
          </p:sp>
          <p:sp>
            <p:nvSpPr>
              <p:cNvPr id="21" name="Flèche vers la droite 20"/>
              <p:cNvSpPr/>
              <p:nvPr/>
            </p:nvSpPr>
            <p:spPr>
              <a:xfrm>
                <a:off x="2742345" y="2971800"/>
                <a:ext cx="826798" cy="788195"/>
              </a:xfrm>
              <a:prstGeom prst="rightArrow">
                <a:avLst/>
              </a:prstGeom>
              <a:solidFill>
                <a:srgbClr val="DBF5F9"/>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rgbClr val="FFFFFF"/>
                  </a:solidFill>
                  <a:ea typeface="Arial" pitchFamily="-1" charset="0"/>
                  <a:cs typeface="Arial" pitchFamily="-1" charset="0"/>
                </a:endParaRPr>
              </a:p>
            </p:txBody>
          </p:sp>
        </p:grpSp>
      </p:grpSp>
      <p:sp>
        <p:nvSpPr>
          <p:cNvPr id="3789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01B75B99-7A94-A644-98BD-B332D6E0F0E5}" type="slidenum">
              <a:rPr lang="fr-FR" sz="1200"/>
              <a:pPr algn="r" eaLnBrk="1" hangingPunct="1"/>
              <a:t>17</a:t>
            </a:fld>
            <a:endParaRPr lang="fr-FR" sz="1200"/>
          </a:p>
        </p:txBody>
      </p:sp>
    </p:spTree>
    <p:extLst>
      <p:ext uri="{BB962C8B-B14F-4D97-AF65-F5344CB8AC3E}">
        <p14:creationId xmlns:p14="http://schemas.microsoft.com/office/powerpoint/2010/main" val="410918391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xfrm>
            <a:off x="12700" y="304800"/>
            <a:ext cx="9144000" cy="838200"/>
          </a:xfrm>
        </p:spPr>
        <p:txBody>
          <a:bodyPr>
            <a:noAutofit/>
          </a:bodyPr>
          <a:lstStyle/>
          <a:p>
            <a:pPr marL="342900" indent="-342900">
              <a:defRPr/>
            </a:pPr>
            <a:r>
              <a:rPr lang="en-GB" sz="2400" dirty="0">
                <a:effectLst>
                  <a:outerShdw blurRad="38100" dist="25400" dir="5400000" algn="tl" rotWithShape="0">
                    <a:srgbClr val="000000">
                      <a:alpha val="43000"/>
                    </a:srgbClr>
                  </a:outerShdw>
                </a:effectLst>
              </a:rPr>
              <a:t>Individual dose distributions associated </a:t>
            </a:r>
            <a:br>
              <a:rPr lang="en-GB" sz="2400" dirty="0">
                <a:effectLst>
                  <a:outerShdw blurRad="38100" dist="25400" dir="5400000" algn="tl" rotWithShape="0">
                    <a:srgbClr val="000000">
                      <a:alpha val="43000"/>
                    </a:srgbClr>
                  </a:outerShdw>
                </a:effectLst>
              </a:rPr>
            </a:br>
            <a:r>
              <a:rPr lang="en-GB" sz="2400" dirty="0">
                <a:effectLst>
                  <a:outerShdw blurRad="38100" dist="25400" dir="5400000" algn="tl" rotWithShape="0">
                    <a:srgbClr val="000000">
                      <a:alpha val="43000"/>
                    </a:srgbClr>
                  </a:outerShdw>
                </a:effectLst>
              </a:rPr>
              <a:t>with exposure situations</a:t>
            </a:r>
          </a:p>
        </p:txBody>
      </p:sp>
      <p:sp>
        <p:nvSpPr>
          <p:cNvPr id="39938" name="ZoneTexte 8"/>
          <p:cNvSpPr txBox="1">
            <a:spLocks noChangeArrowheads="1"/>
          </p:cNvSpPr>
          <p:nvPr/>
        </p:nvSpPr>
        <p:spPr bwMode="auto">
          <a:xfrm>
            <a:off x="1371600" y="2743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endParaRPr lang="en-GB" sz="1600">
              <a:latin typeface="Constantia" charset="0"/>
            </a:endParaRPr>
          </a:p>
        </p:txBody>
      </p:sp>
      <p:grpSp>
        <p:nvGrpSpPr>
          <p:cNvPr id="2" name="Grouper 1"/>
          <p:cNvGrpSpPr/>
          <p:nvPr/>
        </p:nvGrpSpPr>
        <p:grpSpPr>
          <a:xfrm>
            <a:off x="738188" y="1371600"/>
            <a:ext cx="7758112" cy="4572000"/>
            <a:chOff x="738188" y="1371600"/>
            <a:chExt cx="7758112" cy="4572000"/>
          </a:xfrm>
        </p:grpSpPr>
        <p:pic>
          <p:nvPicPr>
            <p:cNvPr id="27652" name="Imag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8188" y="1371600"/>
              <a:ext cx="7758112" cy="4572000"/>
            </a:xfrm>
            <a:prstGeom prst="rect">
              <a:avLst/>
            </a:prstGeom>
            <a:solidFill>
              <a:schemeClr val="bg2">
                <a:lumMod val="90000"/>
              </a:schemeClr>
            </a:solidFill>
            <a:ln w="9525">
              <a:solidFill>
                <a:srgbClr val="000000"/>
              </a:solidFill>
              <a:miter lim="800000"/>
              <a:headEnd/>
              <a:tailEnd/>
            </a:ln>
          </p:spPr>
        </p:pic>
        <p:sp>
          <p:nvSpPr>
            <p:cNvPr id="39940" name="ZoneTexte 2"/>
            <p:cNvSpPr txBox="1">
              <a:spLocks noChangeArrowheads="1"/>
            </p:cNvSpPr>
            <p:nvPr/>
          </p:nvSpPr>
          <p:spPr bwMode="auto">
            <a:xfrm rot="-5400000">
              <a:off x="-419100" y="3390900"/>
              <a:ext cx="31242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fr-FR" sz="1800" b="1" dirty="0" err="1"/>
                <a:t>Number</a:t>
              </a:r>
              <a:r>
                <a:rPr lang="fr-FR" sz="1800" b="1" dirty="0"/>
                <a:t> of </a:t>
              </a:r>
              <a:r>
                <a:rPr lang="fr-FR" sz="1800" b="1" dirty="0" err="1"/>
                <a:t>individuals</a:t>
              </a:r>
              <a:endParaRPr lang="fr-FR" sz="1800" b="1" dirty="0"/>
            </a:p>
          </p:txBody>
        </p:sp>
        <p:sp>
          <p:nvSpPr>
            <p:cNvPr id="39941" name="ZoneTexte 4"/>
            <p:cNvSpPr txBox="1">
              <a:spLocks noChangeArrowheads="1"/>
            </p:cNvSpPr>
            <p:nvPr/>
          </p:nvSpPr>
          <p:spPr bwMode="auto">
            <a:xfrm>
              <a:off x="1371600" y="5257800"/>
              <a:ext cx="6705600" cy="609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fr-FR" sz="1800" b="1"/>
                <a:t>Level of exposure </a:t>
              </a:r>
            </a:p>
          </p:txBody>
        </p:sp>
      </p:grpSp>
      <p:sp>
        <p:nvSpPr>
          <p:cNvPr id="39942"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6FF3230D-FA9A-184B-BEB3-1026DE71D522}" type="slidenum">
              <a:rPr lang="fr-FR" sz="1200"/>
              <a:pPr algn="r" eaLnBrk="1" hangingPunct="1"/>
              <a:t>18</a:t>
            </a:fld>
            <a:endParaRPr lang="fr-FR" sz="1200"/>
          </a:p>
        </p:txBody>
      </p:sp>
    </p:spTree>
    <p:extLst>
      <p:ext uri="{BB962C8B-B14F-4D97-AF65-F5344CB8AC3E}">
        <p14:creationId xmlns:p14="http://schemas.microsoft.com/office/powerpoint/2010/main" val="60654558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xfrm>
            <a:off x="0" y="152400"/>
            <a:ext cx="9144000" cy="838200"/>
          </a:xfrm>
        </p:spPr>
        <p:txBody>
          <a:bodyPr>
            <a:normAutofit/>
          </a:bodyPr>
          <a:lstStyle/>
          <a:p>
            <a:pPr marL="342900" lvl="1" indent="-342900">
              <a:buClr>
                <a:srgbClr val="22228B"/>
              </a:buClr>
              <a:buSzPct val="120000"/>
              <a:defRPr/>
            </a:pPr>
            <a:r>
              <a:rPr lang="en-US" altLang="zh-CN"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The three types of exposure situations</a:t>
            </a:r>
            <a:endPar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endParaRPr>
          </a:p>
        </p:txBody>
      </p:sp>
      <p:sp>
        <p:nvSpPr>
          <p:cNvPr id="7" name="Rectangle 4"/>
          <p:cNvSpPr>
            <a:spLocks noGrp="1" noChangeArrowheads="1"/>
          </p:cNvSpPr>
          <p:nvPr>
            <p:ph idx="1"/>
          </p:nvPr>
        </p:nvSpPr>
        <p:spPr>
          <a:xfrm>
            <a:off x="685800" y="990600"/>
            <a:ext cx="8077200" cy="4724400"/>
          </a:xfrm>
        </p:spPr>
        <p:txBody>
          <a:bodyPr/>
          <a:lstStyle/>
          <a:p>
            <a:pPr>
              <a:lnSpc>
                <a:spcPct val="120000"/>
              </a:lnSpc>
              <a:spcAft>
                <a:spcPts val="1200"/>
              </a:spcAft>
              <a:buFont typeface="Wingdings 2" pitchFamily="18" charset="2"/>
              <a:buChar char=""/>
              <a:defRPr/>
            </a:pPr>
            <a:r>
              <a:rPr lang="en-US" sz="2000" b="1" dirty="0" smtClean="0">
                <a:solidFill>
                  <a:srgbClr val="111111"/>
                </a:solidFill>
                <a:latin typeface="Arial" pitchFamily="18" charset="0"/>
                <a:ea typeface="Arial" pitchFamily="18" charset="0"/>
                <a:cs typeface="Arial" pitchFamily="18" charset="0"/>
              </a:rPr>
              <a:t>Existing exposure situations: </a:t>
            </a:r>
            <a:r>
              <a:rPr lang="en-US" sz="2000" b="0" dirty="0" smtClean="0">
                <a:latin typeface="Arial" pitchFamily="18" charset="0"/>
                <a:ea typeface="Arial" pitchFamily="18" charset="0"/>
                <a:cs typeface="Arial" pitchFamily="18" charset="0"/>
              </a:rPr>
              <a:t>exposures resulting from </a:t>
            </a:r>
            <a:r>
              <a:rPr lang="en-US" sz="2000" b="1" dirty="0" smtClean="0">
                <a:solidFill>
                  <a:srgbClr val="800000"/>
                </a:solidFill>
                <a:latin typeface="Arial" pitchFamily="18" charset="0"/>
                <a:ea typeface="Arial" pitchFamily="18" charset="0"/>
                <a:cs typeface="Arial" pitchFamily="18" charset="0"/>
              </a:rPr>
              <a:t>sources that already exist when decisions to control them are taken</a:t>
            </a:r>
            <a:r>
              <a:rPr lang="en-US" sz="2000" dirty="0" smtClean="0">
                <a:solidFill>
                  <a:srgbClr val="000053"/>
                </a:solidFill>
                <a:latin typeface="Arial" pitchFamily="18" charset="0"/>
                <a:ea typeface="Arial" pitchFamily="18" charset="0"/>
                <a:cs typeface="Arial" pitchFamily="18" charset="0"/>
              </a:rPr>
              <a:t>. </a:t>
            </a:r>
            <a:r>
              <a:rPr lang="en-US" sz="2000" b="0" dirty="0" smtClean="0">
                <a:solidFill>
                  <a:srgbClr val="000000"/>
                </a:solidFill>
                <a:latin typeface="Arial" pitchFamily="18" charset="0"/>
                <a:ea typeface="Arial" pitchFamily="18" charset="0"/>
                <a:cs typeface="Arial" pitchFamily="18" charset="0"/>
              </a:rPr>
              <a:t>Characterization of exposures is a prerequisite to their control </a:t>
            </a:r>
            <a:endParaRPr lang="en-US" sz="2000" b="0" dirty="0">
              <a:solidFill>
                <a:srgbClr val="000000"/>
              </a:solidFill>
              <a:latin typeface="Arial" pitchFamily="18" charset="0"/>
              <a:ea typeface="Arial" pitchFamily="18" charset="0"/>
              <a:cs typeface="Arial" pitchFamily="18" charset="0"/>
            </a:endParaRPr>
          </a:p>
          <a:p>
            <a:pPr>
              <a:lnSpc>
                <a:spcPct val="120000"/>
              </a:lnSpc>
              <a:spcAft>
                <a:spcPts val="1200"/>
              </a:spcAft>
              <a:buFont typeface="Wingdings 2" pitchFamily="18" charset="2"/>
              <a:buChar char=""/>
              <a:defRPr/>
            </a:pPr>
            <a:r>
              <a:rPr lang="en-US" sz="2000" b="1" dirty="0" smtClean="0">
                <a:solidFill>
                  <a:srgbClr val="111111"/>
                </a:solidFill>
                <a:latin typeface="Arial" pitchFamily="18" charset="0"/>
                <a:ea typeface="Arial" pitchFamily="18" charset="0"/>
                <a:cs typeface="Arial" pitchFamily="18" charset="0"/>
              </a:rPr>
              <a:t>Planned exposure situations: </a:t>
            </a:r>
            <a:r>
              <a:rPr lang="en-US" sz="2000" b="0" dirty="0" smtClean="0">
                <a:solidFill>
                  <a:srgbClr val="000000"/>
                </a:solidFill>
                <a:latin typeface="Arial" pitchFamily="18" charset="0"/>
                <a:ea typeface="Arial" pitchFamily="18" charset="0"/>
                <a:cs typeface="Arial" pitchFamily="18" charset="0"/>
              </a:rPr>
              <a:t>exposures resulting from the </a:t>
            </a:r>
            <a:r>
              <a:rPr lang="en-US" sz="2000" b="1" dirty="0" smtClean="0">
                <a:solidFill>
                  <a:srgbClr val="800000"/>
                </a:solidFill>
                <a:latin typeface="Arial" pitchFamily="18" charset="0"/>
                <a:ea typeface="Arial" pitchFamily="18" charset="0"/>
                <a:cs typeface="Arial" pitchFamily="18" charset="0"/>
              </a:rPr>
              <a:t>deliberate introduction and operation of sources used for their radioactive and radiation properties. </a:t>
            </a:r>
            <a:r>
              <a:rPr lang="en-US" sz="2000" b="0" dirty="0" smtClean="0">
                <a:solidFill>
                  <a:srgbClr val="000000"/>
                </a:solidFill>
                <a:latin typeface="Arial" pitchFamily="18" charset="0"/>
                <a:ea typeface="Arial" pitchFamily="18" charset="0"/>
                <a:cs typeface="Arial" pitchFamily="18" charset="0"/>
              </a:rPr>
              <a:t>Exposures can be anticipated and fully controlled but may be significantly higher than expected in case of incidents and accidents. </a:t>
            </a:r>
          </a:p>
          <a:p>
            <a:pPr>
              <a:lnSpc>
                <a:spcPct val="120000"/>
              </a:lnSpc>
              <a:spcAft>
                <a:spcPts val="1200"/>
              </a:spcAft>
              <a:defRPr/>
            </a:pPr>
            <a:r>
              <a:rPr lang="en-US" sz="2000" b="1" dirty="0" smtClean="0">
                <a:solidFill>
                  <a:srgbClr val="111111"/>
                </a:solidFill>
                <a:latin typeface="Arial" pitchFamily="18" charset="0"/>
                <a:ea typeface="Arial" pitchFamily="18" charset="0"/>
                <a:cs typeface="Arial" pitchFamily="18" charset="0"/>
              </a:rPr>
              <a:t>Emergency exposure situations: </a:t>
            </a:r>
            <a:r>
              <a:rPr lang="en-US" sz="2000" b="0" dirty="0" smtClean="0">
                <a:solidFill>
                  <a:srgbClr val="000000"/>
                </a:solidFill>
                <a:latin typeface="Arial" pitchFamily="18" charset="0"/>
                <a:ea typeface="Arial" pitchFamily="18" charset="0"/>
                <a:cs typeface="Arial" pitchFamily="18" charset="0"/>
              </a:rPr>
              <a:t>when exposures result from the</a:t>
            </a:r>
            <a:r>
              <a:rPr lang="en-US" sz="2000" dirty="0" smtClean="0">
                <a:solidFill>
                  <a:srgbClr val="000000"/>
                </a:solidFill>
                <a:latin typeface="Arial" pitchFamily="18" charset="0"/>
                <a:ea typeface="Arial" pitchFamily="18" charset="0"/>
                <a:cs typeface="Arial" pitchFamily="18" charset="0"/>
              </a:rPr>
              <a:t> </a:t>
            </a:r>
            <a:r>
              <a:rPr lang="en-US" sz="2000" b="1" dirty="0" smtClean="0">
                <a:solidFill>
                  <a:srgbClr val="800000"/>
                </a:solidFill>
                <a:latin typeface="Arial" pitchFamily="18" charset="0"/>
                <a:ea typeface="Arial" pitchFamily="18" charset="0"/>
                <a:cs typeface="Arial" pitchFamily="18" charset="0"/>
              </a:rPr>
              <a:t>loss of control of a source </a:t>
            </a:r>
            <a:r>
              <a:rPr lang="en-US" sz="2000" b="0" dirty="0">
                <a:solidFill>
                  <a:srgbClr val="000000"/>
                </a:solidFill>
                <a:latin typeface="Arial" charset="0"/>
                <a:ea typeface="ＭＳ Ｐゴシック" charset="0"/>
                <a:cs typeface="Arial" charset="0"/>
              </a:rPr>
              <a:t>or from any </a:t>
            </a:r>
            <a:r>
              <a:rPr lang="en-US" sz="2000" dirty="0">
                <a:solidFill>
                  <a:srgbClr val="800000"/>
                </a:solidFill>
                <a:latin typeface="Arial" charset="0"/>
                <a:ea typeface="ＭＳ Ｐゴシック" charset="0"/>
                <a:cs typeface="Arial" charset="0"/>
              </a:rPr>
              <a:t>unexpected situation</a:t>
            </a:r>
            <a:r>
              <a:rPr lang="en-US" sz="2000" b="0" dirty="0">
                <a:solidFill>
                  <a:srgbClr val="000000"/>
                </a:solidFill>
                <a:latin typeface="Arial" pitchFamily="18" charset="0"/>
                <a:ea typeface="Arial" pitchFamily="18" charset="0"/>
                <a:cs typeface="Arial" pitchFamily="18" charset="0"/>
              </a:rPr>
              <a:t>. </a:t>
            </a:r>
            <a:r>
              <a:rPr lang="en-US" sz="2000" b="0" dirty="0" smtClean="0">
                <a:solidFill>
                  <a:srgbClr val="000000"/>
                </a:solidFill>
                <a:latin typeface="Arial" pitchFamily="18" charset="0"/>
                <a:ea typeface="Arial" pitchFamily="18" charset="0"/>
                <a:cs typeface="Arial" pitchFamily="18" charset="0"/>
              </a:rPr>
              <a:t>These situations require urgent and timely actions in order to mitigate exposures</a:t>
            </a:r>
          </a:p>
          <a:p>
            <a:pPr marL="366713" lvl="1" indent="0">
              <a:lnSpc>
                <a:spcPct val="110000"/>
              </a:lnSpc>
              <a:spcAft>
                <a:spcPts val="1200"/>
              </a:spcAft>
              <a:buFont typeface="Wingdings 2" charset="0"/>
              <a:buNone/>
              <a:defRPr/>
            </a:pPr>
            <a:endParaRPr lang="en-US" sz="2000" i="1" dirty="0">
              <a:solidFill>
                <a:srgbClr val="000053"/>
              </a:solidFill>
              <a:latin typeface="Arial" pitchFamily="-1" charset="0"/>
              <a:ea typeface="Arial" pitchFamily="-1" charset="0"/>
              <a:cs typeface="Arial" pitchFamily="-1" charset="0"/>
            </a:endParaRPr>
          </a:p>
          <a:p>
            <a:pPr marL="366713" lvl="1" indent="0">
              <a:spcAft>
                <a:spcPts val="1200"/>
              </a:spcAft>
              <a:buFont typeface="Wingdings 2" charset="0"/>
              <a:buNone/>
              <a:defRPr/>
            </a:pPr>
            <a:r>
              <a:rPr lang="en-GB" sz="1800" i="1" dirty="0">
                <a:solidFill>
                  <a:srgbClr val="000053"/>
                </a:solidFill>
                <a:latin typeface="Arial" pitchFamily="-1" charset="0"/>
                <a:ea typeface="Arial" pitchFamily="-1" charset="0"/>
                <a:cs typeface="Arial" pitchFamily="-1" charset="0"/>
              </a:rPr>
              <a:t>	</a:t>
            </a:r>
          </a:p>
          <a:p>
            <a:pPr marL="366713" lvl="1" indent="0">
              <a:spcAft>
                <a:spcPts val="1200"/>
              </a:spcAft>
              <a:buFont typeface="Wingdings 2" charset="0"/>
              <a:buNone/>
              <a:defRPr/>
            </a:pPr>
            <a:endParaRPr lang="en-US" sz="1800" i="1" dirty="0">
              <a:solidFill>
                <a:srgbClr val="000053"/>
              </a:solidFill>
              <a:latin typeface="Arial" pitchFamily="-1" charset="0"/>
              <a:ea typeface="Arial" pitchFamily="-1" charset="0"/>
              <a:cs typeface="Arial" pitchFamily="-1" charset="0"/>
            </a:endParaRPr>
          </a:p>
          <a:p>
            <a:pPr marL="366713" lvl="1" indent="0">
              <a:spcAft>
                <a:spcPts val="1200"/>
              </a:spcAft>
              <a:buFont typeface="Wingdings 2" charset="0"/>
              <a:buNone/>
              <a:defRPr/>
            </a:pPr>
            <a:r>
              <a:rPr lang="en-US" sz="1800" i="1" dirty="0">
                <a:solidFill>
                  <a:srgbClr val="000053"/>
                </a:solidFill>
                <a:latin typeface="Arial" pitchFamily="-1" charset="0"/>
                <a:ea typeface="Arial" pitchFamily="-1" charset="0"/>
                <a:cs typeface="Arial" pitchFamily="-1" charset="0"/>
              </a:rPr>
              <a:t>	</a:t>
            </a:r>
            <a:endParaRPr lang="en-GB" sz="1800" i="1" dirty="0">
              <a:solidFill>
                <a:srgbClr val="000053"/>
              </a:solidFill>
              <a:latin typeface="Arial" pitchFamily="-1" charset="0"/>
              <a:ea typeface="Arial" pitchFamily="-1" charset="0"/>
              <a:cs typeface="Arial" pitchFamily="-1" charset="0"/>
            </a:endParaRPr>
          </a:p>
          <a:p>
            <a:pPr marL="366713" lvl="1" indent="0">
              <a:spcAft>
                <a:spcPts val="1200"/>
              </a:spcAft>
              <a:buFont typeface="Wingdings 2" charset="0"/>
              <a:buNone/>
              <a:defRPr/>
            </a:pPr>
            <a:endParaRPr lang="en-US" sz="1800" i="1" dirty="0">
              <a:solidFill>
                <a:srgbClr val="000053"/>
              </a:solidFill>
              <a:latin typeface="Arial" pitchFamily="-1" charset="0"/>
              <a:ea typeface="Arial" pitchFamily="-1" charset="0"/>
              <a:cs typeface="Arial" pitchFamily="-1" charset="0"/>
            </a:endParaRPr>
          </a:p>
          <a:p>
            <a:pPr>
              <a:spcAft>
                <a:spcPts val="3000"/>
              </a:spcAft>
              <a:buFont typeface="Wingdings 2" pitchFamily="18" charset="2"/>
              <a:buChar char=""/>
              <a:defRPr/>
            </a:pPr>
            <a:endParaRPr lang="en-US" sz="2000" dirty="0" smtClean="0">
              <a:solidFill>
                <a:srgbClr val="000053"/>
              </a:solidFill>
              <a:latin typeface="Arial" pitchFamily="18" charset="0"/>
              <a:ea typeface="Arial" pitchFamily="18" charset="0"/>
              <a:cs typeface="Arial" pitchFamily="18" charset="0"/>
            </a:endParaRPr>
          </a:p>
          <a:p>
            <a:pPr>
              <a:spcAft>
                <a:spcPts val="3000"/>
              </a:spcAft>
              <a:buFont typeface="Wingdings 2" pitchFamily="18" charset="2"/>
              <a:buChar char=""/>
              <a:defRPr/>
            </a:pPr>
            <a:endParaRPr lang="en-US" sz="2000" dirty="0" smtClean="0">
              <a:solidFill>
                <a:srgbClr val="000053"/>
              </a:solidFill>
              <a:latin typeface="Arial" pitchFamily="18" charset="0"/>
              <a:ea typeface="Arial" pitchFamily="18" charset="0"/>
              <a:cs typeface="Arial" pitchFamily="18" charset="0"/>
            </a:endParaRPr>
          </a:p>
          <a:p>
            <a:pPr>
              <a:spcAft>
                <a:spcPts val="3000"/>
              </a:spcAft>
              <a:buFont typeface="Wingdings 2" pitchFamily="18" charset="2"/>
              <a:buNone/>
              <a:defRPr/>
            </a:pPr>
            <a:r>
              <a:rPr lang="en-US" sz="2400" dirty="0" smtClean="0">
                <a:solidFill>
                  <a:srgbClr val="000053"/>
                </a:solidFill>
                <a:latin typeface="Arial" pitchFamily="18" charset="0"/>
                <a:ea typeface="Arial" pitchFamily="18" charset="0"/>
                <a:cs typeface="Arial" pitchFamily="18" charset="0"/>
              </a:rPr>
              <a:t>	</a:t>
            </a:r>
          </a:p>
          <a:p>
            <a:pPr>
              <a:spcAft>
                <a:spcPts val="3000"/>
              </a:spcAft>
              <a:buFont typeface="Wingdings 2" pitchFamily="18" charset="2"/>
              <a:buNone/>
              <a:defRPr/>
            </a:pPr>
            <a:r>
              <a:rPr lang="en-US" sz="2000" dirty="0" smtClean="0">
                <a:solidFill>
                  <a:srgbClr val="000053"/>
                </a:solidFill>
                <a:latin typeface="Arial" pitchFamily="18" charset="0"/>
                <a:ea typeface="Arial" pitchFamily="18" charset="0"/>
                <a:cs typeface="Arial" pitchFamily="18" charset="0"/>
              </a:rPr>
              <a:t> </a:t>
            </a:r>
            <a:endParaRPr lang="en-GB" sz="2000" dirty="0" smtClean="0">
              <a:solidFill>
                <a:srgbClr val="000053"/>
              </a:solidFill>
              <a:latin typeface="Arial" pitchFamily="18" charset="0"/>
              <a:ea typeface="Arial" pitchFamily="18" charset="0"/>
              <a:cs typeface="Arial" pitchFamily="18" charset="0"/>
            </a:endParaRPr>
          </a:p>
          <a:p>
            <a:pPr>
              <a:spcAft>
                <a:spcPts val="3000"/>
              </a:spcAft>
              <a:buFont typeface="Wingdings 2" pitchFamily="18" charset="2"/>
              <a:buNone/>
              <a:defRPr/>
            </a:pPr>
            <a:r>
              <a:rPr lang="en-GB" sz="2000" dirty="0" smtClean="0">
                <a:latin typeface="Arial" pitchFamily="18" charset="0"/>
                <a:ea typeface="ＭＳ Ｐゴシック" pitchFamily="18" charset="-128"/>
                <a:cs typeface="ＭＳ Ｐゴシック" pitchFamily="18" charset="-128"/>
              </a:rPr>
              <a:t>	</a:t>
            </a:r>
            <a:endParaRPr lang="en-US" sz="2000" dirty="0" smtClean="0">
              <a:solidFill>
                <a:srgbClr val="000053"/>
              </a:solidFill>
              <a:latin typeface="Arial" pitchFamily="18" charset="0"/>
              <a:ea typeface="Arial" pitchFamily="18" charset="0"/>
              <a:cs typeface="Arial" pitchFamily="18" charset="0"/>
            </a:endParaRPr>
          </a:p>
          <a:p>
            <a:pPr>
              <a:spcAft>
                <a:spcPts val="3000"/>
              </a:spcAft>
              <a:buFont typeface="Wingdings 2" pitchFamily="18" charset="2"/>
              <a:buNone/>
              <a:defRPr/>
            </a:pPr>
            <a:endParaRPr lang="en-US" sz="2000" dirty="0" smtClean="0">
              <a:solidFill>
                <a:srgbClr val="000053"/>
              </a:solidFill>
              <a:latin typeface="Arial" pitchFamily="18" charset="0"/>
              <a:ea typeface="Arial" pitchFamily="18" charset="0"/>
              <a:cs typeface="Arial" pitchFamily="18" charset="0"/>
            </a:endParaRPr>
          </a:p>
          <a:p>
            <a:pPr>
              <a:spcAft>
                <a:spcPts val="3000"/>
              </a:spcAft>
              <a:buFont typeface="Wingdings 2" pitchFamily="18" charset="2"/>
              <a:buChar char=""/>
              <a:defRPr/>
            </a:pPr>
            <a:endParaRPr lang="en-US" sz="2000" b="1" dirty="0" smtClean="0">
              <a:solidFill>
                <a:srgbClr val="800000"/>
              </a:solidFill>
              <a:latin typeface="Arial" pitchFamily="18" charset="0"/>
              <a:ea typeface="Arial" pitchFamily="18" charset="0"/>
              <a:cs typeface="Arial" pitchFamily="18" charset="0"/>
            </a:endParaRPr>
          </a:p>
          <a:p>
            <a:pPr>
              <a:spcAft>
                <a:spcPts val="3000"/>
              </a:spcAft>
              <a:buFont typeface="Wingdings 2" pitchFamily="18" charset="2"/>
              <a:buChar char=""/>
              <a:defRPr/>
            </a:pPr>
            <a:endParaRPr lang="en-US" sz="1600" dirty="0" smtClean="0">
              <a:solidFill>
                <a:srgbClr val="001933"/>
              </a:solidFill>
              <a:latin typeface="Arial" pitchFamily="18" charset="0"/>
              <a:ea typeface="Times New Roman" pitchFamily="18" charset="0"/>
              <a:cs typeface="Times New Roman" pitchFamily="18" charset="0"/>
            </a:endParaRPr>
          </a:p>
          <a:p>
            <a:pPr lvl="1" eaLnBrk="1" hangingPunct="1">
              <a:spcBef>
                <a:spcPct val="0"/>
              </a:spcBef>
              <a:spcAft>
                <a:spcPts val="3000"/>
              </a:spcAft>
              <a:buFont typeface="Wingdings" pitchFamily="18" charset="2"/>
              <a:buChar char="n"/>
              <a:defRPr/>
            </a:pPr>
            <a:endParaRPr lang="fr-FR" sz="1600" dirty="0" smtClean="0">
              <a:solidFill>
                <a:srgbClr val="001933"/>
              </a:solidFill>
              <a:latin typeface="Arial" pitchFamily="18" charset="0"/>
              <a:ea typeface="Times New Roman" pitchFamily="18" charset="0"/>
              <a:cs typeface="Times New Roman" pitchFamily="18" charset="0"/>
            </a:endParaRPr>
          </a:p>
          <a:p>
            <a:pPr eaLnBrk="1" hangingPunct="1">
              <a:spcAft>
                <a:spcPts val="3000"/>
              </a:spcAft>
              <a:buFont typeface="Wingdings" pitchFamily="18" charset="2"/>
              <a:buChar char="n"/>
              <a:defRPr/>
            </a:pPr>
            <a:endParaRPr lang="fr-FR" sz="2000" i="1" dirty="0" smtClean="0">
              <a:latin typeface="Arial" pitchFamily="18" charset="0"/>
              <a:ea typeface="ＭＳ Ｐゴシック" pitchFamily="18" charset="-128"/>
              <a:cs typeface="ＭＳ Ｐゴシック" pitchFamily="18" charset="-128"/>
            </a:endParaRPr>
          </a:p>
          <a:p>
            <a:pPr eaLnBrk="1" hangingPunct="1">
              <a:spcAft>
                <a:spcPts val="3000"/>
              </a:spcAft>
              <a:buFont typeface="Wingdings" pitchFamily="18" charset="2"/>
              <a:buNone/>
              <a:defRPr/>
            </a:pPr>
            <a:endParaRPr lang="fr-FR" sz="2000" i="1" dirty="0" smtClean="0">
              <a:latin typeface="Arial" pitchFamily="18" charset="0"/>
              <a:ea typeface="ＭＳ Ｐゴシック" pitchFamily="18" charset="-128"/>
              <a:cs typeface="ＭＳ Ｐゴシック" pitchFamily="18" charset="-128"/>
            </a:endParaRPr>
          </a:p>
          <a:p>
            <a:pPr lvl="1" eaLnBrk="1" hangingPunct="1">
              <a:spcAft>
                <a:spcPts val="3000"/>
              </a:spcAft>
              <a:buFont typeface="Wingdings" pitchFamily="18" charset="2"/>
              <a:buChar char="n"/>
              <a:defRPr/>
            </a:pPr>
            <a:endParaRPr lang="fr-FR" sz="1800" dirty="0" smtClean="0">
              <a:latin typeface="Arial" pitchFamily="18" charset="0"/>
              <a:ea typeface="Arial" pitchFamily="18" charset="0"/>
              <a:cs typeface="Arial" pitchFamily="18" charset="0"/>
            </a:endParaRPr>
          </a:p>
          <a:p>
            <a:pPr eaLnBrk="1" hangingPunct="1">
              <a:spcAft>
                <a:spcPts val="3000"/>
              </a:spcAft>
              <a:buFont typeface="Wingdings" pitchFamily="18" charset="2"/>
              <a:buNone/>
              <a:defRPr/>
            </a:pPr>
            <a:endParaRPr lang="en-US" sz="800" dirty="0" smtClean="0">
              <a:latin typeface="Arial" pitchFamily="18" charset="0"/>
              <a:ea typeface="ＭＳ Ｐゴシック" pitchFamily="18" charset="-128"/>
              <a:cs typeface="ＭＳ Ｐゴシック" pitchFamily="18" charset="-128"/>
            </a:endParaRPr>
          </a:p>
        </p:txBody>
      </p:sp>
      <p:sp>
        <p:nvSpPr>
          <p:cNvPr id="2867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F90C47C-A4C7-1946-B77B-BD7BAD69EAAD}" type="slidenum">
              <a:rPr lang="fr-FR" sz="1200"/>
              <a:pPr algn="r" eaLnBrk="1" hangingPunct="1"/>
              <a:t>19</a:t>
            </a:fld>
            <a:endParaRPr lang="fr-FR" sz="1200"/>
          </a:p>
        </p:txBody>
      </p:sp>
    </p:spTree>
    <p:extLst>
      <p:ext uri="{BB962C8B-B14F-4D97-AF65-F5344CB8AC3E}">
        <p14:creationId xmlns:p14="http://schemas.microsoft.com/office/powerpoint/2010/main" val="238413269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
            <a:ext cx="8229600" cy="838200"/>
          </a:xfrm>
        </p:spPr>
        <p:txBody>
          <a:bodyPr>
            <a:normAutofit/>
          </a:bodyPr>
          <a:lstStyle/>
          <a:p>
            <a:r>
              <a:rPr lang="en-US" sz="2400" dirty="0">
                <a:effectLst>
                  <a:outerShdw blurRad="38100" dist="25400" dir="5400000" algn="tl" rotWithShape="0">
                    <a:srgbClr val="000000">
                      <a:alpha val="43000"/>
                    </a:srgbClr>
                  </a:outerShdw>
                </a:effectLst>
              </a:rPr>
              <a:t>The human dimension</a:t>
            </a:r>
          </a:p>
        </p:txBody>
      </p:sp>
      <p:sp>
        <p:nvSpPr>
          <p:cNvPr id="3" name="Content Placeholder 2"/>
          <p:cNvSpPr>
            <a:spLocks noGrp="1"/>
          </p:cNvSpPr>
          <p:nvPr>
            <p:ph idx="1"/>
          </p:nvPr>
        </p:nvSpPr>
        <p:spPr>
          <a:xfrm>
            <a:off x="762000" y="1066800"/>
            <a:ext cx="7696200" cy="4800600"/>
          </a:xfrm>
        </p:spPr>
        <p:txBody>
          <a:bodyPr/>
          <a:lstStyle/>
          <a:p>
            <a:r>
              <a:rPr lang="en-US" sz="2000" b="0" dirty="0"/>
              <a:t>There is no standard definition of what is meant by the human </a:t>
            </a:r>
            <a:r>
              <a:rPr lang="en-US" sz="2000" b="0" dirty="0" smtClean="0"/>
              <a:t>dimension</a:t>
            </a:r>
          </a:p>
          <a:p>
            <a:pPr marL="0" indent="0">
              <a:buNone/>
            </a:pPr>
            <a:r>
              <a:rPr lang="en-US" sz="2000" b="0" dirty="0" smtClean="0"/>
              <a:t> </a:t>
            </a:r>
          </a:p>
          <a:p>
            <a:r>
              <a:rPr lang="en-US" sz="2000" b="0" dirty="0" smtClean="0"/>
              <a:t>In </a:t>
            </a:r>
            <a:r>
              <a:rPr lang="en-US" sz="2000" b="0" dirty="0"/>
              <a:t>my </a:t>
            </a:r>
            <a:r>
              <a:rPr lang="en-US" sz="2000" b="0" dirty="0" smtClean="0"/>
              <a:t>sense it </a:t>
            </a:r>
            <a:r>
              <a:rPr lang="en-US" sz="2000" b="0" dirty="0"/>
              <a:t>is </a:t>
            </a:r>
            <a:r>
              <a:rPr lang="en-US" sz="2000" b="0" dirty="0" smtClean="0"/>
              <a:t>a broad notion </a:t>
            </a:r>
            <a:r>
              <a:rPr lang="en-US" sz="2000" b="0" dirty="0"/>
              <a:t>that </a:t>
            </a:r>
            <a:r>
              <a:rPr lang="en-US" sz="2000" b="0" dirty="0" smtClean="0"/>
              <a:t>encompasses what individuals feel (their </a:t>
            </a:r>
            <a:r>
              <a:rPr lang="en-US" sz="2000" dirty="0" smtClean="0">
                <a:solidFill>
                  <a:srgbClr val="800000"/>
                </a:solidFill>
              </a:rPr>
              <a:t>affects</a:t>
            </a:r>
            <a:r>
              <a:rPr lang="en-US" sz="2000" b="0" dirty="0" smtClean="0"/>
              <a:t>), what meaning they give to their existence and the moral consciousness they develop, which is the foundation of ethics (their </a:t>
            </a:r>
            <a:r>
              <a:rPr lang="en-US" sz="2000" dirty="0" smtClean="0">
                <a:solidFill>
                  <a:srgbClr val="800000"/>
                </a:solidFill>
              </a:rPr>
              <a:t>spirituality</a:t>
            </a:r>
            <a:r>
              <a:rPr lang="en-US" sz="2000" b="0" dirty="0" smtClean="0"/>
              <a:t>), and what they do to achieve their aims in society (</a:t>
            </a:r>
            <a:r>
              <a:rPr lang="en-US" sz="2000" b="0" dirty="0"/>
              <a:t>their </a:t>
            </a:r>
            <a:r>
              <a:rPr lang="en-US" sz="2000" dirty="0">
                <a:solidFill>
                  <a:srgbClr val="800000"/>
                </a:solidFill>
              </a:rPr>
              <a:t>actions</a:t>
            </a:r>
            <a:r>
              <a:rPr lang="en-US" sz="2000" b="0" dirty="0" smtClean="0"/>
              <a:t>)</a:t>
            </a:r>
          </a:p>
          <a:p>
            <a:pPr marL="0" indent="0">
              <a:buNone/>
            </a:pPr>
            <a:endParaRPr lang="en-US" sz="2000" b="0" dirty="0" smtClean="0"/>
          </a:p>
          <a:p>
            <a:r>
              <a:rPr lang="en-US" sz="2000" b="0" dirty="0" smtClean="0"/>
              <a:t> </a:t>
            </a:r>
            <a:r>
              <a:rPr lang="en-US" sz="2000" b="0" dirty="0"/>
              <a:t>In </a:t>
            </a:r>
            <a:r>
              <a:rPr lang="en-US" sz="2000" b="0" dirty="0" smtClean="0"/>
              <a:t>my today’s presentation, </a:t>
            </a:r>
            <a:r>
              <a:rPr lang="en-US" sz="2000" b="0" dirty="0"/>
              <a:t>I will </a:t>
            </a:r>
            <a:r>
              <a:rPr lang="en-US" sz="2000" b="0" dirty="0" smtClean="0"/>
              <a:t>focus among other issues </a:t>
            </a:r>
            <a:r>
              <a:rPr lang="en-US" sz="2000" b="0" dirty="0"/>
              <a:t>on </a:t>
            </a:r>
            <a:r>
              <a:rPr lang="en-US" sz="2000" dirty="0" smtClean="0">
                <a:solidFill>
                  <a:srgbClr val="800000"/>
                </a:solidFill>
              </a:rPr>
              <a:t>the ethical dimension </a:t>
            </a:r>
            <a:r>
              <a:rPr lang="en-US" sz="2000" b="0" dirty="0" smtClean="0"/>
              <a:t>and I will try to show that the system of radiological protection promoted by ICRP is rooted in </a:t>
            </a:r>
            <a:r>
              <a:rPr lang="en-US" sz="2000" dirty="0" smtClean="0">
                <a:solidFill>
                  <a:srgbClr val="800000"/>
                </a:solidFill>
              </a:rPr>
              <a:t>universally shared ethical values  </a:t>
            </a:r>
          </a:p>
          <a:p>
            <a:pPr marL="0" indent="0">
              <a:buNone/>
            </a:pPr>
            <a:endParaRPr lang="en-US" sz="2000" dirty="0" smtClean="0"/>
          </a:p>
        </p:txBody>
      </p:sp>
      <p:sp>
        <p:nvSpPr>
          <p:cNvPr id="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2</a:t>
            </a:fld>
            <a:endParaRPr lang="fr-FR" sz="1200"/>
          </a:p>
        </p:txBody>
      </p:sp>
    </p:spTree>
    <p:extLst>
      <p:ext uri="{BB962C8B-B14F-4D97-AF65-F5344CB8AC3E}">
        <p14:creationId xmlns:p14="http://schemas.microsoft.com/office/powerpoint/2010/main" val="99654875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Grp="1" noChangeArrowheads="1"/>
          </p:cNvSpPr>
          <p:nvPr>
            <p:ph type="body" idx="1"/>
          </p:nvPr>
        </p:nvSpPr>
        <p:spPr>
          <a:xfrm>
            <a:off x="990600" y="914400"/>
            <a:ext cx="7391400" cy="5257800"/>
          </a:xfrm>
        </p:spPr>
        <p:txBody>
          <a:bodyPr/>
          <a:lstStyle/>
          <a:p>
            <a:pPr marL="273050" lvl="1" indent="-273050" eaLnBrk="1" hangingPunct="1">
              <a:lnSpc>
                <a:spcPct val="90000"/>
              </a:lnSpc>
              <a:spcAft>
                <a:spcPts val="1800"/>
              </a:spcAft>
              <a:buSzPct val="95000"/>
            </a:pPr>
            <a:r>
              <a:rPr lang="en-GB" sz="2000" b="1">
                <a:solidFill>
                  <a:srgbClr val="800000"/>
                </a:solidFill>
                <a:latin typeface="Helvetica" charset="0"/>
                <a:ea typeface="ＭＳ Ｐゴシック" charset="0"/>
                <a:cs typeface="ＭＳ Ｐゴシック" charset="0"/>
              </a:rPr>
              <a:t>Existing</a:t>
            </a:r>
          </a:p>
          <a:p>
            <a:pPr marL="546100" lvl="2" indent="-273050" eaLnBrk="1" hangingPunct="1">
              <a:lnSpc>
                <a:spcPct val="90000"/>
              </a:lnSpc>
              <a:spcAft>
                <a:spcPts val="1800"/>
              </a:spcAft>
              <a:buSzPct val="95000"/>
            </a:pPr>
            <a:r>
              <a:rPr lang="en-GB" sz="2000" b="1">
                <a:latin typeface="Helvetica" charset="0"/>
                <a:ea typeface="ＭＳ Ｐゴシック" charset="0"/>
                <a:cs typeface="ＭＳ Ｐゴシック" charset="0"/>
              </a:rPr>
              <a:t>Natural sources</a:t>
            </a:r>
            <a:r>
              <a:rPr lang="en-GB" sz="2000">
                <a:solidFill>
                  <a:srgbClr val="000000"/>
                </a:solidFill>
                <a:latin typeface="Helvetica" charset="0"/>
                <a:ea typeface="ＭＳ Ｐゴシック" charset="0"/>
                <a:cs typeface="ＭＳ Ｐゴシック" charset="0"/>
              </a:rPr>
              <a:t>: cosmic radiation, NORM and radon</a:t>
            </a:r>
          </a:p>
          <a:p>
            <a:pPr marL="546100" lvl="2" indent="-273050" eaLnBrk="1" hangingPunct="1">
              <a:lnSpc>
                <a:spcPct val="90000"/>
              </a:lnSpc>
              <a:spcAft>
                <a:spcPts val="1800"/>
              </a:spcAft>
              <a:buSzPct val="95000"/>
            </a:pPr>
            <a:r>
              <a:rPr lang="en-GB" sz="2000" b="1">
                <a:solidFill>
                  <a:srgbClr val="000000"/>
                </a:solidFill>
                <a:latin typeface="Helvetica" charset="0"/>
                <a:ea typeface="ＭＳ Ｐゴシック" charset="0"/>
                <a:cs typeface="ＭＳ Ｐゴシック" charset="0"/>
              </a:rPr>
              <a:t>Man-made sources</a:t>
            </a:r>
            <a:r>
              <a:rPr lang="en-GB" sz="2000">
                <a:solidFill>
                  <a:srgbClr val="000000"/>
                </a:solidFill>
                <a:latin typeface="Helvetica" charset="0"/>
                <a:ea typeface="ＭＳ Ｐゴシック" charset="0"/>
                <a:cs typeface="ＭＳ Ｐゴシック" charset="0"/>
              </a:rPr>
              <a:t>: contaminated sites and areas</a:t>
            </a:r>
          </a:p>
          <a:p>
            <a:pPr marL="273050" lvl="1" indent="-273050" eaLnBrk="1" hangingPunct="1">
              <a:lnSpc>
                <a:spcPct val="90000"/>
              </a:lnSpc>
              <a:spcAft>
                <a:spcPts val="1800"/>
              </a:spcAft>
              <a:buSzPct val="95000"/>
            </a:pPr>
            <a:r>
              <a:rPr lang="en-GB" sz="2000" b="1">
                <a:solidFill>
                  <a:srgbClr val="800000"/>
                </a:solidFill>
                <a:latin typeface="Helvetica" charset="0"/>
                <a:ea typeface="ＭＳ Ｐゴシック" charset="0"/>
                <a:cs typeface="ＭＳ Ｐゴシック" charset="0"/>
              </a:rPr>
              <a:t>Planned </a:t>
            </a:r>
          </a:p>
          <a:p>
            <a:pPr marL="546100" lvl="2" indent="-273050" eaLnBrk="1" hangingPunct="1">
              <a:lnSpc>
                <a:spcPct val="90000"/>
              </a:lnSpc>
              <a:spcAft>
                <a:spcPts val="1800"/>
              </a:spcAft>
              <a:buSzPct val="95000"/>
            </a:pPr>
            <a:r>
              <a:rPr lang="en-GB" sz="2000">
                <a:solidFill>
                  <a:srgbClr val="000000"/>
                </a:solidFill>
                <a:latin typeface="Helvetica" charset="0"/>
                <a:ea typeface="ＭＳ Ｐゴシック" charset="0"/>
                <a:cs typeface="ＭＳ Ｐゴシック" charset="0"/>
              </a:rPr>
              <a:t>Medical facilities </a:t>
            </a:r>
          </a:p>
          <a:p>
            <a:pPr marL="546100" lvl="2" indent="-273050" eaLnBrk="1" hangingPunct="1">
              <a:lnSpc>
                <a:spcPct val="90000"/>
              </a:lnSpc>
              <a:spcAft>
                <a:spcPts val="1800"/>
              </a:spcAft>
              <a:buSzPct val="95000"/>
            </a:pPr>
            <a:r>
              <a:rPr lang="en-GB" sz="2000">
                <a:solidFill>
                  <a:srgbClr val="000000"/>
                </a:solidFill>
                <a:latin typeface="Helvetica" charset="0"/>
                <a:ea typeface="ＭＳ Ｐゴシック" charset="0"/>
                <a:cs typeface="ＭＳ Ｐゴシック" charset="0"/>
              </a:rPr>
              <a:t>Research, industrial and nuclear installations </a:t>
            </a:r>
          </a:p>
          <a:p>
            <a:pPr marL="273050" lvl="1" indent="-273050" eaLnBrk="1" hangingPunct="1">
              <a:lnSpc>
                <a:spcPct val="90000"/>
              </a:lnSpc>
              <a:spcAft>
                <a:spcPts val="1800"/>
              </a:spcAft>
              <a:buSzPct val="95000"/>
            </a:pPr>
            <a:r>
              <a:rPr lang="en-GB" sz="2000" b="1">
                <a:solidFill>
                  <a:srgbClr val="800000"/>
                </a:solidFill>
                <a:latin typeface="Helvetica" charset="0"/>
                <a:ea typeface="ＭＳ Ｐゴシック" charset="0"/>
                <a:cs typeface="ＭＳ Ｐゴシック" charset="0"/>
              </a:rPr>
              <a:t>Emergency</a:t>
            </a:r>
          </a:p>
          <a:p>
            <a:pPr marL="546100" lvl="2" indent="-273050" eaLnBrk="1" hangingPunct="1">
              <a:lnSpc>
                <a:spcPct val="90000"/>
              </a:lnSpc>
              <a:spcAft>
                <a:spcPts val="1800"/>
              </a:spcAft>
              <a:buSzPct val="95000"/>
            </a:pPr>
            <a:r>
              <a:rPr lang="en-GB" sz="2000">
                <a:solidFill>
                  <a:srgbClr val="000000"/>
                </a:solidFill>
                <a:latin typeface="Helvetica" charset="0"/>
                <a:ea typeface="ＭＳ Ｐゴシック" charset="0"/>
                <a:cs typeface="ＭＳ Ｐゴシック" charset="0"/>
              </a:rPr>
              <a:t>Loss of control of planned sources</a:t>
            </a:r>
          </a:p>
          <a:p>
            <a:pPr marL="546100" lvl="2" indent="-273050" eaLnBrk="1" hangingPunct="1">
              <a:lnSpc>
                <a:spcPct val="90000"/>
              </a:lnSpc>
              <a:spcAft>
                <a:spcPts val="1800"/>
              </a:spcAft>
              <a:buSzPct val="95000"/>
            </a:pPr>
            <a:r>
              <a:rPr lang="en-GB" sz="2000">
                <a:solidFill>
                  <a:srgbClr val="000000"/>
                </a:solidFill>
                <a:latin typeface="Helvetica" charset="0"/>
                <a:ea typeface="ＭＳ Ｐゴシック" charset="0"/>
                <a:cs typeface="ＭＳ Ｐゴシック" charset="0"/>
              </a:rPr>
              <a:t>Malicious acts </a:t>
            </a:r>
            <a:endParaRPr lang="fr-FR" sz="2000">
              <a:solidFill>
                <a:srgbClr val="000000"/>
              </a:solidFill>
              <a:latin typeface="Helvetica" charset="0"/>
              <a:ea typeface="ＭＳ Ｐゴシック" charset="0"/>
              <a:cs typeface="ＭＳ Ｐゴシック" charset="0"/>
            </a:endParaRPr>
          </a:p>
          <a:p>
            <a:pPr eaLnBrk="1" hangingPunct="1"/>
            <a:endParaRPr lang="en-US" sz="800">
              <a:latin typeface="Arial" charset="0"/>
              <a:cs typeface="ＭＳ Ｐゴシック" charset="0"/>
            </a:endParaRPr>
          </a:p>
        </p:txBody>
      </p:sp>
      <p:sp>
        <p:nvSpPr>
          <p:cNvPr id="5" name="Rectangle 3"/>
          <p:cNvSpPr txBox="1">
            <a:spLocks noChangeArrowheads="1"/>
          </p:cNvSpPr>
          <p:nvPr/>
        </p:nvSpPr>
        <p:spPr>
          <a:xfrm>
            <a:off x="0" y="38100"/>
            <a:ext cx="9144000" cy="838200"/>
          </a:xfrm>
          <a:prstGeom prst="rect">
            <a:avLst/>
          </a:prstGeom>
        </p:spPr>
        <p:txBody>
          <a:bodyPr lIns="0" rIns="0" bIns="0" anchor="ctr">
            <a:normAutofit/>
            <a:scene3d>
              <a:camera prst="orthographicFront"/>
              <a:lightRig rig="threePt" dir="t"/>
            </a:scene3d>
            <a:sp3d extrusionH="57150">
              <a:bevelT w="38100" h="38100"/>
              <a:extrusionClr>
                <a:schemeClr val="tx1"/>
              </a:extrusionClr>
            </a:sp3d>
          </a:bodyPr>
          <a:lstStyle>
            <a:lvl1pPr algn="ctr" rtl="0" fontAlgn="base">
              <a:spcBef>
                <a:spcPct val="0"/>
              </a:spcBef>
              <a:spcAft>
                <a:spcPct val="0"/>
              </a:spcAft>
              <a:defRPr sz="5000" kern="1200">
                <a:solidFill>
                  <a:schemeClr val="tx2"/>
                </a:solidFill>
                <a:latin typeface="Arial" pitchFamily="34" charset="0"/>
                <a:ea typeface="+mj-ea"/>
                <a:cs typeface="Arial" pitchFamily="34" charset="0"/>
              </a:defRPr>
            </a:lvl1pPr>
            <a:lvl2pPr algn="ctr" rtl="0" fontAlgn="base">
              <a:spcBef>
                <a:spcPct val="0"/>
              </a:spcBef>
              <a:spcAft>
                <a:spcPct val="0"/>
              </a:spcAft>
              <a:defRPr sz="5000">
                <a:solidFill>
                  <a:schemeClr val="tx2"/>
                </a:solidFill>
                <a:latin typeface="Arial" charset="0"/>
                <a:cs typeface="Arial" charset="0"/>
              </a:defRPr>
            </a:lvl2pPr>
            <a:lvl3pPr algn="ctr" rtl="0" fontAlgn="base">
              <a:spcBef>
                <a:spcPct val="0"/>
              </a:spcBef>
              <a:spcAft>
                <a:spcPct val="0"/>
              </a:spcAft>
              <a:defRPr sz="5000">
                <a:solidFill>
                  <a:schemeClr val="tx2"/>
                </a:solidFill>
                <a:latin typeface="Arial" charset="0"/>
                <a:cs typeface="Arial" charset="0"/>
              </a:defRPr>
            </a:lvl3pPr>
            <a:lvl4pPr algn="ctr" rtl="0" fontAlgn="base">
              <a:spcBef>
                <a:spcPct val="0"/>
              </a:spcBef>
              <a:spcAft>
                <a:spcPct val="0"/>
              </a:spcAft>
              <a:defRPr sz="5000">
                <a:solidFill>
                  <a:schemeClr val="tx2"/>
                </a:solidFill>
                <a:latin typeface="Arial" charset="0"/>
                <a:cs typeface="Arial" charset="0"/>
              </a:defRPr>
            </a:lvl4pPr>
            <a:lvl5pPr algn="ctr" rtl="0" fontAlgn="base">
              <a:spcBef>
                <a:spcPct val="0"/>
              </a:spcBef>
              <a:spcAft>
                <a:spcPct val="0"/>
              </a:spcAft>
              <a:defRPr sz="5000">
                <a:solidFill>
                  <a:schemeClr val="tx2"/>
                </a:solidFill>
                <a:latin typeface="Arial" charset="0"/>
                <a:cs typeface="Arial" charset="0"/>
              </a:defRPr>
            </a:lvl5pPr>
            <a:lvl6pPr marL="457200" algn="ctr" rtl="0" fontAlgn="base">
              <a:spcBef>
                <a:spcPct val="0"/>
              </a:spcBef>
              <a:spcAft>
                <a:spcPct val="0"/>
              </a:spcAft>
              <a:defRPr sz="5000">
                <a:solidFill>
                  <a:schemeClr val="tx2"/>
                </a:solidFill>
                <a:latin typeface="Arial" charset="0"/>
                <a:cs typeface="Arial" charset="0"/>
              </a:defRPr>
            </a:lvl6pPr>
            <a:lvl7pPr marL="914400" algn="ctr" rtl="0" fontAlgn="base">
              <a:spcBef>
                <a:spcPct val="0"/>
              </a:spcBef>
              <a:spcAft>
                <a:spcPct val="0"/>
              </a:spcAft>
              <a:defRPr sz="5000">
                <a:solidFill>
                  <a:schemeClr val="tx2"/>
                </a:solidFill>
                <a:latin typeface="Arial" charset="0"/>
                <a:cs typeface="Arial" charset="0"/>
              </a:defRPr>
            </a:lvl7pPr>
            <a:lvl8pPr marL="1371600" algn="ctr" rtl="0" fontAlgn="base">
              <a:spcBef>
                <a:spcPct val="0"/>
              </a:spcBef>
              <a:spcAft>
                <a:spcPct val="0"/>
              </a:spcAft>
              <a:defRPr sz="5000">
                <a:solidFill>
                  <a:schemeClr val="tx2"/>
                </a:solidFill>
                <a:latin typeface="Arial" charset="0"/>
                <a:cs typeface="Arial" charset="0"/>
              </a:defRPr>
            </a:lvl8pPr>
            <a:lvl9pPr marL="1828800" algn="ctr" rtl="0" fontAlgn="base">
              <a:spcBef>
                <a:spcPct val="0"/>
              </a:spcBef>
              <a:spcAft>
                <a:spcPct val="0"/>
              </a:spcAft>
              <a:defRPr sz="5000">
                <a:solidFill>
                  <a:schemeClr val="tx2"/>
                </a:solidFill>
                <a:latin typeface="Arial" charset="0"/>
                <a:cs typeface="Arial" charset="0"/>
              </a:defRPr>
            </a:lvl9pPr>
          </a:lstStyle>
          <a:p>
            <a:pPr marL="342900" lvl="1" indent="-342900" eaLnBrk="0" hangingPunct="0">
              <a:buClr>
                <a:srgbClr val="22228B"/>
              </a:buClr>
              <a:buSzPct val="120000"/>
              <a:defRPr/>
            </a:pPr>
            <a:r>
              <a:rPr lang="en-US"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Exposure situations</a:t>
            </a:r>
            <a:endParaRPr lang="en-GB"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endParaRPr>
          </a:p>
        </p:txBody>
      </p:sp>
      <p:sp>
        <p:nvSpPr>
          <p:cNvPr id="4403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08B553F7-A56F-BC49-843C-7C93B904E333}" type="slidenum">
              <a:rPr lang="fr-FR" sz="1200"/>
              <a:pPr algn="r" eaLnBrk="1" hangingPunct="1"/>
              <a:t>20</a:t>
            </a:fld>
            <a:endParaRPr lang="fr-FR" sz="1200"/>
          </a:p>
        </p:txBody>
      </p:sp>
    </p:spTree>
    <p:extLst>
      <p:ext uri="{BB962C8B-B14F-4D97-AF65-F5344CB8AC3E}">
        <p14:creationId xmlns:p14="http://schemas.microsoft.com/office/powerpoint/2010/main" val="334986923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title"/>
          </p:nvPr>
        </p:nvSpPr>
        <p:spPr>
          <a:xfrm>
            <a:off x="0" y="152400"/>
            <a:ext cx="9144000" cy="762000"/>
          </a:xfrm>
        </p:spPr>
        <p:txBody>
          <a:bodyPr>
            <a:normAutofit fontScale="90000"/>
          </a:bodyPr>
          <a:lstStyle/>
          <a:p>
            <a:pPr marL="342900" lvl="1" indent="-342900">
              <a:buClr>
                <a:srgbClr val="22228B"/>
              </a:buClr>
              <a:buSzPct val="120000"/>
              <a:defRPr/>
            </a:pPr>
            <a:r>
              <a:rPr lang="en-GB" sz="2500" b="1" dirty="0" smtClean="0">
                <a:solidFill>
                  <a:srgbClr val="000053"/>
                </a:solidFill>
                <a:latin typeface="Arial" charset="0"/>
                <a:ea typeface="Arial" charset="0"/>
                <a:cs typeface="Arial" charset="0"/>
              </a:rPr>
              <a:t/>
            </a:r>
            <a:br>
              <a:rPr lang="en-GB" sz="2500" b="1" dirty="0" smtClean="0">
                <a:solidFill>
                  <a:srgbClr val="000053"/>
                </a:solidFill>
                <a:latin typeface="Arial" charset="0"/>
                <a:ea typeface="Arial" charset="0"/>
                <a:cs typeface="Arial" charset="0"/>
              </a:rPr>
            </a:br>
            <a:r>
              <a:rPr lang="en-GB" sz="2500" b="1" dirty="0" smtClean="0">
                <a:solidFill>
                  <a:srgbClr val="000053"/>
                </a:solidFill>
                <a:latin typeface="Arial" charset="0"/>
                <a:ea typeface="Arial" charset="0"/>
                <a:cs typeface="Arial" charset="0"/>
              </a:rPr>
              <a:t/>
            </a:r>
            <a:br>
              <a:rPr lang="en-GB" sz="2500" b="1" dirty="0" smtClean="0">
                <a:solidFill>
                  <a:srgbClr val="000053"/>
                </a:solidFill>
                <a:latin typeface="Arial" charset="0"/>
                <a:ea typeface="Arial" charset="0"/>
                <a:cs typeface="Arial" charset="0"/>
              </a:rPr>
            </a:br>
            <a:r>
              <a:rPr lang="en-GB" sz="27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The categories of exposure </a:t>
            </a:r>
            <a:br>
              <a:rPr lang="en-GB" sz="27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br>
            <a:r>
              <a:rPr lang="en-GB" sz="27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
            </a:r>
            <a:br>
              <a:rPr lang="en-GB" sz="27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br>
            <a:endParaRPr lang="en-GB" sz="27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endParaRPr>
          </a:p>
        </p:txBody>
      </p:sp>
      <p:sp>
        <p:nvSpPr>
          <p:cNvPr id="46082" name="Rectangle 4"/>
          <p:cNvSpPr>
            <a:spLocks noGrp="1" noChangeArrowheads="1"/>
          </p:cNvSpPr>
          <p:nvPr>
            <p:ph type="body" idx="1"/>
          </p:nvPr>
        </p:nvSpPr>
        <p:spPr>
          <a:xfrm>
            <a:off x="533400" y="914400"/>
            <a:ext cx="7924800" cy="5181600"/>
          </a:xfrm>
        </p:spPr>
        <p:txBody>
          <a:bodyPr/>
          <a:lstStyle/>
          <a:p>
            <a:pPr marL="342900" lvl="1" indent="-342900">
              <a:lnSpc>
                <a:spcPct val="120000"/>
              </a:lnSpc>
              <a:spcAft>
                <a:spcPts val="2400"/>
              </a:spcAft>
              <a:buSzPct val="95000"/>
            </a:pPr>
            <a:r>
              <a:rPr lang="en-GB" sz="2000" b="1" dirty="0">
                <a:solidFill>
                  <a:srgbClr val="800000"/>
                </a:solidFill>
                <a:latin typeface="Arial" charset="0"/>
                <a:ea typeface="Arial" charset="0"/>
                <a:cs typeface="Times New Roman" charset="0"/>
              </a:rPr>
              <a:t>Medical exposure: </a:t>
            </a:r>
            <a:r>
              <a:rPr lang="en-GB" sz="2000" dirty="0">
                <a:latin typeface="Arial" charset="0"/>
                <a:ea typeface="Arial" charset="0"/>
                <a:cs typeface="Times New Roman" charset="0"/>
              </a:rPr>
              <a:t>radiation exposures received by patients in the course of diagnostic, interventional, and therapeutic procedures</a:t>
            </a:r>
          </a:p>
          <a:p>
            <a:pPr marL="342900" lvl="1" indent="-342900">
              <a:lnSpc>
                <a:spcPct val="120000"/>
              </a:lnSpc>
              <a:spcAft>
                <a:spcPts val="2400"/>
              </a:spcAft>
              <a:buSzPct val="95000"/>
            </a:pPr>
            <a:r>
              <a:rPr lang="en-GB" sz="2000" b="1" dirty="0">
                <a:solidFill>
                  <a:srgbClr val="800000"/>
                </a:solidFill>
                <a:latin typeface="Arial" charset="0"/>
                <a:ea typeface="Arial" charset="0"/>
                <a:cs typeface="Times New Roman" charset="0"/>
              </a:rPr>
              <a:t>Occupational exposure: </a:t>
            </a:r>
            <a:r>
              <a:rPr lang="en-GB" sz="2000" dirty="0">
                <a:latin typeface="Arial" charset="0"/>
                <a:ea typeface="Arial" charset="0"/>
                <a:cs typeface="Times New Roman" charset="0"/>
              </a:rPr>
              <a:t> radiation exposures incurred at work as a result of exposure situations that can </a:t>
            </a:r>
            <a:r>
              <a:rPr lang="en-GB" sz="2000" b="1" dirty="0">
                <a:solidFill>
                  <a:srgbClr val="800000"/>
                </a:solidFill>
                <a:latin typeface="Arial" charset="0"/>
                <a:ea typeface="Arial" charset="0"/>
                <a:cs typeface="Times New Roman" charset="0"/>
              </a:rPr>
              <a:t>reasonably</a:t>
            </a:r>
            <a:r>
              <a:rPr lang="en-GB" sz="2000" dirty="0">
                <a:latin typeface="Arial" charset="0"/>
                <a:ea typeface="Arial" charset="0"/>
                <a:cs typeface="Times New Roman" charset="0"/>
              </a:rPr>
              <a:t> be regarded as being the responsibility of the operating management</a:t>
            </a:r>
          </a:p>
          <a:p>
            <a:pPr marL="342900" lvl="1" indent="-342900">
              <a:lnSpc>
                <a:spcPct val="120000"/>
              </a:lnSpc>
              <a:spcAft>
                <a:spcPts val="2400"/>
              </a:spcAft>
              <a:buSzPct val="95000"/>
            </a:pPr>
            <a:r>
              <a:rPr lang="en-GB" sz="2000" b="1" dirty="0">
                <a:solidFill>
                  <a:srgbClr val="800000"/>
                </a:solidFill>
                <a:latin typeface="Arial" charset="0"/>
                <a:ea typeface="Arial" charset="0"/>
                <a:cs typeface="Times New Roman" charset="0"/>
              </a:rPr>
              <a:t>Public exposure: </a:t>
            </a:r>
            <a:r>
              <a:rPr lang="en-GB" sz="2000" dirty="0">
                <a:solidFill>
                  <a:srgbClr val="000000"/>
                </a:solidFill>
                <a:latin typeface="Arial" charset="0"/>
                <a:ea typeface="Arial" charset="0"/>
                <a:cs typeface="Times New Roman" charset="0"/>
              </a:rPr>
              <a:t>encompasses</a:t>
            </a:r>
            <a:r>
              <a:rPr lang="en-GB" sz="2000" b="1" dirty="0">
                <a:solidFill>
                  <a:srgbClr val="800000"/>
                </a:solidFill>
                <a:latin typeface="Arial" charset="0"/>
                <a:ea typeface="Arial" charset="0"/>
                <a:cs typeface="Times New Roman" charset="0"/>
              </a:rPr>
              <a:t> </a:t>
            </a:r>
            <a:r>
              <a:rPr lang="en-GB" sz="2000" dirty="0">
                <a:solidFill>
                  <a:srgbClr val="000000"/>
                </a:solidFill>
                <a:latin typeface="Arial" charset="0"/>
                <a:ea typeface="Arial" charset="0"/>
                <a:cs typeface="Times New Roman" charset="0"/>
              </a:rPr>
              <a:t>all radiation exposures of the public other than occupational and medical exposure</a:t>
            </a:r>
            <a:endParaRPr lang="en-GB" sz="2000" b="1" dirty="0">
              <a:solidFill>
                <a:srgbClr val="000000"/>
              </a:solidFill>
              <a:latin typeface="Arial" charset="0"/>
              <a:ea typeface="Arial" charset="0"/>
              <a:cs typeface="Times New Roman" charset="0"/>
            </a:endParaRPr>
          </a:p>
          <a:p>
            <a:pPr marL="342900" lvl="1" indent="-342900" algn="ctr">
              <a:lnSpc>
                <a:spcPct val="120000"/>
              </a:lnSpc>
              <a:spcAft>
                <a:spcPts val="2400"/>
              </a:spcAft>
              <a:buSzPct val="95000"/>
              <a:buFont typeface="Wingdings 2" charset="0"/>
              <a:buNone/>
            </a:pPr>
            <a:r>
              <a:rPr lang="en-GB" sz="2000" i="1" dirty="0">
                <a:solidFill>
                  <a:srgbClr val="000000"/>
                </a:solidFill>
                <a:latin typeface="Arial" charset="0"/>
                <a:ea typeface="Arial" charset="0"/>
                <a:cs typeface="Times New Roman" charset="0"/>
              </a:rPr>
              <a:t>	Remark: Although individuals may fall into the 3 categories respectively as workers, patients or members of the public, </a:t>
            </a:r>
            <a:r>
              <a:rPr lang="en-GB" sz="2000" i="1" dirty="0" smtClean="0">
                <a:solidFill>
                  <a:srgbClr val="000000"/>
                </a:solidFill>
                <a:latin typeface="Arial" charset="0"/>
                <a:ea typeface="Arial" charset="0"/>
                <a:cs typeface="Times New Roman" charset="0"/>
              </a:rPr>
              <a:t>ICRP considers the </a:t>
            </a:r>
            <a:r>
              <a:rPr lang="en-GB" sz="2000" i="1" dirty="0">
                <a:solidFill>
                  <a:srgbClr val="000000"/>
                </a:solidFill>
                <a:latin typeface="Arial" charset="0"/>
                <a:ea typeface="Arial" charset="0"/>
                <a:cs typeface="Times New Roman" charset="0"/>
              </a:rPr>
              <a:t>management of each category </a:t>
            </a:r>
            <a:r>
              <a:rPr lang="en-GB" sz="2000" i="1" dirty="0" smtClean="0">
                <a:latin typeface="Arial" charset="0"/>
                <a:ea typeface="Arial" charset="0"/>
                <a:cs typeface="Times New Roman" charset="0"/>
              </a:rPr>
              <a:t>separately </a:t>
            </a:r>
            <a:r>
              <a:rPr lang="en-GB" sz="2000" b="1" dirty="0">
                <a:latin typeface="Arial" charset="0"/>
                <a:ea typeface="Arial" charset="0"/>
                <a:cs typeface="Times New Roman" charset="0"/>
              </a:rPr>
              <a:t>	</a:t>
            </a:r>
            <a:endParaRPr lang="en-GB" sz="2000" b="1" dirty="0">
              <a:latin typeface="Arial" charset="0"/>
              <a:ea typeface="Arial" charset="0"/>
              <a:cs typeface="Arial" charset="0"/>
            </a:endParaRPr>
          </a:p>
          <a:p>
            <a:pPr>
              <a:spcAft>
                <a:spcPts val="2400"/>
              </a:spcAft>
            </a:pPr>
            <a:endParaRPr lang="en-US" sz="2000" dirty="0">
              <a:solidFill>
                <a:srgbClr val="000058"/>
              </a:solidFill>
              <a:latin typeface="Arial" charset="0"/>
              <a:cs typeface="Arial" charset="0"/>
            </a:endParaRPr>
          </a:p>
          <a:p>
            <a:pPr algn="ctr">
              <a:spcAft>
                <a:spcPts val="2400"/>
              </a:spcAft>
              <a:buFont typeface="Wingdings 2" charset="0"/>
              <a:buNone/>
            </a:pPr>
            <a:r>
              <a:rPr lang="en-US" sz="2000" dirty="0">
                <a:solidFill>
                  <a:srgbClr val="000053"/>
                </a:solidFill>
                <a:latin typeface="Arial" charset="0"/>
                <a:cs typeface="Arial" charset="0"/>
              </a:rPr>
              <a:t>	</a:t>
            </a:r>
            <a:endParaRPr lang="en-GB" sz="2000" b="1" dirty="0">
              <a:latin typeface="Arial" charset="0"/>
              <a:cs typeface="Arial" charset="0"/>
            </a:endParaRPr>
          </a:p>
          <a:p>
            <a:pPr>
              <a:spcAft>
                <a:spcPts val="2400"/>
              </a:spcAft>
            </a:pPr>
            <a:endParaRPr lang="en-US" sz="2000" dirty="0">
              <a:solidFill>
                <a:srgbClr val="000053"/>
              </a:solidFill>
              <a:latin typeface="Arial" charset="0"/>
              <a:cs typeface="Arial" charset="0"/>
            </a:endParaRPr>
          </a:p>
          <a:p>
            <a:pPr>
              <a:spcAft>
                <a:spcPts val="3000"/>
              </a:spcAft>
            </a:pPr>
            <a:endParaRPr lang="en-US" sz="2000" dirty="0">
              <a:solidFill>
                <a:srgbClr val="000053"/>
              </a:solidFill>
              <a:latin typeface="Arial" charset="0"/>
              <a:cs typeface="Arial" charset="0"/>
            </a:endParaRPr>
          </a:p>
          <a:p>
            <a:pPr>
              <a:spcAft>
                <a:spcPts val="3000"/>
              </a:spcAft>
            </a:pPr>
            <a:endParaRPr lang="en-US" sz="2000" dirty="0">
              <a:solidFill>
                <a:srgbClr val="000053"/>
              </a:solidFill>
              <a:latin typeface="Arial" charset="0"/>
              <a:cs typeface="Arial" charset="0"/>
            </a:endParaRPr>
          </a:p>
          <a:p>
            <a:pPr>
              <a:spcAft>
                <a:spcPts val="3000"/>
              </a:spcAft>
              <a:buFont typeface="Wingdings 2" charset="0"/>
              <a:buNone/>
            </a:pPr>
            <a:r>
              <a:rPr lang="en-US" sz="2400" dirty="0">
                <a:solidFill>
                  <a:srgbClr val="000053"/>
                </a:solidFill>
                <a:latin typeface="Arial" charset="0"/>
                <a:cs typeface="Arial" charset="0"/>
              </a:rPr>
              <a:t>	</a:t>
            </a:r>
          </a:p>
          <a:p>
            <a:pPr>
              <a:spcAft>
                <a:spcPts val="3000"/>
              </a:spcAft>
              <a:buFont typeface="Wingdings 2" charset="0"/>
              <a:buNone/>
            </a:pPr>
            <a:r>
              <a:rPr lang="en-US" sz="2000" dirty="0">
                <a:solidFill>
                  <a:srgbClr val="000053"/>
                </a:solidFill>
                <a:latin typeface="Arial" charset="0"/>
                <a:cs typeface="Arial" charset="0"/>
              </a:rPr>
              <a:t> </a:t>
            </a:r>
            <a:endParaRPr lang="en-GB" sz="2000" dirty="0">
              <a:solidFill>
                <a:srgbClr val="000053"/>
              </a:solidFill>
              <a:latin typeface="Arial" charset="0"/>
              <a:cs typeface="Arial" charset="0"/>
            </a:endParaRPr>
          </a:p>
          <a:p>
            <a:pPr>
              <a:spcAft>
                <a:spcPts val="3000"/>
              </a:spcAft>
              <a:buFont typeface="Wingdings 2" charset="0"/>
              <a:buNone/>
            </a:pPr>
            <a:r>
              <a:rPr lang="en-GB" sz="2000" dirty="0">
                <a:latin typeface="Arial" charset="0"/>
                <a:cs typeface="ＭＳ Ｐゴシック" charset="0"/>
              </a:rPr>
              <a:t>	</a:t>
            </a:r>
            <a:endParaRPr lang="en-US" sz="2000" dirty="0">
              <a:solidFill>
                <a:srgbClr val="000053"/>
              </a:solidFill>
              <a:latin typeface="Arial" charset="0"/>
              <a:cs typeface="Arial" charset="0"/>
            </a:endParaRPr>
          </a:p>
          <a:p>
            <a:pPr>
              <a:spcAft>
                <a:spcPts val="3000"/>
              </a:spcAft>
              <a:buFont typeface="Wingdings 2" charset="0"/>
              <a:buNone/>
            </a:pPr>
            <a:endParaRPr lang="en-US" sz="2000" dirty="0">
              <a:solidFill>
                <a:srgbClr val="000053"/>
              </a:solidFill>
              <a:latin typeface="Arial" charset="0"/>
              <a:cs typeface="Arial" charset="0"/>
            </a:endParaRPr>
          </a:p>
          <a:p>
            <a:pPr>
              <a:spcAft>
                <a:spcPts val="3000"/>
              </a:spcAft>
            </a:pPr>
            <a:endParaRPr lang="en-US" sz="2000" b="1" dirty="0">
              <a:solidFill>
                <a:srgbClr val="800000"/>
              </a:solidFill>
              <a:latin typeface="Arial" charset="0"/>
              <a:cs typeface="Arial" charset="0"/>
            </a:endParaRPr>
          </a:p>
          <a:p>
            <a:pPr>
              <a:spcAft>
                <a:spcPts val="3000"/>
              </a:spcAft>
            </a:pPr>
            <a:endParaRPr lang="en-US" sz="1600" dirty="0">
              <a:solidFill>
                <a:srgbClr val="001933"/>
              </a:solidFill>
              <a:latin typeface="Arial" charset="0"/>
              <a:cs typeface="Times New Roman" charset="0"/>
            </a:endParaRPr>
          </a:p>
          <a:p>
            <a:pPr marL="342900" lvl="1" indent="-342900" eaLnBrk="1" hangingPunct="1">
              <a:spcBef>
                <a:spcPct val="0"/>
              </a:spcBef>
              <a:spcAft>
                <a:spcPts val="3000"/>
              </a:spcAft>
              <a:buFont typeface="Wingdings" charset="0"/>
              <a:buChar char="n"/>
            </a:pPr>
            <a:endParaRPr lang="fr-FR" sz="1600" dirty="0">
              <a:solidFill>
                <a:srgbClr val="001933"/>
              </a:solidFill>
              <a:latin typeface="Arial" charset="0"/>
              <a:ea typeface="Arial" charset="0"/>
              <a:cs typeface="Times New Roman" charset="0"/>
            </a:endParaRPr>
          </a:p>
          <a:p>
            <a:pPr eaLnBrk="1" hangingPunct="1">
              <a:spcAft>
                <a:spcPts val="3000"/>
              </a:spcAft>
              <a:buFont typeface="Wingdings" charset="0"/>
              <a:buChar char="n"/>
            </a:pPr>
            <a:endParaRPr lang="fr-FR" sz="2000" i="1" dirty="0">
              <a:latin typeface="Arial" charset="0"/>
              <a:cs typeface="ＭＳ Ｐゴシック" charset="0"/>
            </a:endParaRPr>
          </a:p>
          <a:p>
            <a:pPr eaLnBrk="1" hangingPunct="1">
              <a:spcAft>
                <a:spcPts val="3000"/>
              </a:spcAft>
              <a:buFont typeface="Wingdings" charset="0"/>
              <a:buNone/>
            </a:pPr>
            <a:endParaRPr lang="fr-FR" sz="2000" i="1" dirty="0">
              <a:latin typeface="Arial" charset="0"/>
              <a:cs typeface="ＭＳ Ｐゴシック" charset="0"/>
            </a:endParaRPr>
          </a:p>
          <a:p>
            <a:pPr marL="342900" lvl="1" indent="-342900" eaLnBrk="1" hangingPunct="1">
              <a:spcAft>
                <a:spcPts val="3000"/>
              </a:spcAft>
              <a:buFont typeface="Wingdings" charset="0"/>
              <a:buChar char="n"/>
            </a:pPr>
            <a:endParaRPr lang="fr-FR" sz="1800" dirty="0">
              <a:latin typeface="Arial" charset="0"/>
              <a:ea typeface="Arial" charset="0"/>
              <a:cs typeface="Arial" charset="0"/>
            </a:endParaRPr>
          </a:p>
          <a:p>
            <a:pPr eaLnBrk="1" hangingPunct="1">
              <a:spcAft>
                <a:spcPts val="3000"/>
              </a:spcAft>
              <a:buFont typeface="Wingdings" charset="0"/>
              <a:buNone/>
            </a:pPr>
            <a:endParaRPr lang="en-US" sz="800" dirty="0">
              <a:latin typeface="Arial" charset="0"/>
              <a:cs typeface="ＭＳ Ｐゴシック" charset="0"/>
            </a:endParaRPr>
          </a:p>
        </p:txBody>
      </p:sp>
      <p:sp>
        <p:nvSpPr>
          <p:cNvPr id="4608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B831F31F-652E-5345-AD2C-D20F5435BA9D}" type="slidenum">
              <a:rPr lang="fr-FR" sz="1200"/>
              <a:pPr algn="r" eaLnBrk="1" hangingPunct="1"/>
              <a:t>21</a:t>
            </a:fld>
            <a:endParaRPr lang="fr-FR" sz="1200"/>
          </a:p>
        </p:txBody>
      </p:sp>
    </p:spTree>
    <p:extLst>
      <p:ext uri="{BB962C8B-B14F-4D97-AF65-F5344CB8AC3E}">
        <p14:creationId xmlns:p14="http://schemas.microsoft.com/office/powerpoint/2010/main" val="203774835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title"/>
          </p:nvPr>
        </p:nvSpPr>
        <p:spPr>
          <a:xfrm>
            <a:off x="0" y="228600"/>
            <a:ext cx="9144000" cy="914400"/>
          </a:xfrm>
        </p:spPr>
        <p:txBody>
          <a:bodyPr>
            <a:normAutofit/>
          </a:bodyPr>
          <a:lstStyle/>
          <a:p>
            <a:pPr marL="342900" lvl="1" indent="-342900">
              <a:buClr>
                <a:srgbClr val="22228B"/>
              </a:buClr>
              <a:buSzPct val="120000"/>
              <a:defRPr/>
            </a:pPr>
            <a:r>
              <a:rPr lang="en-GB" sz="2400" b="1" kern="1200" dirty="0" smtClean="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The </a:t>
            </a:r>
            <a:r>
              <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principles of radiological protection</a:t>
            </a:r>
            <a:br>
              <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br>
            <a:endPar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endParaRPr>
          </a:p>
        </p:txBody>
      </p:sp>
      <p:sp>
        <p:nvSpPr>
          <p:cNvPr id="8196" name="Rectangle 4"/>
          <p:cNvSpPr>
            <a:spLocks noGrp="1" noChangeArrowheads="1"/>
          </p:cNvSpPr>
          <p:nvPr>
            <p:ph type="body" idx="1"/>
          </p:nvPr>
        </p:nvSpPr>
        <p:spPr>
          <a:xfrm>
            <a:off x="457200" y="1066800"/>
            <a:ext cx="8305800" cy="5562600"/>
          </a:xfrm>
        </p:spPr>
        <p:txBody>
          <a:bodyPr/>
          <a:lstStyle/>
          <a:p>
            <a:pPr lvl="1" eaLnBrk="1" hangingPunct="1">
              <a:lnSpc>
                <a:spcPct val="110000"/>
              </a:lnSpc>
              <a:spcBef>
                <a:spcPct val="0"/>
              </a:spcBef>
              <a:spcAft>
                <a:spcPts val="1800"/>
              </a:spcAft>
              <a:defRPr/>
            </a:pPr>
            <a:r>
              <a:rPr lang="en-GB" sz="2000" b="1" dirty="0">
                <a:solidFill>
                  <a:srgbClr val="000053"/>
                </a:solidFill>
                <a:latin typeface="Arial" charset="0"/>
                <a:ea typeface="ＭＳ Ｐゴシック" charset="0"/>
                <a:cs typeface="Times New Roman" charset="0"/>
              </a:rPr>
              <a:t>The principle of justiﬁcation: </a:t>
            </a:r>
            <a:r>
              <a:rPr lang="en-GB" sz="2000" dirty="0" smtClean="0">
                <a:solidFill>
                  <a:srgbClr val="000053"/>
                </a:solidFill>
                <a:latin typeface="Arial" charset="0"/>
                <a:ea typeface="ＭＳ Ｐゴシック" charset="0"/>
                <a:cs typeface="Times New Roman" charset="0"/>
              </a:rPr>
              <a:t>Any </a:t>
            </a:r>
            <a:r>
              <a:rPr lang="en-GB" sz="2000" dirty="0">
                <a:solidFill>
                  <a:srgbClr val="000053"/>
                </a:solidFill>
                <a:latin typeface="Arial" charset="0"/>
                <a:ea typeface="ＭＳ Ｐゴシック" charset="0"/>
                <a:cs typeface="Times New Roman" charset="0"/>
              </a:rPr>
              <a:t>decision that alters the radiation exposure situation </a:t>
            </a:r>
            <a:r>
              <a:rPr lang="en-GB" sz="2000" b="1" dirty="0">
                <a:solidFill>
                  <a:srgbClr val="800000"/>
                </a:solidFill>
                <a:latin typeface="Arial" charset="0"/>
                <a:ea typeface="ＭＳ Ｐゴシック" charset="0"/>
                <a:cs typeface="Times New Roman" charset="0"/>
              </a:rPr>
              <a:t>should do more good than </a:t>
            </a:r>
            <a:r>
              <a:rPr lang="en-GB" sz="2000" b="1" dirty="0" smtClean="0">
                <a:solidFill>
                  <a:srgbClr val="800000"/>
                </a:solidFill>
                <a:latin typeface="Arial" charset="0"/>
                <a:ea typeface="ＭＳ Ｐゴシック" charset="0"/>
                <a:cs typeface="Times New Roman" charset="0"/>
              </a:rPr>
              <a:t>harm</a:t>
            </a:r>
          </a:p>
          <a:p>
            <a:pPr marL="393700" lvl="1" indent="0" algn="ctr" eaLnBrk="1" hangingPunct="1">
              <a:lnSpc>
                <a:spcPct val="110000"/>
              </a:lnSpc>
              <a:spcBef>
                <a:spcPct val="0"/>
              </a:spcBef>
              <a:spcAft>
                <a:spcPts val="1800"/>
              </a:spcAft>
              <a:buNone/>
              <a:defRPr/>
            </a:pPr>
            <a:r>
              <a:rPr lang="en-GB" sz="2000" i="1" dirty="0" smtClean="0">
                <a:latin typeface="Arial" charset="0"/>
                <a:ea typeface="ＭＳ Ｐゴシック" charset="0"/>
                <a:cs typeface="Times New Roman" charset="0"/>
              </a:rPr>
              <a:t>In ethics actions </a:t>
            </a:r>
            <a:r>
              <a:rPr lang="en-GB" sz="2000" i="1" dirty="0">
                <a:latin typeface="Arial" charset="0"/>
                <a:ea typeface="ＭＳ Ｐゴシック" charset="0"/>
                <a:cs typeface="Times New Roman" charset="0"/>
              </a:rPr>
              <a:t>taken to help prevent or remove harms are called </a:t>
            </a:r>
            <a:r>
              <a:rPr lang="en-GB" sz="2000" b="1" i="1" dirty="0" smtClean="0">
                <a:solidFill>
                  <a:srgbClr val="800000"/>
                </a:solidFill>
                <a:latin typeface="Arial" charset="0"/>
                <a:ea typeface="ＭＳ Ｐゴシック" charset="0"/>
                <a:cs typeface="Times New Roman" charset="0"/>
              </a:rPr>
              <a:t>beneficent</a:t>
            </a:r>
            <a:r>
              <a:rPr lang="en-GB" sz="2000" i="1" dirty="0" smtClean="0">
                <a:latin typeface="Arial" charset="0"/>
                <a:ea typeface="ＭＳ Ｐゴシック" charset="0"/>
                <a:cs typeface="Times New Roman" charset="0"/>
              </a:rPr>
              <a:t> </a:t>
            </a:r>
            <a:r>
              <a:rPr lang="en-GB" sz="2000" i="1" dirty="0">
                <a:latin typeface="Arial" charset="0"/>
                <a:ea typeface="ＭＳ Ｐゴシック" charset="0"/>
                <a:cs typeface="Times New Roman" charset="0"/>
              </a:rPr>
              <a:t>actions </a:t>
            </a:r>
            <a:r>
              <a:rPr lang="en-GB" sz="2000" i="1" dirty="0" smtClean="0">
                <a:latin typeface="Arial" charset="0"/>
                <a:ea typeface="ＭＳ Ｐゴシック" charset="0"/>
                <a:cs typeface="Times New Roman" charset="0"/>
              </a:rPr>
              <a:t>and </a:t>
            </a:r>
            <a:r>
              <a:rPr lang="en-GB" sz="2000" i="1" dirty="0">
                <a:latin typeface="Arial" charset="0"/>
                <a:ea typeface="ＭＳ Ｐゴシック" charset="0"/>
                <a:cs typeface="Times New Roman" charset="0"/>
              </a:rPr>
              <a:t>those taken to avoid to do harms </a:t>
            </a:r>
            <a:r>
              <a:rPr lang="en-GB" sz="2000" i="1" dirty="0" smtClean="0">
                <a:latin typeface="Arial" charset="0"/>
                <a:ea typeface="ＭＳ Ｐゴシック" charset="0"/>
                <a:cs typeface="Times New Roman" charset="0"/>
              </a:rPr>
              <a:t>are </a:t>
            </a:r>
            <a:r>
              <a:rPr lang="en-GB" sz="2000" i="1" dirty="0">
                <a:latin typeface="Arial" charset="0"/>
                <a:ea typeface="ＭＳ Ｐゴシック" charset="0"/>
                <a:cs typeface="Times New Roman" charset="0"/>
              </a:rPr>
              <a:t>called </a:t>
            </a:r>
            <a:r>
              <a:rPr lang="en-GB" sz="2000" b="1" i="1" dirty="0">
                <a:solidFill>
                  <a:srgbClr val="800000"/>
                </a:solidFill>
                <a:latin typeface="Arial" charset="0"/>
                <a:ea typeface="ＭＳ Ｐゴシック" charset="0"/>
                <a:cs typeface="Times New Roman" charset="0"/>
              </a:rPr>
              <a:t>non-maleficent  </a:t>
            </a:r>
            <a:endParaRPr lang="en-GB" sz="800" b="1" i="1" dirty="0">
              <a:solidFill>
                <a:srgbClr val="800000"/>
              </a:solidFill>
              <a:latin typeface="Arial" charset="0"/>
              <a:ea typeface="ＭＳ Ｐゴシック" charset="0"/>
              <a:cs typeface="Times New Roman" charset="0"/>
            </a:endParaRPr>
          </a:p>
          <a:p>
            <a:pPr lvl="1" eaLnBrk="1" hangingPunct="1">
              <a:lnSpc>
                <a:spcPct val="110000"/>
              </a:lnSpc>
              <a:spcBef>
                <a:spcPct val="0"/>
              </a:spcBef>
              <a:spcAft>
                <a:spcPts val="1800"/>
              </a:spcAft>
              <a:defRPr/>
            </a:pPr>
            <a:r>
              <a:rPr lang="en-GB" sz="2000" b="1" dirty="0">
                <a:solidFill>
                  <a:srgbClr val="001933"/>
                </a:solidFill>
                <a:latin typeface="Arial" charset="0"/>
                <a:ea typeface="ＭＳ Ｐゴシック" charset="0"/>
                <a:cs typeface="Times New Roman" charset="0"/>
              </a:rPr>
              <a:t>The principle of optimisation of protection: </a:t>
            </a:r>
            <a:r>
              <a:rPr lang="en-GB" sz="2000" dirty="0" smtClean="0">
                <a:solidFill>
                  <a:srgbClr val="001933"/>
                </a:solidFill>
                <a:latin typeface="Arial" charset="0"/>
                <a:ea typeface="ＭＳ Ｐゴシック" charset="0"/>
                <a:cs typeface="Times New Roman" charset="0"/>
              </a:rPr>
              <a:t>All exposures should be </a:t>
            </a:r>
            <a:r>
              <a:rPr lang="en-GB" sz="2000" b="1" dirty="0">
                <a:solidFill>
                  <a:srgbClr val="800000"/>
                </a:solidFill>
                <a:latin typeface="Arial" charset="0"/>
                <a:ea typeface="ＭＳ Ｐゴシック" charset="0"/>
                <a:cs typeface="Times New Roman" charset="0"/>
              </a:rPr>
              <a:t>kept as low as reasonably </a:t>
            </a:r>
            <a:r>
              <a:rPr lang="en-GB" sz="2000" b="1" dirty="0" smtClean="0">
                <a:solidFill>
                  <a:srgbClr val="800000"/>
                </a:solidFill>
                <a:latin typeface="Arial" charset="0"/>
                <a:ea typeface="ＭＳ Ｐゴシック" charset="0"/>
                <a:cs typeface="Times New Roman" charset="0"/>
              </a:rPr>
              <a:t>achievable	</a:t>
            </a:r>
          </a:p>
          <a:p>
            <a:pPr marL="393700" lvl="1" indent="0" eaLnBrk="1" hangingPunct="1">
              <a:lnSpc>
                <a:spcPct val="110000"/>
              </a:lnSpc>
              <a:spcBef>
                <a:spcPct val="0"/>
              </a:spcBef>
              <a:spcAft>
                <a:spcPts val="1800"/>
              </a:spcAft>
              <a:buNone/>
              <a:defRPr/>
            </a:pPr>
            <a:r>
              <a:rPr lang="en-GB" sz="2000" i="1" dirty="0" smtClean="0">
                <a:solidFill>
                  <a:srgbClr val="000000"/>
                </a:solidFill>
                <a:latin typeface="Arial" charset="0"/>
                <a:ea typeface="ＭＳ Ｐゴシック" charset="0"/>
                <a:cs typeface="Times New Roman" charset="0"/>
              </a:rPr>
              <a:t>This principle is a direct consequence of the </a:t>
            </a:r>
            <a:r>
              <a:rPr lang="en-GB" sz="2000" b="1" i="1" dirty="0" smtClean="0">
                <a:solidFill>
                  <a:srgbClr val="800000"/>
                </a:solidFill>
                <a:latin typeface="Arial" charset="0"/>
                <a:ea typeface="ＭＳ Ｐゴシック" charset="0"/>
                <a:cs typeface="Times New Roman" charset="0"/>
              </a:rPr>
              <a:t>prudent attitude </a:t>
            </a:r>
            <a:r>
              <a:rPr lang="en-GB" sz="2000" i="1" dirty="0" smtClean="0">
                <a:solidFill>
                  <a:srgbClr val="000000"/>
                </a:solidFill>
                <a:latin typeface="Arial" charset="0"/>
                <a:ea typeface="ＭＳ Ｐゴシック" charset="0"/>
                <a:cs typeface="Times New Roman" charset="0"/>
              </a:rPr>
              <a:t>adopted for managing stochastic effects </a:t>
            </a:r>
            <a:endParaRPr lang="en-GB" sz="800" i="1" dirty="0">
              <a:solidFill>
                <a:srgbClr val="000000"/>
              </a:solidFill>
              <a:latin typeface="Arial" charset="0"/>
              <a:ea typeface="ＭＳ Ｐゴシック" charset="0"/>
              <a:cs typeface="Times New Roman" charset="0"/>
            </a:endParaRPr>
          </a:p>
          <a:p>
            <a:pPr lvl="1" eaLnBrk="1" hangingPunct="1">
              <a:lnSpc>
                <a:spcPct val="110000"/>
              </a:lnSpc>
              <a:spcBef>
                <a:spcPct val="0"/>
              </a:spcBef>
              <a:spcAft>
                <a:spcPts val="1800"/>
              </a:spcAft>
              <a:defRPr/>
            </a:pPr>
            <a:r>
              <a:rPr lang="en-GB" sz="2000" b="1" dirty="0" smtClean="0">
                <a:solidFill>
                  <a:srgbClr val="001933"/>
                </a:solidFill>
                <a:latin typeface="Arial" charset="0"/>
                <a:ea typeface="ＭＳ Ｐゴシック" charset="0"/>
                <a:cs typeface="Times New Roman" charset="0"/>
              </a:rPr>
              <a:t>The principle of application of dose limits: </a:t>
            </a:r>
            <a:r>
              <a:rPr lang="en-GB" sz="2000" dirty="0" smtClean="0">
                <a:solidFill>
                  <a:srgbClr val="001933"/>
                </a:solidFill>
                <a:latin typeface="Arial" charset="0"/>
                <a:ea typeface="ＭＳ Ｐゴシック" charset="0"/>
                <a:cs typeface="Times New Roman" charset="0"/>
              </a:rPr>
              <a:t>The total dose to any individual from regulated sources in planned exposure situations other than medical exposure of patients </a:t>
            </a:r>
            <a:r>
              <a:rPr lang="en-GB" sz="2000" b="1" dirty="0" smtClean="0">
                <a:solidFill>
                  <a:srgbClr val="800000"/>
                </a:solidFill>
                <a:latin typeface="Arial" charset="0"/>
                <a:ea typeface="ＭＳ Ｐゴシック" charset="0"/>
                <a:cs typeface="Times New Roman" charset="0"/>
              </a:rPr>
              <a:t>should not exceed </a:t>
            </a:r>
            <a:r>
              <a:rPr lang="en-GB" sz="2000" dirty="0" smtClean="0">
                <a:solidFill>
                  <a:srgbClr val="001933"/>
                </a:solidFill>
                <a:latin typeface="Arial" charset="0"/>
                <a:ea typeface="ＭＳ Ｐゴシック" charset="0"/>
                <a:cs typeface="Times New Roman" charset="0"/>
              </a:rPr>
              <a:t>the appropriate limits recommended by the Commission</a:t>
            </a:r>
          </a:p>
          <a:p>
            <a:pPr lvl="1" eaLnBrk="1" hangingPunct="1">
              <a:spcBef>
                <a:spcPct val="0"/>
              </a:spcBef>
              <a:spcAft>
                <a:spcPts val="1800"/>
              </a:spcAft>
              <a:defRPr/>
            </a:pPr>
            <a:endParaRPr lang="en-GB" sz="2000" dirty="0">
              <a:solidFill>
                <a:srgbClr val="000000"/>
              </a:solidFill>
              <a:latin typeface="Arial" charset="0"/>
              <a:ea typeface="ＭＳ Ｐゴシック" charset="0"/>
              <a:cs typeface="Times New Roman" charset="0"/>
            </a:endParaRPr>
          </a:p>
        </p:txBody>
      </p:sp>
      <p:sp>
        <p:nvSpPr>
          <p:cNvPr id="48131"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12EB892-A1BE-E947-BEBD-274FCFA78606}" type="slidenum">
              <a:rPr lang="fr-FR" sz="1200"/>
              <a:pPr algn="r" eaLnBrk="1" hangingPunct="1"/>
              <a:t>22</a:t>
            </a:fld>
            <a:endParaRPr lang="fr-FR" sz="1200"/>
          </a:p>
        </p:txBody>
      </p:sp>
    </p:spTree>
    <p:extLst>
      <p:ext uri="{BB962C8B-B14F-4D97-AF65-F5344CB8AC3E}">
        <p14:creationId xmlns:p14="http://schemas.microsoft.com/office/powerpoint/2010/main" val="385508468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2400" dirty="0" err="1" smtClean="0"/>
              <a:t>Optimisation</a:t>
            </a:r>
            <a:r>
              <a:rPr lang="en-US" sz="2400" dirty="0" smtClean="0"/>
              <a:t> and the dose distribution </a:t>
            </a:r>
            <a:endParaRPr lang="en-US" sz="2400" dirty="0"/>
          </a:p>
        </p:txBody>
      </p:sp>
      <p:sp>
        <p:nvSpPr>
          <p:cNvPr id="3" name="Content Placeholder 2"/>
          <p:cNvSpPr>
            <a:spLocks noGrp="1"/>
          </p:cNvSpPr>
          <p:nvPr>
            <p:ph idx="1"/>
          </p:nvPr>
        </p:nvSpPr>
        <p:spPr>
          <a:xfrm>
            <a:off x="457200" y="990600"/>
            <a:ext cx="8229600" cy="4724400"/>
          </a:xfrm>
        </p:spPr>
        <p:txBody>
          <a:bodyPr/>
          <a:lstStyle/>
          <a:p>
            <a:pPr>
              <a:lnSpc>
                <a:spcPct val="120000"/>
              </a:lnSpc>
            </a:pPr>
            <a:r>
              <a:rPr lang="en-US" sz="2000" b="0" dirty="0" smtClean="0"/>
              <a:t>The </a:t>
            </a:r>
            <a:r>
              <a:rPr lang="en-US" sz="2000" b="0" dirty="0" err="1" smtClean="0"/>
              <a:t>optimisation</a:t>
            </a:r>
            <a:r>
              <a:rPr lang="en-US" sz="2000" b="0" dirty="0" smtClean="0"/>
              <a:t> principle aims at modifying the entire dose distribution by shifting exposures towards lower values</a:t>
            </a:r>
          </a:p>
          <a:p>
            <a:pPr>
              <a:lnSpc>
                <a:spcPct val="120000"/>
              </a:lnSpc>
            </a:pPr>
            <a:r>
              <a:rPr lang="en-US" sz="2000" b="0" dirty="0" smtClean="0"/>
              <a:t>Significant gains may be made by introducing protection actions at any dose level</a:t>
            </a:r>
            <a:endParaRPr lang="en-US" sz="2000" b="0" dirty="0"/>
          </a:p>
        </p:txBody>
      </p:sp>
      <p:grpSp>
        <p:nvGrpSpPr>
          <p:cNvPr id="11" name="Grouper 10"/>
          <p:cNvGrpSpPr/>
          <p:nvPr/>
        </p:nvGrpSpPr>
        <p:grpSpPr>
          <a:xfrm>
            <a:off x="1219200" y="2743200"/>
            <a:ext cx="6324600" cy="3429000"/>
            <a:chOff x="-2667000" y="3048000"/>
            <a:chExt cx="7758112" cy="4572000"/>
          </a:xfrm>
        </p:grpSpPr>
        <p:grpSp>
          <p:nvGrpSpPr>
            <p:cNvPr id="6" name="Grouper 5"/>
            <p:cNvGrpSpPr/>
            <p:nvPr/>
          </p:nvGrpSpPr>
          <p:grpSpPr>
            <a:xfrm>
              <a:off x="-2667000" y="3048000"/>
              <a:ext cx="7758112" cy="4572000"/>
              <a:chOff x="738188" y="1371600"/>
              <a:chExt cx="7758112" cy="4572000"/>
            </a:xfrm>
          </p:grpSpPr>
          <p:pic>
            <p:nvPicPr>
              <p:cNvPr id="7" name="Imag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371600"/>
                <a:ext cx="7758112" cy="4572000"/>
              </a:xfrm>
              <a:prstGeom prst="rect">
                <a:avLst/>
              </a:prstGeom>
              <a:solidFill>
                <a:schemeClr val="bg2">
                  <a:lumMod val="90000"/>
                </a:schemeClr>
              </a:solidFill>
              <a:ln w="9525">
                <a:solidFill>
                  <a:srgbClr val="000000"/>
                </a:solidFill>
                <a:miter lim="800000"/>
                <a:headEnd/>
                <a:tailEnd/>
              </a:ln>
            </p:spPr>
          </p:pic>
          <p:sp>
            <p:nvSpPr>
              <p:cNvPr id="8" name="ZoneTexte 2"/>
              <p:cNvSpPr txBox="1">
                <a:spLocks noChangeArrowheads="1"/>
              </p:cNvSpPr>
              <p:nvPr/>
            </p:nvSpPr>
            <p:spPr bwMode="auto">
              <a:xfrm rot="-5400000">
                <a:off x="-419100" y="3390900"/>
                <a:ext cx="31242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fr-FR" sz="1800" b="1" dirty="0" err="1"/>
                  <a:t>Number</a:t>
                </a:r>
                <a:r>
                  <a:rPr lang="fr-FR" sz="1800" b="1" dirty="0"/>
                  <a:t> of </a:t>
                </a:r>
                <a:r>
                  <a:rPr lang="fr-FR" sz="1800" b="1" dirty="0" err="1"/>
                  <a:t>individuals</a:t>
                </a:r>
                <a:endParaRPr lang="fr-FR" sz="1800" b="1" dirty="0"/>
              </a:p>
            </p:txBody>
          </p:sp>
          <p:sp>
            <p:nvSpPr>
              <p:cNvPr id="9" name="ZoneTexte 4"/>
              <p:cNvSpPr txBox="1">
                <a:spLocks noChangeArrowheads="1"/>
              </p:cNvSpPr>
              <p:nvPr/>
            </p:nvSpPr>
            <p:spPr bwMode="auto">
              <a:xfrm>
                <a:off x="3635796" y="5257800"/>
                <a:ext cx="4441404" cy="609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fr-FR" sz="1800" b="1" dirty="0" err="1"/>
                  <a:t>Level</a:t>
                </a:r>
                <a:r>
                  <a:rPr lang="fr-FR" sz="1800" b="1" dirty="0"/>
                  <a:t> of </a:t>
                </a:r>
                <a:r>
                  <a:rPr lang="fr-FR" sz="1800" b="1" dirty="0" err="1"/>
                  <a:t>exposure</a:t>
                </a:r>
                <a:r>
                  <a:rPr lang="fr-FR" sz="1800" b="1" dirty="0"/>
                  <a:t> </a:t>
                </a:r>
              </a:p>
            </p:txBody>
          </p:sp>
        </p:grpSp>
        <p:sp>
          <p:nvSpPr>
            <p:cNvPr id="5" name="ZoneTexte 4"/>
            <p:cNvSpPr txBox="1"/>
            <p:nvPr/>
          </p:nvSpPr>
          <p:spPr>
            <a:xfrm>
              <a:off x="1828800" y="4343400"/>
              <a:ext cx="1569553" cy="533400"/>
            </a:xfrm>
            <a:prstGeom prst="rect">
              <a:avLst/>
            </a:prstGeom>
          </p:spPr>
          <p:txBody>
            <a:bodyPr vert="horz" wrap="none" lIns="0" rIns="18288" rtlCol="0">
              <a:no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fr-FR" sz="2200" b="1" i="0" u="none" strike="noStrike" kern="1200" cap="none" spc="0" normalizeH="0" baseline="0" noProof="0" dirty="0" smtClean="0">
                  <a:ln>
                    <a:noFill/>
                  </a:ln>
                  <a:solidFill>
                    <a:schemeClr val="tx1"/>
                  </a:solidFill>
                  <a:effectLst/>
                  <a:uLnTx/>
                  <a:uFillTx/>
                  <a:latin typeface="+mn-lt"/>
                  <a:ea typeface="+mn-ea"/>
                  <a:cs typeface="+mn-cs"/>
                </a:rPr>
                <a:t>Optimisation</a:t>
              </a:r>
              <a:r>
                <a:rPr kumimoji="0" lang="fr-FR" sz="22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10" name="Flèche vers la gauche 9"/>
            <p:cNvSpPr/>
            <p:nvPr/>
          </p:nvSpPr>
          <p:spPr>
            <a:xfrm>
              <a:off x="1143000" y="4953000"/>
              <a:ext cx="2273808" cy="484632"/>
            </a:xfrm>
            <a:prstGeom prst="leftArrow">
              <a:avLst>
                <a:gd name="adj1" fmla="val 43366"/>
                <a:gd name="adj2" fmla="val 50000"/>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1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23</a:t>
            </a:fld>
            <a:endParaRPr lang="fr-FR" sz="1200"/>
          </a:p>
        </p:txBody>
      </p:sp>
    </p:spTree>
    <p:extLst>
      <p:ext uri="{BB962C8B-B14F-4D97-AF65-F5344CB8AC3E}">
        <p14:creationId xmlns:p14="http://schemas.microsoft.com/office/powerpoint/2010/main" val="64037582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152400"/>
            <a:ext cx="9144000" cy="685800"/>
          </a:xfrm>
        </p:spPr>
        <p:txBody>
          <a:bodyPr>
            <a:normAutofit/>
          </a:bodyPr>
          <a:lstStyle/>
          <a:p>
            <a:pPr marL="342900" lvl="1" indent="-342900">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Optimisation and </a:t>
            </a: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individual dose </a:t>
            </a: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restrictions (1)</a:t>
            </a:r>
          </a:p>
        </p:txBody>
      </p:sp>
      <p:sp>
        <p:nvSpPr>
          <p:cNvPr id="54274" name="Rectangle 3"/>
          <p:cNvSpPr>
            <a:spLocks noGrp="1" noChangeArrowheads="1"/>
          </p:cNvSpPr>
          <p:nvPr>
            <p:ph type="body" idx="1"/>
          </p:nvPr>
        </p:nvSpPr>
        <p:spPr>
          <a:xfrm>
            <a:off x="381000" y="838200"/>
            <a:ext cx="8229600" cy="5562600"/>
          </a:xfrm>
        </p:spPr>
        <p:txBody>
          <a:bodyPr/>
          <a:lstStyle/>
          <a:p>
            <a:pPr>
              <a:defRPr/>
            </a:pPr>
            <a:r>
              <a:rPr lang="en-GB" sz="2000" b="0" dirty="0" smtClean="0"/>
              <a:t>To restrict </a:t>
            </a:r>
            <a:r>
              <a:rPr lang="en-GB" sz="2000" dirty="0" smtClean="0">
                <a:solidFill>
                  <a:srgbClr val="800000"/>
                </a:solidFill>
              </a:rPr>
              <a:t>inequity</a:t>
            </a:r>
            <a:r>
              <a:rPr lang="en-GB" sz="2000" dirty="0" smtClean="0"/>
              <a:t> </a:t>
            </a:r>
            <a:r>
              <a:rPr lang="en-GB" sz="2000" b="0" dirty="0" smtClean="0"/>
              <a:t>in individual dose distributions ICRP has introduced individual source related dose restrictions called </a:t>
            </a:r>
            <a:r>
              <a:rPr lang="en-GB" sz="2000" b="1" dirty="0">
                <a:solidFill>
                  <a:srgbClr val="800000"/>
                </a:solidFill>
              </a:rPr>
              <a:t>dose constraints </a:t>
            </a:r>
            <a:r>
              <a:rPr lang="en-GB" sz="2000" b="0" dirty="0" smtClean="0"/>
              <a:t>in planned exposure situations </a:t>
            </a:r>
            <a:r>
              <a:rPr lang="en-GB" sz="2000" b="0" dirty="0"/>
              <a:t>and</a:t>
            </a:r>
            <a:r>
              <a:rPr lang="en-GB" sz="2000" dirty="0"/>
              <a:t> </a:t>
            </a:r>
            <a:r>
              <a:rPr lang="en-GB" sz="2000" dirty="0">
                <a:solidFill>
                  <a:srgbClr val="800000"/>
                </a:solidFill>
              </a:rPr>
              <a:t>reference </a:t>
            </a:r>
            <a:r>
              <a:rPr lang="en-GB" sz="2000" dirty="0" smtClean="0">
                <a:solidFill>
                  <a:srgbClr val="800000"/>
                </a:solidFill>
              </a:rPr>
              <a:t>levels</a:t>
            </a:r>
            <a:r>
              <a:rPr lang="en-GB" sz="2000" dirty="0" smtClean="0"/>
              <a:t> </a:t>
            </a:r>
            <a:r>
              <a:rPr lang="en-GB" sz="2000" b="0" dirty="0" smtClean="0"/>
              <a:t>in </a:t>
            </a:r>
            <a:r>
              <a:rPr lang="en-GB" sz="2000" b="0" dirty="0"/>
              <a:t>emergency and existing exposure </a:t>
            </a:r>
            <a:r>
              <a:rPr lang="en-GB" sz="2000" b="0" dirty="0" smtClean="0"/>
              <a:t>situations</a:t>
            </a:r>
            <a:endParaRPr lang="en-GB" sz="2000" b="0" dirty="0" smtClean="0">
              <a:solidFill>
                <a:srgbClr val="800000"/>
              </a:solidFill>
            </a:endParaRPr>
          </a:p>
          <a:p>
            <a:pPr marL="0" indent="0">
              <a:buFont typeface="Wingdings 2" charset="0"/>
              <a:buNone/>
              <a:defRPr/>
            </a:pPr>
            <a:r>
              <a:rPr lang="en-GB" sz="1000" dirty="0" smtClean="0"/>
              <a:t> </a:t>
            </a:r>
            <a:endParaRPr lang="fr-FR" sz="1000" dirty="0" smtClean="0"/>
          </a:p>
          <a:p>
            <a:pPr marL="0" indent="0">
              <a:buFont typeface="Wingdings 2" charset="0"/>
              <a:buNone/>
              <a:defRPr/>
            </a:pPr>
            <a:endParaRPr lang="en-GB" sz="1000" dirty="0" smtClean="0"/>
          </a:p>
          <a:p>
            <a:pPr marL="0" indent="0">
              <a:buFont typeface="Wingdings 2" charset="0"/>
              <a:buNone/>
              <a:defRPr/>
            </a:pPr>
            <a:endParaRPr lang="fr-FR" sz="2000" dirty="0"/>
          </a:p>
        </p:txBody>
      </p:sp>
      <p:sp>
        <p:nvSpPr>
          <p:cNvPr id="5632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6105A70-01DD-3E48-891F-5E7DAB8398DD}" type="slidenum">
              <a:rPr lang="fr-FR" sz="1200"/>
              <a:pPr algn="r" eaLnBrk="1" hangingPunct="1"/>
              <a:t>24</a:t>
            </a:fld>
            <a:endParaRPr lang="fr-FR" sz="1200"/>
          </a:p>
        </p:txBody>
      </p:sp>
      <p:grpSp>
        <p:nvGrpSpPr>
          <p:cNvPr id="5" name="Grouper 4"/>
          <p:cNvGrpSpPr/>
          <p:nvPr/>
        </p:nvGrpSpPr>
        <p:grpSpPr>
          <a:xfrm>
            <a:off x="1143000" y="2438400"/>
            <a:ext cx="6843712" cy="3657600"/>
            <a:chOff x="-2514600" y="1600200"/>
            <a:chExt cx="7758112" cy="4572000"/>
          </a:xfrm>
        </p:grpSpPr>
        <p:grpSp>
          <p:nvGrpSpPr>
            <p:cNvPr id="6" name="Grouper 5"/>
            <p:cNvGrpSpPr/>
            <p:nvPr/>
          </p:nvGrpSpPr>
          <p:grpSpPr>
            <a:xfrm>
              <a:off x="-2514600" y="1600200"/>
              <a:ext cx="7758112" cy="4572000"/>
              <a:chOff x="738188" y="1371600"/>
              <a:chExt cx="7758112" cy="4572000"/>
            </a:xfrm>
          </p:grpSpPr>
          <p:pic>
            <p:nvPicPr>
              <p:cNvPr id="12" name="Imag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8188" y="1371600"/>
                <a:ext cx="7758112" cy="4572000"/>
              </a:xfrm>
              <a:prstGeom prst="rect">
                <a:avLst/>
              </a:prstGeom>
              <a:solidFill>
                <a:schemeClr val="bg2">
                  <a:lumMod val="90000"/>
                </a:schemeClr>
              </a:solidFill>
              <a:ln w="9525">
                <a:solidFill>
                  <a:srgbClr val="000000"/>
                </a:solidFill>
                <a:miter lim="800000"/>
                <a:headEnd/>
                <a:tailEnd/>
              </a:ln>
            </p:spPr>
          </p:pic>
          <p:sp>
            <p:nvSpPr>
              <p:cNvPr id="13" name="ZoneTexte 2"/>
              <p:cNvSpPr txBox="1">
                <a:spLocks noChangeArrowheads="1"/>
              </p:cNvSpPr>
              <p:nvPr/>
            </p:nvSpPr>
            <p:spPr bwMode="auto">
              <a:xfrm rot="-5400000">
                <a:off x="-419100" y="3390900"/>
                <a:ext cx="31242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fr-FR" sz="1800" b="1" dirty="0" err="1"/>
                  <a:t>Number</a:t>
                </a:r>
                <a:r>
                  <a:rPr lang="fr-FR" sz="1800" b="1" dirty="0"/>
                  <a:t> of </a:t>
                </a:r>
                <a:r>
                  <a:rPr lang="fr-FR" sz="1800" b="1" dirty="0" err="1"/>
                  <a:t>individuals</a:t>
                </a:r>
                <a:endParaRPr lang="fr-FR" sz="1800" b="1" dirty="0"/>
              </a:p>
            </p:txBody>
          </p:sp>
          <p:sp>
            <p:nvSpPr>
              <p:cNvPr id="14" name="ZoneTexte 4"/>
              <p:cNvSpPr txBox="1">
                <a:spLocks noChangeArrowheads="1"/>
              </p:cNvSpPr>
              <p:nvPr/>
            </p:nvSpPr>
            <p:spPr bwMode="auto">
              <a:xfrm>
                <a:off x="1371600" y="5257800"/>
                <a:ext cx="6705600" cy="609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fr-FR" sz="1800" b="1" dirty="0" err="1"/>
                  <a:t>Level</a:t>
                </a:r>
                <a:r>
                  <a:rPr lang="fr-FR" sz="1800" b="1" dirty="0"/>
                  <a:t> of </a:t>
                </a:r>
                <a:r>
                  <a:rPr lang="fr-FR" sz="1800" b="1" dirty="0" err="1"/>
                  <a:t>exposure</a:t>
                </a:r>
                <a:r>
                  <a:rPr lang="fr-FR" sz="1800" b="1" dirty="0"/>
                  <a:t> </a:t>
                </a:r>
              </a:p>
            </p:txBody>
          </p:sp>
        </p:grpSp>
        <p:sp>
          <p:nvSpPr>
            <p:cNvPr id="7" name="ZoneTexte 6"/>
            <p:cNvSpPr txBox="1"/>
            <p:nvPr/>
          </p:nvSpPr>
          <p:spPr>
            <a:xfrm>
              <a:off x="76836" y="2933700"/>
              <a:ext cx="1797824" cy="476250"/>
            </a:xfrm>
            <a:prstGeom prst="rect">
              <a:avLst/>
            </a:prstGeom>
          </p:spPr>
          <p:txBody>
            <a:bodyPr vert="horz" wrap="none" lIns="0" rIns="18288" rtlCol="0">
              <a:normAutofit fontScale="55000" lnSpcReduction="20000"/>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fr-FR" sz="4000" b="1" i="0" u="none" strike="noStrike" kern="1200" cap="none" spc="0" normalizeH="0" baseline="0" noProof="0" dirty="0" smtClean="0">
                  <a:ln>
                    <a:noFill/>
                  </a:ln>
                  <a:solidFill>
                    <a:schemeClr val="tx1"/>
                  </a:solidFill>
                  <a:effectLst/>
                  <a:uLnTx/>
                  <a:uFillTx/>
                  <a:latin typeface="+mn-lt"/>
                  <a:ea typeface="+mn-ea"/>
                  <a:cs typeface="+mn-cs"/>
                </a:rPr>
                <a:t>Optimisation</a:t>
              </a:r>
              <a:r>
                <a:rPr kumimoji="0" lang="fr-FR" sz="1600" b="0" i="0" u="none" strike="noStrike" kern="1200" cap="none" spc="0" normalizeH="0" baseline="0" noProof="0" dirty="0" smtClean="0">
                  <a:ln>
                    <a:noFill/>
                  </a:ln>
                  <a:solidFill>
                    <a:schemeClr val="tx1"/>
                  </a:solidFill>
                  <a:effectLst/>
                  <a:uLnTx/>
                  <a:uFillTx/>
                  <a:latin typeface="+mn-lt"/>
                  <a:ea typeface="+mn-ea"/>
                  <a:cs typeface="+mn-cs"/>
                </a:rPr>
                <a:t> </a:t>
              </a:r>
            </a:p>
          </p:txBody>
        </p:sp>
        <p:grpSp>
          <p:nvGrpSpPr>
            <p:cNvPr id="8" name="Grouper 7"/>
            <p:cNvGrpSpPr/>
            <p:nvPr/>
          </p:nvGrpSpPr>
          <p:grpSpPr>
            <a:xfrm>
              <a:off x="685800" y="3219450"/>
              <a:ext cx="2896123" cy="2419350"/>
              <a:chOff x="1295400" y="3371850"/>
              <a:chExt cx="2896123" cy="2419350"/>
            </a:xfrm>
          </p:grpSpPr>
          <p:sp>
            <p:nvSpPr>
              <p:cNvPr id="9" name="Flèche vers la gauche 8"/>
              <p:cNvSpPr/>
              <p:nvPr/>
            </p:nvSpPr>
            <p:spPr>
              <a:xfrm>
                <a:off x="1295400" y="3581400"/>
                <a:ext cx="1853663" cy="363474"/>
              </a:xfrm>
              <a:prstGeom prst="leftArrow">
                <a:avLst>
                  <a:gd name="adj1" fmla="val 43366"/>
                  <a:gd name="adj2" fmla="val 50000"/>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0" name="Connecteur droit 9"/>
              <p:cNvCxnSpPr/>
              <p:nvPr/>
            </p:nvCxnSpPr>
            <p:spPr>
              <a:xfrm flipV="1">
                <a:off x="2586823" y="3371850"/>
                <a:ext cx="0" cy="2419350"/>
              </a:xfrm>
              <a:prstGeom prst="line">
                <a:avLst/>
              </a:prstGeom>
              <a:ln w="28575" cmpd="sng">
                <a:solidFill>
                  <a:srgbClr val="FF0000"/>
                </a:solidFill>
              </a:ln>
            </p:spPr>
            <p:style>
              <a:lnRef idx="2">
                <a:schemeClr val="accent1"/>
              </a:lnRef>
              <a:fillRef idx="0">
                <a:schemeClr val="accent1"/>
              </a:fillRef>
              <a:effectRef idx="1">
                <a:schemeClr val="accent1"/>
              </a:effectRef>
              <a:fontRef idx="minor">
                <a:schemeClr val="tx1"/>
              </a:fontRef>
            </p:style>
          </p:cxnSp>
          <p:sp>
            <p:nvSpPr>
              <p:cNvPr id="11" name="ZoneTexte 10"/>
              <p:cNvSpPr txBox="1"/>
              <p:nvPr/>
            </p:nvSpPr>
            <p:spPr>
              <a:xfrm>
                <a:off x="2759585" y="3943350"/>
                <a:ext cx="1431938" cy="400050"/>
              </a:xfrm>
              <a:prstGeom prst="rect">
                <a:avLst/>
              </a:prstGeom>
            </p:spPr>
            <p:txBody>
              <a:bodyPr vert="horz" wrap="none" lIns="0" rIns="18288" rtlCol="0">
                <a:noAutofit/>
              </a:bodyPr>
              <a:lstStyle/>
              <a:p>
                <a:pPr marL="0" marR="45720" indent="0" defTabSz="914400" rtl="0" eaLnBrk="1" fontAlgn="auto" latinLnBrk="0" hangingPunct="1">
                  <a:lnSpc>
                    <a:spcPct val="100000"/>
                  </a:lnSpc>
                  <a:spcBef>
                    <a:spcPct val="20000"/>
                  </a:spcBef>
                  <a:spcAft>
                    <a:spcPts val="0"/>
                  </a:spcAft>
                  <a:buClr>
                    <a:schemeClr val="accent3"/>
                  </a:buClr>
                  <a:buSzPct val="95000"/>
                  <a:buFont typeface="Wingdings 2"/>
                  <a:buNone/>
                  <a:tabLst/>
                </a:pPr>
                <a:r>
                  <a:rPr lang="fr-FR" sz="2000" b="1" dirty="0" err="1" smtClean="0">
                    <a:latin typeface="+mn-lt"/>
                    <a:cs typeface="+mn-cs"/>
                  </a:rPr>
                  <a:t>Individual</a:t>
                </a:r>
                <a:r>
                  <a:rPr lang="fr-FR" sz="2000" b="1" dirty="0" smtClean="0">
                    <a:latin typeface="+mn-lt"/>
                    <a:cs typeface="+mn-cs"/>
                  </a:rPr>
                  <a:t> </a:t>
                </a:r>
              </a:p>
              <a:p>
                <a:pPr marL="0" marR="45720" indent="0" defTabSz="914400" rtl="0" eaLnBrk="1" fontAlgn="auto" latinLnBrk="0" hangingPunct="1">
                  <a:lnSpc>
                    <a:spcPct val="100000"/>
                  </a:lnSpc>
                  <a:spcBef>
                    <a:spcPct val="20000"/>
                  </a:spcBef>
                  <a:spcAft>
                    <a:spcPts val="0"/>
                  </a:spcAft>
                  <a:buClr>
                    <a:schemeClr val="accent3"/>
                  </a:buClr>
                  <a:buSzPct val="95000"/>
                  <a:buFont typeface="Wingdings 2"/>
                  <a:buNone/>
                  <a:tabLst/>
                </a:pPr>
                <a:r>
                  <a:rPr lang="fr-FR" sz="2000" b="1" dirty="0" smtClean="0">
                    <a:latin typeface="+mn-lt"/>
                    <a:cs typeface="+mn-cs"/>
                  </a:rPr>
                  <a:t>dose restriction </a:t>
                </a:r>
                <a:r>
                  <a:rPr kumimoji="0" lang="fr-FR" sz="2000" b="0" i="0" u="none" strike="noStrike" kern="1200" cap="none" spc="0" normalizeH="0" baseline="0" noProof="0" dirty="0" smtClean="0">
                    <a:ln>
                      <a:noFill/>
                    </a:ln>
                    <a:solidFill>
                      <a:schemeClr val="tx1"/>
                    </a:solidFill>
                    <a:effectLst/>
                    <a:uLnTx/>
                    <a:uFillTx/>
                    <a:latin typeface="+mn-lt"/>
                    <a:cs typeface="+mn-cs"/>
                  </a:rPr>
                  <a:t> </a:t>
                </a:r>
              </a:p>
            </p:txBody>
          </p:sp>
        </p:grpSp>
      </p:grpSp>
    </p:spTree>
    <p:extLst>
      <p:ext uri="{BB962C8B-B14F-4D97-AF65-F5344CB8AC3E}">
        <p14:creationId xmlns:p14="http://schemas.microsoft.com/office/powerpoint/2010/main" val="330861497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26946" y="228600"/>
            <a:ext cx="9144000" cy="685800"/>
          </a:xfrm>
        </p:spPr>
        <p:txBody>
          <a:bodyPr>
            <a:normAutofit/>
          </a:bodyPr>
          <a:lstStyle/>
          <a:p>
            <a:pPr marL="342900" lvl="1" indent="-342900">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Optimisation and </a:t>
            </a: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individual dose </a:t>
            </a: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restrictions</a:t>
            </a:r>
          </a:p>
        </p:txBody>
      </p:sp>
      <p:sp>
        <p:nvSpPr>
          <p:cNvPr id="54274" name="Rectangle 3"/>
          <p:cNvSpPr>
            <a:spLocks noGrp="1" noChangeArrowheads="1"/>
          </p:cNvSpPr>
          <p:nvPr>
            <p:ph type="body" idx="1"/>
          </p:nvPr>
        </p:nvSpPr>
        <p:spPr>
          <a:xfrm>
            <a:off x="457200" y="1066800"/>
            <a:ext cx="8229600" cy="4800600"/>
          </a:xfrm>
        </p:spPr>
        <p:txBody>
          <a:bodyPr/>
          <a:lstStyle/>
          <a:p>
            <a:pPr marL="0" indent="0">
              <a:buFont typeface="Wingdings 2" charset="0"/>
              <a:buNone/>
              <a:defRPr/>
            </a:pPr>
            <a:r>
              <a:rPr lang="en-GB" sz="1000" dirty="0" smtClean="0"/>
              <a:t> </a:t>
            </a:r>
            <a:endParaRPr lang="fr-FR" sz="1000" dirty="0" smtClean="0"/>
          </a:p>
          <a:p>
            <a:pPr>
              <a:lnSpc>
                <a:spcPct val="110000"/>
              </a:lnSpc>
              <a:defRPr/>
            </a:pPr>
            <a:r>
              <a:rPr lang="en-GB" sz="2000" b="0" dirty="0" smtClean="0"/>
              <a:t>For the selection of an appropriate value for the dose restrictions one should consider the </a:t>
            </a:r>
            <a:r>
              <a:rPr lang="en-GB" sz="2000" dirty="0" smtClean="0">
                <a:solidFill>
                  <a:srgbClr val="800000"/>
                </a:solidFill>
              </a:rPr>
              <a:t>relevant exposure situation </a:t>
            </a:r>
            <a:r>
              <a:rPr lang="en-GB" sz="2000" b="0" dirty="0" smtClean="0"/>
              <a:t>in terms of the nature of the exposure, the </a:t>
            </a:r>
            <a:r>
              <a:rPr lang="en-GB" sz="2000" b="1" dirty="0" smtClean="0">
                <a:solidFill>
                  <a:srgbClr val="800000"/>
                </a:solidFill>
              </a:rPr>
              <a:t>benefits from the exposure situation to individuals and society</a:t>
            </a:r>
            <a:r>
              <a:rPr lang="en-GB" sz="2000" b="0" dirty="0" smtClean="0"/>
              <a:t>,…, and the </a:t>
            </a:r>
            <a:r>
              <a:rPr lang="en-GB" sz="2000" b="1" dirty="0" smtClean="0">
                <a:solidFill>
                  <a:srgbClr val="800000"/>
                </a:solidFill>
              </a:rPr>
              <a:t>practicability</a:t>
            </a:r>
            <a:r>
              <a:rPr lang="en-GB" sz="2000" dirty="0" smtClean="0"/>
              <a:t> </a:t>
            </a:r>
            <a:r>
              <a:rPr lang="en-GB" sz="2000" b="0" dirty="0" smtClean="0"/>
              <a:t>of reducing or preventing the exposures (ICRP 103, § 242)</a:t>
            </a:r>
          </a:p>
          <a:p>
            <a:pPr marL="0" indent="0">
              <a:lnSpc>
                <a:spcPct val="110000"/>
              </a:lnSpc>
              <a:buFont typeface="Wingdings 2" charset="0"/>
              <a:buNone/>
              <a:defRPr/>
            </a:pPr>
            <a:endParaRPr lang="en-GB" sz="1000" dirty="0" smtClean="0"/>
          </a:p>
          <a:p>
            <a:pPr>
              <a:lnSpc>
                <a:spcPct val="110000"/>
              </a:lnSpc>
              <a:defRPr/>
            </a:pPr>
            <a:r>
              <a:rPr lang="en-GB" sz="2000" b="0" i="1" dirty="0" smtClean="0">
                <a:solidFill>
                  <a:srgbClr val="000000"/>
                </a:solidFill>
                <a:latin typeface="Arial" charset="0"/>
                <a:cs typeface="Arial" charset="0"/>
              </a:rPr>
              <a:t>“At doses higher than 100 </a:t>
            </a:r>
            <a:r>
              <a:rPr lang="en-GB" sz="2000" b="0" i="1" dirty="0" err="1" smtClean="0">
                <a:solidFill>
                  <a:srgbClr val="000000"/>
                </a:solidFill>
                <a:latin typeface="Arial" charset="0"/>
                <a:cs typeface="Arial" charset="0"/>
              </a:rPr>
              <a:t>mSv</a:t>
            </a:r>
            <a:r>
              <a:rPr lang="en-GB" sz="2000" b="0" i="1" dirty="0" smtClean="0">
                <a:solidFill>
                  <a:srgbClr val="000000"/>
                </a:solidFill>
                <a:latin typeface="Arial" charset="0"/>
                <a:cs typeface="Arial" charset="0"/>
              </a:rPr>
              <a:t>, there is an increased likelihood of deterministic effects and a significant risk of cancer. For this reason the Commission considers that the </a:t>
            </a:r>
            <a:r>
              <a:rPr lang="en-GB" sz="2000" b="1" i="1" dirty="0" smtClean="0">
                <a:solidFill>
                  <a:srgbClr val="800000"/>
                </a:solidFill>
                <a:latin typeface="Arial" charset="0"/>
                <a:cs typeface="Arial" charset="0"/>
              </a:rPr>
              <a:t>maximum value for a reference value is 100 </a:t>
            </a:r>
            <a:r>
              <a:rPr lang="en-GB" sz="2000" b="1" i="1" dirty="0" err="1" smtClean="0">
                <a:solidFill>
                  <a:srgbClr val="800000"/>
                </a:solidFill>
                <a:latin typeface="Arial" charset="0"/>
                <a:cs typeface="Arial" charset="0"/>
              </a:rPr>
              <a:t>mSv</a:t>
            </a:r>
            <a:r>
              <a:rPr lang="en-GB" sz="2000" i="1" dirty="0" smtClean="0">
                <a:solidFill>
                  <a:srgbClr val="000000"/>
                </a:solidFill>
                <a:latin typeface="Arial" charset="0"/>
                <a:cs typeface="Arial" charset="0"/>
              </a:rPr>
              <a:t>  </a:t>
            </a:r>
            <a:r>
              <a:rPr lang="en-GB" sz="2000" b="0" i="1" dirty="0" smtClean="0">
                <a:solidFill>
                  <a:srgbClr val="000000"/>
                </a:solidFill>
                <a:latin typeface="Arial" charset="0"/>
                <a:cs typeface="Arial" charset="0"/>
              </a:rPr>
              <a:t>incurred either acutely or in a year.” (ICRP 103, § 236)</a:t>
            </a:r>
          </a:p>
          <a:p>
            <a:pPr marL="0" indent="0">
              <a:lnSpc>
                <a:spcPct val="110000"/>
              </a:lnSpc>
              <a:buNone/>
              <a:defRPr/>
            </a:pPr>
            <a:endParaRPr lang="en-GB" sz="1000" i="1" dirty="0" smtClean="0">
              <a:solidFill>
                <a:srgbClr val="000000"/>
              </a:solidFill>
              <a:latin typeface="Arial" charset="0"/>
              <a:cs typeface="Arial" charset="0"/>
            </a:endParaRPr>
          </a:p>
          <a:p>
            <a:pPr>
              <a:lnSpc>
                <a:spcPct val="110000"/>
              </a:lnSpc>
              <a:defRPr/>
            </a:pPr>
            <a:r>
              <a:rPr lang="en-GB" sz="2000" b="0" dirty="0">
                <a:solidFill>
                  <a:srgbClr val="000000"/>
                </a:solidFill>
                <a:latin typeface="Arial" charset="0"/>
                <a:cs typeface="Arial" charset="0"/>
              </a:rPr>
              <a:t>This statement needs some clarification about how to interpret the “acutely or in a year” in the context of emergency exposure situations</a:t>
            </a:r>
          </a:p>
          <a:p>
            <a:pPr>
              <a:lnSpc>
                <a:spcPct val="110000"/>
              </a:lnSpc>
              <a:defRPr/>
            </a:pPr>
            <a:endParaRPr lang="en-GB" sz="2000" i="1" dirty="0" smtClean="0">
              <a:solidFill>
                <a:srgbClr val="000000"/>
              </a:solidFill>
              <a:latin typeface="Arial" charset="0"/>
              <a:cs typeface="Arial" charset="0"/>
            </a:endParaRPr>
          </a:p>
          <a:p>
            <a:pPr>
              <a:defRPr/>
            </a:pPr>
            <a:endParaRPr lang="en-GB" sz="2000" dirty="0" smtClean="0"/>
          </a:p>
          <a:p>
            <a:pPr marL="0" indent="0">
              <a:buFont typeface="Wingdings 2" charset="0"/>
              <a:buNone/>
              <a:defRPr/>
            </a:pPr>
            <a:endParaRPr lang="fr-FR" sz="2000" dirty="0"/>
          </a:p>
        </p:txBody>
      </p:sp>
      <p:sp>
        <p:nvSpPr>
          <p:cNvPr id="5632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6105A70-01DD-3E48-891F-5E7DAB8398DD}" type="slidenum">
              <a:rPr lang="fr-FR" sz="1200"/>
              <a:pPr algn="r" eaLnBrk="1" hangingPunct="1"/>
              <a:t>25</a:t>
            </a:fld>
            <a:endParaRPr lang="fr-FR" sz="1200"/>
          </a:p>
        </p:txBody>
      </p:sp>
    </p:spTree>
    <p:extLst>
      <p:ext uri="{BB962C8B-B14F-4D97-AF65-F5344CB8AC3E}">
        <p14:creationId xmlns:p14="http://schemas.microsoft.com/office/powerpoint/2010/main" val="121102461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title"/>
          </p:nvPr>
        </p:nvSpPr>
        <p:spPr>
          <a:xfrm>
            <a:off x="0" y="228600"/>
            <a:ext cx="9144001" cy="990600"/>
          </a:xfrm>
        </p:spPr>
        <p:txBody>
          <a:bodyPr>
            <a:noAutofit/>
          </a:bodyPr>
          <a:lstStyle/>
          <a:p>
            <a:pPr marL="342900" lvl="1" indent="-342900">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Dose limits </a:t>
            </a:r>
          </a:p>
        </p:txBody>
      </p:sp>
      <p:sp>
        <p:nvSpPr>
          <p:cNvPr id="6" name="Rectangle 8"/>
          <p:cNvSpPr>
            <a:spLocks noGrp="1" noChangeArrowheads="1"/>
          </p:cNvSpPr>
          <p:nvPr>
            <p:ph idx="1"/>
          </p:nvPr>
        </p:nvSpPr>
        <p:spPr>
          <a:xfrm>
            <a:off x="533400" y="1524000"/>
            <a:ext cx="8229600" cy="4267200"/>
          </a:xfrm>
        </p:spPr>
        <p:txBody>
          <a:bodyPr/>
          <a:lstStyle/>
          <a:p>
            <a:pPr>
              <a:lnSpc>
                <a:spcPct val="120000"/>
              </a:lnSpc>
              <a:defRPr/>
            </a:pPr>
            <a:r>
              <a:rPr lang="en-GB" sz="2000" b="0" dirty="0"/>
              <a:t>In order to prevent excessive individual risk in planned exposure situations the Commission is recommending the use of dose </a:t>
            </a:r>
            <a:r>
              <a:rPr lang="en-GB" sz="2000" b="0" dirty="0" smtClean="0"/>
              <a:t>limits</a:t>
            </a:r>
          </a:p>
          <a:p>
            <a:pPr marL="0" indent="0">
              <a:lnSpc>
                <a:spcPct val="120000"/>
              </a:lnSpc>
              <a:buFont typeface="Wingdings 2" charset="0"/>
              <a:buNone/>
              <a:defRPr/>
            </a:pPr>
            <a:endParaRPr lang="en-GB" sz="1000" dirty="0" smtClean="0"/>
          </a:p>
          <a:p>
            <a:pPr>
              <a:lnSpc>
                <a:spcPct val="120000"/>
              </a:lnSpc>
              <a:defRPr/>
            </a:pPr>
            <a:r>
              <a:rPr lang="en-GB" sz="2000" b="0" dirty="0" smtClean="0"/>
              <a:t>The limitation principle recognizes that each exposed individual has the </a:t>
            </a:r>
            <a:r>
              <a:rPr lang="en-GB" sz="2000" b="1" dirty="0" smtClean="0">
                <a:solidFill>
                  <a:srgbClr val="800000"/>
                </a:solidFill>
              </a:rPr>
              <a:t>right</a:t>
            </a:r>
            <a:r>
              <a:rPr lang="en-GB" sz="2000" dirty="0" smtClean="0"/>
              <a:t> </a:t>
            </a:r>
            <a:r>
              <a:rPr lang="en-GB" sz="2000" b="0" dirty="0" smtClean="0"/>
              <a:t>that the risk she /he is subjected do not exceed a level </a:t>
            </a:r>
            <a:r>
              <a:rPr lang="en-GB" sz="2000" b="1" dirty="0" smtClean="0">
                <a:solidFill>
                  <a:srgbClr val="800000"/>
                </a:solidFill>
              </a:rPr>
              <a:t>judged socially unacceptable</a:t>
            </a:r>
          </a:p>
          <a:p>
            <a:pPr marL="0" indent="0">
              <a:lnSpc>
                <a:spcPct val="120000"/>
              </a:lnSpc>
              <a:buFont typeface="Wingdings 2" charset="0"/>
              <a:buNone/>
              <a:defRPr/>
            </a:pPr>
            <a:endParaRPr lang="en-GB" sz="1000" b="1" dirty="0">
              <a:solidFill>
                <a:srgbClr val="800000"/>
              </a:solidFill>
            </a:endParaRPr>
          </a:p>
          <a:p>
            <a:pPr>
              <a:lnSpc>
                <a:spcPct val="120000"/>
              </a:lnSpc>
              <a:defRPr/>
            </a:pPr>
            <a:r>
              <a:rPr lang="en-GB" sz="2000" b="0" dirty="0"/>
              <a:t>This position is consistent with the ethical </a:t>
            </a:r>
            <a:r>
              <a:rPr lang="en-GB" sz="2000" b="1" dirty="0">
                <a:solidFill>
                  <a:srgbClr val="800000"/>
                </a:solidFill>
              </a:rPr>
              <a:t>principle of </a:t>
            </a:r>
            <a:r>
              <a:rPr lang="en-GB" sz="2000" b="1" dirty="0" smtClean="0">
                <a:solidFill>
                  <a:srgbClr val="800000"/>
                </a:solidFill>
              </a:rPr>
              <a:t>egalitarian justice </a:t>
            </a:r>
            <a:r>
              <a:rPr lang="en-GB" sz="2000" b="0" dirty="0"/>
              <a:t>which states </a:t>
            </a:r>
            <a:r>
              <a:rPr lang="en-GB" sz="2000" b="0" dirty="0" smtClean="0"/>
              <a:t>that in similar situations individuals should be treated the same</a:t>
            </a:r>
          </a:p>
          <a:p>
            <a:pPr marL="0" indent="0">
              <a:lnSpc>
                <a:spcPct val="120000"/>
              </a:lnSpc>
              <a:buFont typeface="Wingdings 2" charset="0"/>
              <a:buNone/>
              <a:defRPr/>
            </a:pPr>
            <a:endParaRPr lang="en-GB" sz="1000" dirty="0" smtClean="0">
              <a:solidFill>
                <a:srgbClr val="000000"/>
              </a:solidFill>
              <a:latin typeface="Arial" charset="0"/>
              <a:cs typeface="Times New Roman" charset="0"/>
            </a:endParaRPr>
          </a:p>
          <a:p>
            <a:pPr>
              <a:lnSpc>
                <a:spcPct val="120000"/>
              </a:lnSpc>
              <a:defRPr/>
            </a:pPr>
            <a:endParaRPr lang="en-GB" sz="2000" b="1" dirty="0">
              <a:solidFill>
                <a:srgbClr val="800000"/>
              </a:solidFill>
            </a:endParaRPr>
          </a:p>
          <a:p>
            <a:pPr>
              <a:lnSpc>
                <a:spcPct val="120000"/>
              </a:lnSpc>
              <a:defRPr/>
            </a:pPr>
            <a:endParaRPr lang="en-GB" sz="2000" dirty="0"/>
          </a:p>
          <a:p>
            <a:pPr>
              <a:defRPr/>
            </a:pPr>
            <a:endParaRPr lang="en-GB" sz="2000" dirty="0" smtClean="0">
              <a:latin typeface="Arial"/>
              <a:cs typeface="Arial"/>
            </a:endParaRPr>
          </a:p>
        </p:txBody>
      </p:sp>
      <p:sp>
        <p:nvSpPr>
          <p:cNvPr id="6451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E03516EC-8A69-A943-B95B-63D44B59F79A}" type="slidenum">
              <a:rPr lang="fr-FR" sz="1200"/>
              <a:pPr algn="r" eaLnBrk="1" hangingPunct="1"/>
              <a:t>26</a:t>
            </a:fld>
            <a:endParaRPr lang="fr-FR" sz="1200"/>
          </a:p>
        </p:txBody>
      </p:sp>
    </p:spTree>
    <p:extLst>
      <p:ext uri="{BB962C8B-B14F-4D97-AF65-F5344CB8AC3E}">
        <p14:creationId xmlns:p14="http://schemas.microsoft.com/office/powerpoint/2010/main" val="44004739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304800"/>
            <a:ext cx="9144000" cy="685800"/>
          </a:xfrm>
        </p:spPr>
        <p:txBody>
          <a:bodyPr>
            <a:normAutofit/>
          </a:bodyPr>
          <a:lstStyle/>
          <a:p>
            <a:pPr marL="342900" lvl="1" indent="-342900">
              <a:buClr>
                <a:srgbClr val="22228B"/>
              </a:buClr>
              <a:buSzPct val="120000"/>
              <a:defRPr/>
            </a:pP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The ICRP dose </a:t>
            </a: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criteria in summary</a:t>
            </a:r>
          </a:p>
        </p:txBody>
      </p:sp>
      <p:graphicFrame>
        <p:nvGraphicFramePr>
          <p:cNvPr id="5" name="Tableau 4"/>
          <p:cNvGraphicFramePr>
            <a:graphicFrameLocks noGrp="1"/>
          </p:cNvGraphicFramePr>
          <p:nvPr>
            <p:extLst>
              <p:ext uri="{D42A27DB-BD31-4B8C-83A1-F6EECF244321}">
                <p14:modId xmlns:p14="http://schemas.microsoft.com/office/powerpoint/2010/main" val="3685558313"/>
              </p:ext>
            </p:extLst>
          </p:nvPr>
        </p:nvGraphicFramePr>
        <p:xfrm>
          <a:off x="533400" y="1295400"/>
          <a:ext cx="8229599" cy="3428999"/>
        </p:xfrm>
        <a:graphic>
          <a:graphicData uri="http://schemas.openxmlformats.org/drawingml/2006/table">
            <a:tbl>
              <a:tblPr firstRow="1" bandRow="1">
                <a:tableStyleId>{2D5ABB26-0587-4C30-8999-92F81FD0307C}</a:tableStyleId>
              </a:tblPr>
              <a:tblGrid>
                <a:gridCol w="2133600"/>
                <a:gridCol w="1447800"/>
                <a:gridCol w="2286000"/>
                <a:gridCol w="2362199"/>
              </a:tblGrid>
              <a:tr h="829949">
                <a:tc>
                  <a:txBody>
                    <a:bodyPr/>
                    <a:lstStyle/>
                    <a:p>
                      <a:pPr algn="ctr"/>
                      <a:r>
                        <a:rPr lang="en-GB" sz="2000" b="1" noProof="0" dirty="0" smtClean="0"/>
                        <a:t>Exposure</a:t>
                      </a:r>
                      <a:r>
                        <a:rPr lang="en-GB" sz="2000" b="1" baseline="0" noProof="0" dirty="0" smtClean="0"/>
                        <a:t> situations</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4D1"/>
                    </a:solidFill>
                  </a:tcPr>
                </a:tc>
                <a:tc>
                  <a:txBody>
                    <a:bodyPr/>
                    <a:lstStyle/>
                    <a:p>
                      <a:pPr algn="ctr"/>
                      <a:r>
                        <a:rPr lang="en-GB" sz="2000" b="1" noProof="0" dirty="0" smtClean="0"/>
                        <a:t>Medical</a:t>
                      </a:r>
                    </a:p>
                    <a:p>
                      <a:pPr algn="ctr"/>
                      <a:r>
                        <a:rPr lang="en-GB" sz="2000" b="1" noProof="0" dirty="0" smtClean="0"/>
                        <a:t>exposure </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4D1"/>
                    </a:solidFill>
                  </a:tcPr>
                </a:tc>
                <a:tc>
                  <a:txBody>
                    <a:bodyPr/>
                    <a:lstStyle/>
                    <a:p>
                      <a:pPr algn="ctr"/>
                      <a:r>
                        <a:rPr lang="en-GB" sz="2000" b="1" noProof="0" dirty="0" smtClean="0"/>
                        <a:t>Occupational</a:t>
                      </a:r>
                    </a:p>
                    <a:p>
                      <a:pPr algn="ctr"/>
                      <a:r>
                        <a:rPr lang="en-GB" sz="2000" b="1" noProof="0" dirty="0" smtClean="0"/>
                        <a:t>exposure</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4D1"/>
                    </a:solidFill>
                  </a:tcPr>
                </a:tc>
                <a:tc>
                  <a:txBody>
                    <a:bodyPr/>
                    <a:lstStyle/>
                    <a:p>
                      <a:pPr algn="ctr"/>
                      <a:r>
                        <a:rPr lang="en-GB" sz="2000" b="1" noProof="0" smtClean="0"/>
                        <a:t>Public</a:t>
                      </a:r>
                      <a:r>
                        <a:rPr lang="en-GB" sz="2000" b="1" baseline="0" noProof="0" smtClean="0"/>
                        <a:t> </a:t>
                      </a:r>
                    </a:p>
                    <a:p>
                      <a:pPr algn="ctr"/>
                      <a:r>
                        <a:rPr lang="en-GB" sz="2000" b="1" baseline="0" noProof="0" smtClean="0"/>
                        <a:t>exposure</a:t>
                      </a:r>
                      <a:endParaRPr lang="en-GB" sz="2000" b="1" noProof="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r>
              <a:tr h="663960">
                <a:tc>
                  <a:txBody>
                    <a:bodyPr/>
                    <a:lstStyle/>
                    <a:p>
                      <a:pPr algn="ctr"/>
                      <a:r>
                        <a:rPr lang="en-GB" sz="2000" b="1" noProof="0" dirty="0" smtClean="0"/>
                        <a:t>Existing</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4D1"/>
                    </a:solidFill>
                  </a:tcPr>
                </a:tc>
                <a:tc>
                  <a:txBody>
                    <a:bodyPr/>
                    <a:lstStyle/>
                    <a:p>
                      <a:pPr algn="ctr"/>
                      <a:r>
                        <a:rPr lang="en-GB" sz="2000" b="1" noProof="0" dirty="0" smtClean="0"/>
                        <a:t>-</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4D1"/>
                    </a:solidFill>
                  </a:tcPr>
                </a:tc>
                <a:tc>
                  <a:txBody>
                    <a:bodyPr/>
                    <a:lstStyle/>
                    <a:p>
                      <a:pPr algn="ctr"/>
                      <a:r>
                        <a:rPr lang="en-GB" sz="2000" b="1" noProof="0" dirty="0" smtClean="0"/>
                        <a:t>RL</a:t>
                      </a:r>
                      <a:r>
                        <a:rPr lang="en-GB" sz="2000" b="1" baseline="0" noProof="0" dirty="0" smtClean="0"/>
                        <a:t> ≤</a:t>
                      </a:r>
                      <a:r>
                        <a:rPr lang="en-GB" sz="2000" b="1" noProof="0" dirty="0" smtClean="0"/>
                        <a:t>20 </a:t>
                      </a:r>
                      <a:r>
                        <a:rPr lang="en-GB" sz="2000" b="1" noProof="0" dirty="0" err="1" smtClean="0"/>
                        <a:t>mSv</a:t>
                      </a:r>
                      <a:r>
                        <a:rPr lang="en-GB" sz="2000" b="1" noProof="0" dirty="0" smtClean="0"/>
                        <a:t>/y</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c>
                  <a:txBody>
                    <a:bodyPr/>
                    <a:lstStyle/>
                    <a:p>
                      <a:pPr algn="ctr"/>
                      <a:r>
                        <a:rPr lang="en-GB" sz="2000" b="1" noProof="0" dirty="0" smtClean="0"/>
                        <a:t>RL ≤</a:t>
                      </a:r>
                      <a:r>
                        <a:rPr lang="en-GB" sz="2000" b="1" baseline="0" noProof="0" dirty="0" smtClean="0"/>
                        <a:t> </a:t>
                      </a:r>
                      <a:r>
                        <a:rPr lang="en-GB" sz="2000" b="1" noProof="0" dirty="0" smtClean="0"/>
                        <a:t>20 </a:t>
                      </a:r>
                      <a:r>
                        <a:rPr lang="en-GB" sz="2000" b="1" noProof="0" dirty="0" err="1" smtClean="0"/>
                        <a:t>mSv</a:t>
                      </a:r>
                      <a:r>
                        <a:rPr lang="en-GB" sz="2000" b="1" noProof="0" dirty="0" smtClean="0"/>
                        <a:t>/y</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r>
              <a:tr h="809202">
                <a:tc>
                  <a:txBody>
                    <a:bodyPr/>
                    <a:lstStyle/>
                    <a:p>
                      <a:pPr algn="ctr"/>
                      <a:r>
                        <a:rPr lang="en-GB" sz="2000" b="1" noProof="0" dirty="0" smtClean="0"/>
                        <a:t>Planned</a:t>
                      </a:r>
                      <a:endParaRPr lang="en-GB" sz="2000" b="1" noProof="0" dirty="0"/>
                    </a:p>
                  </a:txBody>
                  <a:tcPr marT="45723" marB="45723">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FFF4D1"/>
                    </a:solidFill>
                  </a:tcPr>
                </a:tc>
                <a:tc>
                  <a:txBody>
                    <a:bodyPr/>
                    <a:lstStyle/>
                    <a:p>
                      <a:pPr algn="ctr"/>
                      <a:r>
                        <a:rPr lang="en-GB" sz="2000" b="1" noProof="0" dirty="0" smtClean="0"/>
                        <a:t>DRLs</a:t>
                      </a:r>
                      <a:endParaRPr lang="en-GB" sz="2000" b="1" noProof="0" dirty="0"/>
                    </a:p>
                  </a:txBody>
                  <a:tcPr marT="45723" marB="45723">
                    <a:lnL w="9525" cap="flat" cmpd="sng" algn="ctr">
                      <a:solidFill>
                        <a:scrgbClr r="0" g="0" b="0"/>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4D1"/>
                    </a:solidFill>
                  </a:tcPr>
                </a:tc>
                <a:tc>
                  <a:txBody>
                    <a:bodyPr/>
                    <a:lstStyle/>
                    <a:p>
                      <a:pPr algn="ctr"/>
                      <a:r>
                        <a:rPr lang="en-GB" sz="2000" b="1" noProof="0" dirty="0" smtClean="0"/>
                        <a:t>DC ≤ 20 </a:t>
                      </a:r>
                      <a:r>
                        <a:rPr lang="en-GB" sz="2000" b="1" noProof="0" dirty="0" err="1" smtClean="0"/>
                        <a:t>mSv</a:t>
                      </a:r>
                      <a:r>
                        <a:rPr lang="en-GB" sz="2000" b="1" noProof="0" dirty="0" smtClean="0"/>
                        <a:t>/y</a:t>
                      </a:r>
                    </a:p>
                    <a:p>
                      <a:pPr algn="ctr"/>
                      <a:r>
                        <a:rPr lang="en-GB" sz="2000" b="1" noProof="0" dirty="0" smtClean="0"/>
                        <a:t>DL = 20</a:t>
                      </a:r>
                      <a:r>
                        <a:rPr lang="en-GB" sz="2000" b="1" baseline="0" noProof="0" dirty="0" smtClean="0"/>
                        <a:t> </a:t>
                      </a:r>
                      <a:r>
                        <a:rPr lang="en-GB" sz="2000" b="1" baseline="0" noProof="0" dirty="0" err="1" smtClean="0"/>
                        <a:t>mSv</a:t>
                      </a:r>
                      <a:r>
                        <a:rPr lang="en-GB" sz="2000" b="1" baseline="0" noProof="0" dirty="0" smtClean="0"/>
                        <a:t>/y</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c>
                  <a:txBody>
                    <a:bodyPr/>
                    <a:lstStyle/>
                    <a:p>
                      <a:pPr algn="ctr"/>
                      <a:r>
                        <a:rPr lang="en-GB" sz="2000" b="1" noProof="0" dirty="0" smtClean="0"/>
                        <a:t>DC ≤ 1 </a:t>
                      </a:r>
                      <a:r>
                        <a:rPr lang="en-GB" sz="2000" b="1" noProof="0" dirty="0" err="1" smtClean="0"/>
                        <a:t>mSv</a:t>
                      </a:r>
                      <a:r>
                        <a:rPr lang="en-GB" sz="2000" b="1" noProof="0" dirty="0" smtClean="0"/>
                        <a:t>/y</a:t>
                      </a:r>
                    </a:p>
                    <a:p>
                      <a:pPr algn="ctr"/>
                      <a:r>
                        <a:rPr lang="en-GB" sz="2000" b="1" noProof="0" dirty="0" smtClean="0"/>
                        <a:t>DL = 1 </a:t>
                      </a:r>
                      <a:r>
                        <a:rPr lang="en-GB" sz="2000" b="1" noProof="0" dirty="0" err="1" smtClean="0"/>
                        <a:t>mSv</a:t>
                      </a:r>
                      <a:r>
                        <a:rPr lang="en-GB" sz="2000" b="1" noProof="0" dirty="0" smtClean="0"/>
                        <a:t>/y</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r>
              <a:tr h="1125888">
                <a:tc>
                  <a:txBody>
                    <a:bodyPr/>
                    <a:lstStyle/>
                    <a:p>
                      <a:pPr algn="ctr"/>
                      <a:r>
                        <a:rPr lang="en-GB" sz="2000" b="1" noProof="0" dirty="0" smtClean="0"/>
                        <a:t>Emergency</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c>
                  <a:txBody>
                    <a:bodyPr/>
                    <a:lstStyle/>
                    <a:p>
                      <a:pPr algn="ctr"/>
                      <a:r>
                        <a:rPr lang="en-GB" sz="2000" b="1" noProof="0" smtClean="0"/>
                        <a:t>-</a:t>
                      </a:r>
                      <a:endParaRPr lang="en-GB" sz="2000" b="1" noProof="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c>
                  <a:txBody>
                    <a:bodyPr/>
                    <a:lstStyle/>
                    <a:p>
                      <a:pPr algn="ctr"/>
                      <a:r>
                        <a:rPr lang="en-GB" sz="2000" b="1" noProof="0" dirty="0" smtClean="0"/>
                        <a:t>RL ≤100 </a:t>
                      </a:r>
                      <a:r>
                        <a:rPr lang="en-GB" sz="2000" b="1" noProof="0" dirty="0" err="1" smtClean="0"/>
                        <a:t>mSv</a:t>
                      </a:r>
                      <a:r>
                        <a:rPr lang="en-GB" sz="2000" b="1" noProof="0" dirty="0" smtClean="0"/>
                        <a:t> acute </a:t>
                      </a:r>
                    </a:p>
                    <a:p>
                      <a:pPr algn="ctr"/>
                      <a:r>
                        <a:rPr lang="en-GB" sz="2000" b="1" noProof="0" dirty="0" smtClean="0"/>
                        <a:t>or a</a:t>
                      </a:r>
                      <a:r>
                        <a:rPr lang="en-GB" sz="2000" b="1" baseline="0" noProof="0" dirty="0" smtClean="0"/>
                        <a:t> in a year </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c>
                  <a:txBody>
                    <a:bodyPr/>
                    <a:lstStyle/>
                    <a:p>
                      <a:pPr algn="ctr"/>
                      <a:r>
                        <a:rPr lang="en-GB" sz="2000" b="1" noProof="0" dirty="0" smtClean="0"/>
                        <a:t>RL ≤ 100 </a:t>
                      </a:r>
                      <a:r>
                        <a:rPr lang="en-GB" sz="2000" b="1" noProof="0" dirty="0" err="1" smtClean="0"/>
                        <a:t>mSv</a:t>
                      </a:r>
                      <a:r>
                        <a:rPr lang="en-GB" sz="2000" b="1" noProof="0" dirty="0" smtClean="0"/>
                        <a:t> acute or </a:t>
                      </a:r>
                    </a:p>
                    <a:p>
                      <a:pPr algn="ctr"/>
                      <a:r>
                        <a:rPr lang="en-GB" sz="2000" b="1" noProof="0" dirty="0" smtClean="0"/>
                        <a:t>in a year </a:t>
                      </a:r>
                      <a:endParaRPr lang="en-GB" sz="2000" b="1" noProof="0" dirty="0"/>
                    </a:p>
                  </a:txBody>
                  <a:tcPr marT="45723" marB="45723">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FFF4D1"/>
                    </a:solidFill>
                  </a:tcPr>
                </a:tc>
              </a:tr>
            </a:tbl>
          </a:graphicData>
        </a:graphic>
      </p:graphicFrame>
      <p:sp>
        <p:nvSpPr>
          <p:cNvPr id="85031" name="ZoneTexte 5"/>
          <p:cNvSpPr txBox="1">
            <a:spLocks noChangeArrowheads="1"/>
          </p:cNvSpPr>
          <p:nvPr/>
        </p:nvSpPr>
        <p:spPr bwMode="auto">
          <a:xfrm>
            <a:off x="990600" y="4953000"/>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110000"/>
              </a:lnSpc>
              <a:spcBef>
                <a:spcPct val="20000"/>
              </a:spcBef>
              <a:buClr>
                <a:srgbClr val="0BD0D9"/>
              </a:buClr>
              <a:buSzPct val="95000"/>
              <a:buFont typeface="Wingdings 2" charset="0"/>
              <a:buNone/>
            </a:pPr>
            <a:r>
              <a:rPr lang="en-GB" sz="2000" b="1" dirty="0"/>
              <a:t>RL = reference level ;  DC= dose constraint ;  </a:t>
            </a:r>
            <a:r>
              <a:rPr lang="en-GB" sz="2000" b="1" dirty="0" smtClean="0"/>
              <a:t>DL </a:t>
            </a:r>
            <a:r>
              <a:rPr lang="en-GB" sz="2000" b="1" dirty="0"/>
              <a:t>= dose </a:t>
            </a:r>
            <a:r>
              <a:rPr lang="en-GB" sz="2000" b="1" dirty="0" smtClean="0"/>
              <a:t>limit</a:t>
            </a:r>
          </a:p>
          <a:p>
            <a:pPr eaLnBrk="1" hangingPunct="1">
              <a:lnSpc>
                <a:spcPct val="110000"/>
              </a:lnSpc>
              <a:spcBef>
                <a:spcPct val="20000"/>
              </a:spcBef>
              <a:buClr>
                <a:srgbClr val="0BD0D9"/>
              </a:buClr>
              <a:buSzPct val="95000"/>
              <a:buFont typeface="Wingdings 2" charset="0"/>
              <a:buNone/>
            </a:pPr>
            <a:r>
              <a:rPr lang="en-GB" sz="2000" b="1" dirty="0" smtClean="0"/>
              <a:t>DRL= Diagnostic reference level </a:t>
            </a:r>
            <a:endParaRPr lang="en-GB" sz="2000" b="1" dirty="0"/>
          </a:p>
        </p:txBody>
      </p:sp>
      <p:sp>
        <p:nvSpPr>
          <p:cNvPr id="85032"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AEA3327-B893-114E-A5A3-16168EEE9064}" type="slidenum">
              <a:rPr lang="fr-FR" sz="1200"/>
              <a:pPr algn="r" eaLnBrk="1" hangingPunct="1"/>
              <a:t>27</a:t>
            </a:fld>
            <a:endParaRPr lang="fr-FR" sz="1200"/>
          </a:p>
        </p:txBody>
      </p:sp>
    </p:spTree>
    <p:extLst>
      <p:ext uri="{BB962C8B-B14F-4D97-AF65-F5344CB8AC3E}">
        <p14:creationId xmlns:p14="http://schemas.microsoft.com/office/powerpoint/2010/main" val="163638134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body" idx="1"/>
          </p:nvPr>
        </p:nvSpPr>
        <p:spPr>
          <a:xfrm>
            <a:off x="914400" y="1219200"/>
            <a:ext cx="7315200" cy="4343400"/>
          </a:xfrm>
        </p:spPr>
        <p:txBody>
          <a:bodyPr/>
          <a:lstStyle/>
          <a:p>
            <a:pPr marL="400050" lvl="1" indent="-342900">
              <a:lnSpc>
                <a:spcPct val="120000"/>
              </a:lnSpc>
              <a:spcAft>
                <a:spcPts val="600"/>
              </a:spcAft>
              <a:buClr>
                <a:srgbClr val="22228B"/>
              </a:buClr>
              <a:buSzPct val="130000"/>
              <a:buFont typeface="Arial" charset="0"/>
              <a:buChar char="•"/>
              <a:defRPr/>
            </a:pPr>
            <a:r>
              <a:rPr lang="en-GB" sz="2000" dirty="0" smtClean="0">
                <a:latin typeface="Arial" charset="0"/>
                <a:ea typeface="ＭＳ Ｐゴシック" charset="0"/>
                <a:cs typeface="ＭＳ Ｐゴシック" charset="0"/>
              </a:rPr>
              <a:t>The basic requisites that apply to all exposure situations and categories of exposure </a:t>
            </a:r>
            <a:endParaRPr lang="en-GB" sz="2000" dirty="0">
              <a:latin typeface="Arial" charset="0"/>
              <a:ea typeface="ＭＳ Ｐゴシック" charset="0"/>
              <a:cs typeface="ＭＳ Ｐゴシック" charset="0"/>
            </a:endParaRPr>
          </a:p>
          <a:p>
            <a:pPr marL="674687" lvl="2" indent="-342900">
              <a:lnSpc>
                <a:spcPct val="120000"/>
              </a:lnSpc>
              <a:spcAft>
                <a:spcPts val="600"/>
              </a:spcAft>
              <a:buClr>
                <a:srgbClr val="22228B"/>
              </a:buClr>
              <a:buSzPct val="130000"/>
              <a:buFont typeface="Arial" charset="0"/>
              <a:buChar char="•"/>
              <a:defRPr/>
            </a:pPr>
            <a:r>
              <a:rPr lang="en-GB" sz="2000" b="1" dirty="0" smtClean="0">
                <a:solidFill>
                  <a:srgbClr val="800000"/>
                </a:solidFill>
                <a:latin typeface="Arial" charset="0"/>
                <a:ea typeface="ＭＳ Ｐゴシック" charset="0"/>
                <a:cs typeface="ＭＳ Ｐゴシック" charset="0"/>
              </a:rPr>
              <a:t>Information of exposed individuals</a:t>
            </a:r>
          </a:p>
          <a:p>
            <a:pPr marL="674687" lvl="2" indent="-342900">
              <a:lnSpc>
                <a:spcPct val="120000"/>
              </a:lnSpc>
              <a:spcAft>
                <a:spcPts val="600"/>
              </a:spcAft>
              <a:buClr>
                <a:srgbClr val="22228B"/>
              </a:buClr>
              <a:buSzPct val="130000"/>
              <a:buFont typeface="Arial" charset="0"/>
              <a:buChar char="•"/>
              <a:defRPr/>
            </a:pPr>
            <a:r>
              <a:rPr lang="en-GB" sz="2000" b="1" dirty="0" smtClean="0">
                <a:solidFill>
                  <a:srgbClr val="800000"/>
                </a:solidFill>
                <a:latin typeface="Arial" charset="0"/>
                <a:ea typeface="ＭＳ Ｐゴシック" charset="0"/>
                <a:cs typeface="ＭＳ Ｐゴシック" charset="0"/>
              </a:rPr>
              <a:t>Assessment of exposure </a:t>
            </a:r>
            <a:r>
              <a:rPr lang="en-GB" sz="2000" dirty="0" smtClean="0">
                <a:latin typeface="Arial" charset="0"/>
                <a:ea typeface="ＭＳ Ｐゴシック" charset="0"/>
                <a:cs typeface="ＭＳ Ｐゴシック" charset="0"/>
              </a:rPr>
              <a:t>(prospectively/retrospectively)</a:t>
            </a:r>
          </a:p>
          <a:p>
            <a:pPr marL="674687" lvl="2" indent="-342900">
              <a:lnSpc>
                <a:spcPct val="120000"/>
              </a:lnSpc>
              <a:spcAft>
                <a:spcPts val="600"/>
              </a:spcAft>
              <a:buClr>
                <a:srgbClr val="22228B"/>
              </a:buClr>
              <a:buSzPct val="130000"/>
              <a:buFont typeface="Arial" charset="0"/>
              <a:buChar char="•"/>
              <a:defRPr/>
            </a:pPr>
            <a:r>
              <a:rPr lang="en-GB" sz="2000" b="1" dirty="0" smtClean="0">
                <a:solidFill>
                  <a:srgbClr val="800000"/>
                </a:solidFill>
                <a:latin typeface="Arial" charset="0"/>
                <a:ea typeface="ＭＳ Ｐゴシック" charset="0"/>
                <a:cs typeface="ＭＳ Ｐゴシック" charset="0"/>
              </a:rPr>
              <a:t>Involvement of stakeholders </a:t>
            </a:r>
            <a:r>
              <a:rPr lang="en-GB" sz="2000" dirty="0" smtClean="0">
                <a:latin typeface="Arial" charset="0"/>
                <a:ea typeface="ＭＳ Ｐゴシック" charset="0"/>
                <a:cs typeface="ＭＳ Ｐゴシック" charset="0"/>
              </a:rPr>
              <a:t>(Introduced in Pub. 103)</a:t>
            </a:r>
          </a:p>
          <a:p>
            <a:pPr marL="400050" lvl="1" indent="-342900">
              <a:lnSpc>
                <a:spcPct val="120000"/>
              </a:lnSpc>
              <a:spcAft>
                <a:spcPts val="600"/>
              </a:spcAft>
              <a:buClr>
                <a:srgbClr val="22228B"/>
              </a:buClr>
              <a:buSzPct val="130000"/>
              <a:buFont typeface="Arial" charset="0"/>
              <a:buChar char="•"/>
              <a:defRPr/>
            </a:pPr>
            <a:r>
              <a:rPr lang="en-GB" sz="2000" dirty="0" smtClean="0">
                <a:latin typeface="Arial" charset="0"/>
                <a:ea typeface="ＭＳ Ｐゴシック" charset="0"/>
                <a:cs typeface="ＭＳ Ｐゴシック" charset="0"/>
              </a:rPr>
              <a:t>These basic requisites are </a:t>
            </a:r>
            <a:r>
              <a:rPr lang="en-GB" sz="2000" dirty="0">
                <a:latin typeface="Arial" charset="0"/>
                <a:ea typeface="ＭＳ Ｐゴシック" charset="0"/>
                <a:cs typeface="ＭＳ Ｐゴシック" charset="0"/>
              </a:rPr>
              <a:t>declined differently </a:t>
            </a:r>
            <a:r>
              <a:rPr lang="en-GB" sz="2000" dirty="0" smtClean="0">
                <a:latin typeface="Arial" charset="0"/>
                <a:ea typeface="ＭＳ Ｐゴシック" charset="0"/>
                <a:cs typeface="ＭＳ Ｐゴシック" charset="0"/>
              </a:rPr>
              <a:t>depending of the exposure situation and the category of exposure</a:t>
            </a:r>
            <a:r>
              <a:rPr lang="en-GB" sz="2000" dirty="0">
                <a:latin typeface="Arial" charset="0"/>
                <a:ea typeface="ＭＳ Ｐゴシック" charset="0"/>
                <a:cs typeface="ＭＳ Ｐゴシック" charset="0"/>
              </a:rPr>
              <a:t> </a:t>
            </a:r>
            <a:r>
              <a:rPr lang="en-GB" sz="2000" dirty="0" smtClean="0">
                <a:latin typeface="Arial" charset="0"/>
                <a:ea typeface="ＭＳ Ｐゴシック" charset="0"/>
                <a:cs typeface="ＭＳ Ｐゴシック" charset="0"/>
              </a:rPr>
              <a:t>e.g. </a:t>
            </a:r>
            <a:r>
              <a:rPr lang="en-GB" sz="2000" dirty="0">
                <a:latin typeface="Arial" charset="0"/>
                <a:ea typeface="ＭＳ Ｐゴシック" charset="0"/>
                <a:cs typeface="ＭＳ Ｐゴシック" charset="0"/>
              </a:rPr>
              <a:t>i</a:t>
            </a:r>
            <a:r>
              <a:rPr lang="en-GB" sz="2000" dirty="0" smtClean="0">
                <a:latin typeface="Arial" charset="0"/>
                <a:ea typeface="ＭＳ Ｐゴシック" charset="0"/>
                <a:cs typeface="ＭＳ Ｐゴシック" charset="0"/>
              </a:rPr>
              <a:t>nformed consent in the medical field, education and individual monitoring of occupationally exposed workers,…  </a:t>
            </a:r>
          </a:p>
          <a:p>
            <a:pPr marL="331787" lvl="2" indent="0">
              <a:lnSpc>
                <a:spcPct val="120000"/>
              </a:lnSpc>
              <a:spcAft>
                <a:spcPts val="600"/>
              </a:spcAft>
              <a:buClr>
                <a:srgbClr val="22228B"/>
              </a:buClr>
              <a:buSzPct val="130000"/>
              <a:buFont typeface="Wingdings 2" charset="0"/>
              <a:buNone/>
              <a:defRPr/>
            </a:pPr>
            <a:endParaRPr lang="en-GB" sz="1700" dirty="0" smtClean="0">
              <a:latin typeface="Arial" charset="0"/>
              <a:ea typeface="ＭＳ Ｐゴシック" charset="0"/>
              <a:cs typeface="ＭＳ Ｐゴシック" charset="0"/>
            </a:endParaRPr>
          </a:p>
          <a:p>
            <a:pPr marL="674687" lvl="2" indent="-342900">
              <a:spcAft>
                <a:spcPts val="600"/>
              </a:spcAft>
              <a:buClr>
                <a:srgbClr val="22228B"/>
              </a:buClr>
              <a:buSzPct val="130000"/>
              <a:buFont typeface="Arial" charset="0"/>
              <a:buChar char="•"/>
              <a:defRPr/>
            </a:pPr>
            <a:endParaRPr lang="en-GB" sz="2000" b="1" dirty="0">
              <a:solidFill>
                <a:srgbClr val="800000"/>
              </a:solidFill>
              <a:latin typeface="Arial" charset="0"/>
              <a:ea typeface="ＭＳ Ｐゴシック" charset="0"/>
              <a:cs typeface="ＭＳ Ｐゴシック" charset="0"/>
            </a:endParaRPr>
          </a:p>
          <a:p>
            <a:pPr marL="674687" lvl="2" indent="-342900">
              <a:spcAft>
                <a:spcPts val="600"/>
              </a:spcAft>
              <a:buClr>
                <a:srgbClr val="22228B"/>
              </a:buClr>
              <a:buSzPct val="130000"/>
              <a:buFont typeface="Arial" charset="0"/>
              <a:buChar char="•"/>
              <a:defRPr/>
            </a:pPr>
            <a:endParaRPr lang="en-GB" sz="2000" b="1" dirty="0" smtClean="0">
              <a:solidFill>
                <a:srgbClr val="800000"/>
              </a:solidFill>
              <a:latin typeface="Arial" charset="0"/>
              <a:ea typeface="ＭＳ Ｐゴシック" charset="0"/>
              <a:cs typeface="ＭＳ Ｐゴシック" charset="0"/>
            </a:endParaRPr>
          </a:p>
          <a:p>
            <a:pPr marL="674687" lvl="2" indent="-342900">
              <a:spcAft>
                <a:spcPts val="600"/>
              </a:spcAft>
              <a:buClr>
                <a:srgbClr val="22228B"/>
              </a:buClr>
              <a:buSzPct val="130000"/>
              <a:buFont typeface="Arial" charset="0"/>
              <a:buChar char="•"/>
              <a:defRPr/>
            </a:pPr>
            <a:endParaRPr lang="fr-FR" sz="1700" b="1" dirty="0" smtClean="0">
              <a:solidFill>
                <a:srgbClr val="800000"/>
              </a:solidFill>
              <a:latin typeface="Arial" charset="0"/>
              <a:ea typeface="ＭＳ Ｐゴシック" charset="0"/>
              <a:cs typeface="ＭＳ Ｐゴシック" charset="0"/>
            </a:endParaRPr>
          </a:p>
          <a:p>
            <a:pPr marL="400050" lvl="1" indent="-342900">
              <a:spcAft>
                <a:spcPts val="600"/>
              </a:spcAft>
              <a:buClr>
                <a:srgbClr val="22228B"/>
              </a:buClr>
              <a:buSzPct val="130000"/>
              <a:buFont typeface="Arial" charset="0"/>
              <a:buChar char="•"/>
              <a:defRPr/>
            </a:pPr>
            <a:endParaRPr lang="en-GB" sz="2000" dirty="0">
              <a:solidFill>
                <a:srgbClr val="000000"/>
              </a:solidFill>
              <a:latin typeface="Arial" charset="0"/>
              <a:ea typeface="ＭＳ Ｐゴシック" charset="0"/>
              <a:cs typeface="ＭＳ Ｐゴシック" charset="0"/>
            </a:endParaRPr>
          </a:p>
          <a:p>
            <a:pPr marL="400050" lvl="1" indent="-342900">
              <a:spcAft>
                <a:spcPts val="600"/>
              </a:spcAft>
              <a:buClr>
                <a:srgbClr val="22228B"/>
              </a:buClr>
              <a:buSzPct val="130000"/>
              <a:buFont typeface="Arial" charset="0"/>
              <a:buChar char="•"/>
              <a:defRPr/>
            </a:pPr>
            <a:endParaRPr lang="fr-FR" sz="2000" dirty="0" smtClean="0">
              <a:solidFill>
                <a:srgbClr val="000000"/>
              </a:solidFill>
              <a:latin typeface="Arial" charset="0"/>
              <a:ea typeface="ＭＳ Ｐゴシック" charset="0"/>
              <a:cs typeface="ＭＳ Ｐゴシック" charset="0"/>
            </a:endParaRPr>
          </a:p>
          <a:p>
            <a:pPr marL="57150" lvl="1" indent="0">
              <a:spcAft>
                <a:spcPts val="600"/>
              </a:spcAft>
              <a:buClr>
                <a:srgbClr val="22228B"/>
              </a:buClr>
              <a:buSzPct val="130000"/>
              <a:buFont typeface="Wingdings 2" charset="0"/>
              <a:buNone/>
              <a:defRPr/>
            </a:pPr>
            <a:endParaRPr lang="en-US" sz="2000" dirty="0">
              <a:solidFill>
                <a:srgbClr val="000000"/>
              </a:solidFill>
              <a:latin typeface="Arial" charset="0"/>
              <a:ea typeface="ＭＳ Ｐゴシック" charset="0"/>
              <a:cs typeface="ＭＳ Ｐゴシック" charset="0"/>
            </a:endParaRPr>
          </a:p>
        </p:txBody>
      </p:sp>
      <p:sp>
        <p:nvSpPr>
          <p:cNvPr id="26628" name="Titre 4"/>
          <p:cNvSpPr>
            <a:spLocks noGrp="1"/>
          </p:cNvSpPr>
          <p:nvPr>
            <p:ph type="title"/>
          </p:nvPr>
        </p:nvSpPr>
        <p:spPr>
          <a:xfrm>
            <a:off x="0" y="228600"/>
            <a:ext cx="9144000" cy="749300"/>
          </a:xfrm>
        </p:spPr>
        <p:txBody>
          <a:bodyPr>
            <a:normAutofit/>
          </a:bodyPr>
          <a:lstStyle/>
          <a:p>
            <a:pPr marL="342900" indent="-342900">
              <a:defRPr/>
            </a:pPr>
            <a:r>
              <a:rPr lang="en-GB" sz="2400" dirty="0">
                <a:effectLst>
                  <a:outerShdw blurRad="38100" dist="25400" dir="5400000" algn="tl" rotWithShape="0">
                    <a:srgbClr val="000000">
                      <a:alpha val="43000"/>
                    </a:srgbClr>
                  </a:outerShdw>
                </a:effectLst>
              </a:rPr>
              <a:t>The requisites</a:t>
            </a:r>
          </a:p>
        </p:txBody>
      </p:sp>
      <p:sp>
        <p:nvSpPr>
          <p:cNvPr id="55299"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B23CEA49-3D77-EE46-A815-D8F2ABA9B270}" type="slidenum">
              <a:rPr lang="fr-FR" sz="1200"/>
              <a:pPr algn="r" eaLnBrk="1" hangingPunct="1"/>
              <a:t>28</a:t>
            </a:fld>
            <a:endParaRPr lang="fr-FR" sz="1200"/>
          </a:p>
        </p:txBody>
      </p:sp>
    </p:spTree>
    <p:extLst>
      <p:ext uri="{BB962C8B-B14F-4D97-AF65-F5344CB8AC3E}">
        <p14:creationId xmlns:p14="http://schemas.microsoft.com/office/powerpoint/2010/main" val="26254864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Espace réservé du pied de page 3"/>
          <p:cNvSpPr>
            <a:spLocks noGrp="1"/>
          </p:cNvSpPr>
          <p:nvPr>
            <p:ph type="ftr" sz="quarter" idx="4294967295"/>
          </p:nvPr>
        </p:nvSpPr>
        <p:spPr bwMode="auto">
          <a:xfrm rot="16200000">
            <a:off x="-647700" y="56007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solidFill>
                  <a:schemeClr val="bg1"/>
                </a:solidFill>
                <a:latin typeface="Helvetica" charset="0"/>
              </a:rPr>
              <a:t>IRPA 11 Keynote Lecture XX</a:t>
            </a:r>
          </a:p>
        </p:txBody>
      </p:sp>
      <p:sp>
        <p:nvSpPr>
          <p:cNvPr id="17411" name="Rectangle 2"/>
          <p:cNvSpPr>
            <a:spLocks noGrp="1" noChangeArrowheads="1"/>
          </p:cNvSpPr>
          <p:nvPr>
            <p:ph type="title"/>
          </p:nvPr>
        </p:nvSpPr>
        <p:spPr>
          <a:xfrm>
            <a:off x="0" y="152400"/>
            <a:ext cx="9144000" cy="838200"/>
          </a:xfrm>
        </p:spPr>
        <p:txBody>
          <a:bodyPr>
            <a:normAutofit/>
          </a:bodyPr>
          <a:lstStyle/>
          <a:p>
            <a:pPr marL="342900" indent="-342900">
              <a:defRPr/>
            </a:pPr>
            <a:r>
              <a:rPr lang="en-GB" sz="2400" dirty="0">
                <a:effectLst>
                  <a:outerShdw blurRad="38100" dist="25400" dir="5400000" algn="tl" rotWithShape="0">
                    <a:srgbClr val="000000">
                      <a:alpha val="43000"/>
                    </a:srgbClr>
                  </a:outerShdw>
                </a:effectLst>
              </a:rPr>
              <a:t>Stakeholder </a:t>
            </a:r>
            <a:r>
              <a:rPr lang="en-GB" sz="2400" dirty="0" smtClean="0">
                <a:effectLst>
                  <a:outerShdw blurRad="38100" dist="25400" dir="5400000" algn="tl" rotWithShape="0">
                    <a:srgbClr val="000000">
                      <a:alpha val="43000"/>
                    </a:srgbClr>
                  </a:outerShdw>
                </a:effectLst>
              </a:rPr>
              <a:t>engagement</a:t>
            </a:r>
            <a:endParaRPr lang="en-GB" sz="2400" dirty="0">
              <a:effectLst>
                <a:outerShdw blurRad="38100" dist="25400" dir="5400000" algn="tl" rotWithShape="0">
                  <a:srgbClr val="000000">
                    <a:alpha val="43000"/>
                  </a:srgbClr>
                </a:outerShdw>
              </a:effectLst>
            </a:endParaRPr>
          </a:p>
        </p:txBody>
      </p:sp>
      <p:sp>
        <p:nvSpPr>
          <p:cNvPr id="54275" name="Rectangle 3"/>
          <p:cNvSpPr>
            <a:spLocks noGrp="1" noChangeArrowheads="1"/>
          </p:cNvSpPr>
          <p:nvPr>
            <p:ph type="body" idx="1"/>
          </p:nvPr>
        </p:nvSpPr>
        <p:spPr>
          <a:xfrm>
            <a:off x="457200" y="990600"/>
            <a:ext cx="8229600" cy="5105400"/>
          </a:xfrm>
        </p:spPr>
        <p:txBody>
          <a:bodyPr/>
          <a:lstStyle/>
          <a:p>
            <a:pPr eaLnBrk="1" hangingPunct="1">
              <a:lnSpc>
                <a:spcPct val="120000"/>
              </a:lnSpc>
              <a:spcBef>
                <a:spcPts val="1200"/>
              </a:spcBef>
              <a:defRPr/>
            </a:pPr>
            <a:r>
              <a:rPr lang="en-US" sz="2000" b="0" dirty="0">
                <a:latin typeface="Helvetica" charset="0"/>
                <a:cs typeface="ＭＳ Ｐゴシック" charset="0"/>
              </a:rPr>
              <a:t>Stakeholder engagement in radiation protection emerged in the </a:t>
            </a:r>
            <a:r>
              <a:rPr lang="en-US" sz="2000" b="1" dirty="0">
                <a:solidFill>
                  <a:srgbClr val="800000"/>
                </a:solidFill>
                <a:latin typeface="Helvetica" charset="0"/>
                <a:cs typeface="ＭＳ Ｐゴシック" charset="0"/>
              </a:rPr>
              <a:t>late 80s and early 90s</a:t>
            </a:r>
            <a:r>
              <a:rPr lang="en-US" sz="2000" dirty="0">
                <a:latin typeface="Helvetica" charset="0"/>
                <a:cs typeface="ＭＳ Ｐゴシック" charset="0"/>
              </a:rPr>
              <a:t> </a:t>
            </a:r>
            <a:r>
              <a:rPr lang="en-US" sz="2000" b="0" dirty="0">
                <a:latin typeface="Helvetica" charset="0"/>
                <a:cs typeface="ＭＳ Ｐゴシック" charset="0"/>
              </a:rPr>
              <a:t>in the context of the management of exposures in contaminated areas by the </a:t>
            </a:r>
            <a:r>
              <a:rPr lang="en-US" sz="2000" b="1" dirty="0">
                <a:solidFill>
                  <a:srgbClr val="800000"/>
                </a:solidFill>
                <a:latin typeface="Helvetica" charset="0"/>
                <a:cs typeface="ＭＳ Ｐゴシック" charset="0"/>
              </a:rPr>
              <a:t>Chernobyl accident </a:t>
            </a:r>
            <a:r>
              <a:rPr lang="en-US" sz="2000" b="0" dirty="0">
                <a:latin typeface="Helvetica" charset="0"/>
                <a:cs typeface="ＭＳ Ｐゴシック" charset="0"/>
              </a:rPr>
              <a:t>and </a:t>
            </a:r>
            <a:r>
              <a:rPr lang="en-US" sz="2000" b="0" dirty="0">
                <a:solidFill>
                  <a:srgbClr val="000000"/>
                </a:solidFill>
                <a:latin typeface="Helvetica" charset="0"/>
                <a:cs typeface="ＭＳ Ｐゴシック" charset="0"/>
              </a:rPr>
              <a:t>contaminated sites by </a:t>
            </a:r>
            <a:r>
              <a:rPr lang="en-US" sz="2000" b="1" dirty="0">
                <a:solidFill>
                  <a:srgbClr val="800000"/>
                </a:solidFill>
                <a:latin typeface="Helvetica" charset="0"/>
                <a:cs typeface="ＭＳ Ｐゴシック" charset="0"/>
              </a:rPr>
              <a:t>past </a:t>
            </a:r>
            <a:r>
              <a:rPr lang="en-US" sz="2000" b="1" dirty="0" smtClean="0">
                <a:solidFill>
                  <a:srgbClr val="800000"/>
                </a:solidFill>
                <a:latin typeface="Helvetica" charset="0"/>
                <a:cs typeface="ＭＳ Ｐゴシック" charset="0"/>
              </a:rPr>
              <a:t>activities</a:t>
            </a:r>
          </a:p>
          <a:p>
            <a:pPr marL="0" indent="0" eaLnBrk="1" hangingPunct="1">
              <a:lnSpc>
                <a:spcPct val="110000"/>
              </a:lnSpc>
              <a:spcBef>
                <a:spcPts val="1200"/>
              </a:spcBef>
              <a:buNone/>
              <a:defRPr/>
            </a:pPr>
            <a:endParaRPr lang="en-US" sz="800" b="1" dirty="0">
              <a:solidFill>
                <a:srgbClr val="800000"/>
              </a:solidFill>
              <a:latin typeface="Helvetica" charset="0"/>
              <a:cs typeface="ＭＳ Ｐゴシック" charset="0"/>
            </a:endParaRPr>
          </a:p>
          <a:p>
            <a:pPr>
              <a:defRPr/>
            </a:pPr>
            <a:r>
              <a:rPr lang="en-GB" sz="2000" b="0" dirty="0" smtClean="0">
                <a:latin typeface="Helvetica" charset="0"/>
                <a:cs typeface="ＭＳ Ｐゴシック" charset="0"/>
              </a:rPr>
              <a:t> </a:t>
            </a:r>
            <a:r>
              <a:rPr lang="en-GB" sz="2000" b="0" dirty="0">
                <a:solidFill>
                  <a:srgbClr val="000000"/>
                </a:solidFill>
                <a:latin typeface="Arial" charset="0"/>
                <a:cs typeface="ＭＳ Ｐゴシック" charset="0"/>
              </a:rPr>
              <a:t>Why to engage stakeholders</a:t>
            </a:r>
            <a:r>
              <a:rPr lang="en-GB" sz="2000" dirty="0">
                <a:solidFill>
                  <a:srgbClr val="000000"/>
                </a:solidFill>
                <a:latin typeface="Arial" charset="0"/>
                <a:cs typeface="ＭＳ Ｐゴシック" charset="0"/>
              </a:rPr>
              <a:t>? </a:t>
            </a:r>
          </a:p>
          <a:p>
            <a:pPr marL="0" indent="0">
              <a:buFont typeface="Wingdings 2" charset="0"/>
              <a:buNone/>
              <a:defRPr/>
            </a:pPr>
            <a:endParaRPr lang="en-GB" sz="1000" dirty="0">
              <a:solidFill>
                <a:srgbClr val="000000"/>
              </a:solidFill>
              <a:latin typeface="Arial" charset="0"/>
              <a:cs typeface="ＭＳ Ｐゴシック" charset="0"/>
            </a:endParaRPr>
          </a:p>
          <a:p>
            <a:pPr marL="674687" lvl="2" indent="-342900">
              <a:spcAft>
                <a:spcPts val="1800"/>
              </a:spcAft>
              <a:buClr>
                <a:srgbClr val="22228B"/>
              </a:buClr>
              <a:buSzPct val="130000"/>
              <a:buFont typeface="Arial" charset="0"/>
              <a:buChar char="•"/>
              <a:defRPr/>
            </a:pPr>
            <a:r>
              <a:rPr lang="en-GB" sz="2000" dirty="0">
                <a:latin typeface="Arial" charset="0"/>
                <a:ea typeface="ＭＳ Ｐゴシック" charset="0"/>
                <a:cs typeface="ＭＳ Ｐゴシック" charset="0"/>
              </a:rPr>
              <a:t>To take into account their </a:t>
            </a:r>
            <a:r>
              <a:rPr lang="en-GB" sz="2000" b="1" dirty="0">
                <a:solidFill>
                  <a:srgbClr val="800000"/>
                </a:solidFill>
                <a:latin typeface="Arial" charset="0"/>
                <a:ea typeface="ＭＳ Ｐゴシック" charset="0"/>
                <a:cs typeface="ＭＳ Ｐゴシック" charset="0"/>
              </a:rPr>
              <a:t>concerns and expectations </a:t>
            </a:r>
            <a:r>
              <a:rPr lang="en-GB" sz="2000" dirty="0">
                <a:latin typeface="Arial" charset="0"/>
                <a:ea typeface="ＭＳ Ｐゴシック" charset="0"/>
                <a:cs typeface="ＭＳ Ｐゴシック" charset="0"/>
              </a:rPr>
              <a:t>as well as </a:t>
            </a:r>
            <a:r>
              <a:rPr lang="en-GB" sz="2000" dirty="0">
                <a:latin typeface="Helvetica" charset="0"/>
                <a:cs typeface="Arial" charset="0"/>
              </a:rPr>
              <a:t>the </a:t>
            </a:r>
            <a:r>
              <a:rPr lang="en-GB" sz="2000" b="1" dirty="0">
                <a:solidFill>
                  <a:srgbClr val="800000"/>
                </a:solidFill>
                <a:latin typeface="Helvetica" charset="0"/>
                <a:cs typeface="Arial" charset="0"/>
              </a:rPr>
              <a:t>prevailing circumstances </a:t>
            </a:r>
            <a:r>
              <a:rPr lang="en-GB" sz="2000" dirty="0">
                <a:latin typeface="Helvetica" charset="0"/>
                <a:cs typeface="Arial" charset="0"/>
              </a:rPr>
              <a:t>of the exposure situations </a:t>
            </a:r>
            <a:endParaRPr lang="en-GB" sz="2000" dirty="0">
              <a:latin typeface="Arial" charset="0"/>
              <a:ea typeface="ＭＳ Ｐゴシック" charset="0"/>
              <a:cs typeface="ＭＳ Ｐゴシック" charset="0"/>
            </a:endParaRPr>
          </a:p>
          <a:p>
            <a:pPr marL="674687" lvl="2" indent="-342900">
              <a:spcAft>
                <a:spcPts val="1800"/>
              </a:spcAft>
              <a:buClr>
                <a:srgbClr val="22228B"/>
              </a:buClr>
              <a:buSzPct val="130000"/>
              <a:buFont typeface="Arial" charset="0"/>
              <a:buChar char="•"/>
              <a:defRPr/>
            </a:pPr>
            <a:r>
              <a:rPr lang="en-GB" sz="2000" dirty="0">
                <a:latin typeface="Arial" charset="0"/>
                <a:ea typeface="ＭＳ Ｐゴシック" charset="0"/>
                <a:cs typeface="ＭＳ Ｐゴシック" charset="0"/>
              </a:rPr>
              <a:t>To adopt more </a:t>
            </a:r>
            <a:r>
              <a:rPr lang="en-GB" sz="2000" b="1" dirty="0">
                <a:solidFill>
                  <a:srgbClr val="800000"/>
                </a:solidFill>
                <a:latin typeface="Arial" charset="0"/>
                <a:ea typeface="ＭＳ Ｐゴシック" charset="0"/>
                <a:cs typeface="ＭＳ Ｐゴシック" charset="0"/>
              </a:rPr>
              <a:t>effective</a:t>
            </a:r>
            <a:r>
              <a:rPr lang="en-GB" sz="2000" dirty="0">
                <a:latin typeface="Arial" charset="0"/>
                <a:ea typeface="ＭＳ Ｐゴシック" charset="0"/>
                <a:cs typeface="ＭＳ Ｐゴシック" charset="0"/>
              </a:rPr>
              <a:t> and </a:t>
            </a:r>
            <a:r>
              <a:rPr lang="en-GB" sz="2000" b="1" dirty="0">
                <a:solidFill>
                  <a:srgbClr val="800000"/>
                </a:solidFill>
                <a:latin typeface="Arial" charset="0"/>
                <a:ea typeface="ＭＳ Ｐゴシック" charset="0"/>
                <a:cs typeface="ＭＳ Ｐゴシック" charset="0"/>
              </a:rPr>
              <a:t>fairer</a:t>
            </a:r>
            <a:r>
              <a:rPr lang="en-GB" sz="2000" dirty="0">
                <a:latin typeface="Arial" charset="0"/>
                <a:ea typeface="ＭＳ Ｐゴシック" charset="0"/>
                <a:cs typeface="ＭＳ Ｐゴシック" charset="0"/>
              </a:rPr>
              <a:t> protection actions</a:t>
            </a:r>
          </a:p>
          <a:p>
            <a:pPr marL="674687" lvl="2" indent="-342900">
              <a:spcAft>
                <a:spcPts val="1800"/>
              </a:spcAft>
              <a:buClr>
                <a:srgbClr val="22228B"/>
              </a:buClr>
              <a:buSzPct val="130000"/>
              <a:buFont typeface="Arial" charset="0"/>
              <a:buChar char="•"/>
              <a:defRPr/>
            </a:pPr>
            <a:r>
              <a:rPr lang="en-GB" sz="2000" dirty="0">
                <a:solidFill>
                  <a:prstClr val="black"/>
                </a:solidFill>
                <a:latin typeface="Arial" charset="0"/>
                <a:ea typeface="ＭＳ Ｐゴシック" charset="0"/>
                <a:cs typeface="ＭＳ Ｐゴシック" charset="0"/>
              </a:rPr>
              <a:t>To favour their </a:t>
            </a:r>
            <a:r>
              <a:rPr lang="en-GB" sz="2000" b="1" dirty="0">
                <a:solidFill>
                  <a:srgbClr val="800000"/>
                </a:solidFill>
                <a:latin typeface="Arial" charset="0"/>
                <a:ea typeface="ＭＳ Ｐゴシック" charset="0"/>
                <a:cs typeface="ＭＳ Ｐゴシック" charset="0"/>
              </a:rPr>
              <a:t>empowerment</a:t>
            </a:r>
            <a:r>
              <a:rPr lang="en-GB" sz="2000" dirty="0">
                <a:solidFill>
                  <a:prstClr val="black"/>
                </a:solidFill>
                <a:latin typeface="Arial" charset="0"/>
                <a:ea typeface="ＭＳ Ｐゴシック" charset="0"/>
                <a:cs typeface="ＭＳ Ｐゴシック" charset="0"/>
              </a:rPr>
              <a:t> and </a:t>
            </a:r>
            <a:r>
              <a:rPr lang="en-GB" sz="2000" b="1" dirty="0">
                <a:solidFill>
                  <a:srgbClr val="800000"/>
                </a:solidFill>
                <a:latin typeface="Arial" charset="0"/>
                <a:ea typeface="ＭＳ Ｐゴシック" charset="0"/>
                <a:cs typeface="ＭＳ Ｐゴシック" charset="0"/>
              </a:rPr>
              <a:t>autonomy </a:t>
            </a:r>
            <a:r>
              <a:rPr lang="en-GB" sz="2000" dirty="0" err="1">
                <a:solidFill>
                  <a:srgbClr val="000000"/>
                </a:solidFill>
                <a:latin typeface="Arial"/>
                <a:ea typeface="ＭＳ Ｐゴシック" charset="0"/>
                <a:cs typeface="Arial"/>
              </a:rPr>
              <a:t>i.e</a:t>
            </a:r>
            <a:r>
              <a:rPr lang="en-GB" sz="2000" dirty="0">
                <a:solidFill>
                  <a:srgbClr val="000000"/>
                </a:solidFill>
                <a:latin typeface="Arial"/>
                <a:ea typeface="ＭＳ Ｐゴシック" charset="0"/>
                <a:cs typeface="Arial"/>
              </a:rPr>
              <a:t> to promote their </a:t>
            </a:r>
            <a:r>
              <a:rPr lang="en-GB" sz="2000" b="1" dirty="0">
                <a:solidFill>
                  <a:srgbClr val="800000"/>
                </a:solidFill>
                <a:latin typeface="Arial"/>
                <a:ea typeface="ＭＳ Ｐゴシック" charset="0"/>
                <a:cs typeface="Arial"/>
              </a:rPr>
              <a:t>dignity</a:t>
            </a:r>
          </a:p>
          <a:p>
            <a:pPr marL="674687" lvl="2" indent="-342900">
              <a:lnSpc>
                <a:spcPct val="80000"/>
              </a:lnSpc>
              <a:spcAft>
                <a:spcPts val="1800"/>
              </a:spcAft>
              <a:buClr>
                <a:srgbClr val="22228B"/>
              </a:buClr>
              <a:buSzPct val="130000"/>
              <a:buFont typeface="Arial" charset="0"/>
              <a:buChar char="•"/>
              <a:defRPr/>
            </a:pPr>
            <a:r>
              <a:rPr lang="en-GB" sz="2000" dirty="0">
                <a:latin typeface="Arial" charset="0"/>
                <a:ea typeface="ＭＳ Ｐゴシック" charset="0"/>
                <a:cs typeface="ＭＳ Ｐゴシック" charset="0"/>
              </a:rPr>
              <a:t>To diffuse </a:t>
            </a:r>
            <a:r>
              <a:rPr lang="en-GB" sz="2000" b="1" dirty="0">
                <a:solidFill>
                  <a:srgbClr val="800000"/>
                </a:solidFill>
                <a:latin typeface="Arial" charset="0"/>
                <a:ea typeface="ＭＳ Ｐゴシック" charset="0"/>
                <a:cs typeface="ＭＳ Ｐゴシック" charset="0"/>
              </a:rPr>
              <a:t>radiation protection culture </a:t>
            </a:r>
            <a:endParaRPr lang="en-GB" sz="2000" dirty="0">
              <a:latin typeface="Arial" charset="0"/>
              <a:ea typeface="ＭＳ Ｐゴシック" charset="0"/>
              <a:cs typeface="ＭＳ Ｐゴシック" charset="0"/>
            </a:endParaRPr>
          </a:p>
          <a:p>
            <a:pPr marL="0" indent="0" eaLnBrk="1" hangingPunct="1">
              <a:lnSpc>
                <a:spcPct val="110000"/>
              </a:lnSpc>
              <a:spcBef>
                <a:spcPts val="1200"/>
              </a:spcBef>
              <a:buFont typeface="Wingdings 2" charset="0"/>
              <a:buNone/>
              <a:defRPr/>
            </a:pPr>
            <a:endParaRPr lang="en-GB" sz="2000" dirty="0">
              <a:latin typeface="Helvetica" charset="0"/>
              <a:cs typeface="ＭＳ Ｐゴシック" charset="0"/>
            </a:endParaRPr>
          </a:p>
        </p:txBody>
      </p:sp>
      <p:sp>
        <p:nvSpPr>
          <p:cNvPr id="76804"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A5EBE03-DBE0-584A-B73B-FFAD88274A37}" type="slidenum">
              <a:rPr lang="fr-FR" sz="1200"/>
              <a:pPr algn="r" eaLnBrk="1" hangingPunct="1"/>
              <a:t>29</a:t>
            </a:fld>
            <a:endParaRPr lang="fr-FR" sz="1200"/>
          </a:p>
        </p:txBody>
      </p:sp>
    </p:spTree>
    <p:extLst>
      <p:ext uri="{BB962C8B-B14F-4D97-AF65-F5344CB8AC3E}">
        <p14:creationId xmlns:p14="http://schemas.microsoft.com/office/powerpoint/2010/main" val="370048953"/>
      </p:ext>
    </p:extLst>
  </p:cSld>
  <p:clrMapOvr>
    <a:masterClrMapping/>
  </p:clrMapOvr>
  <p:transition xmlns:p14="http://schemas.microsoft.com/office/powerpoint/2010/mai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228600"/>
            <a:ext cx="9144000" cy="1066800"/>
          </a:xfrm>
        </p:spPr>
        <p:txBody>
          <a:bodyPr>
            <a:normAutofit fontScale="90000"/>
          </a:bodyPr>
          <a:lstStyle/>
          <a:p>
            <a:pPr>
              <a:defRPr/>
            </a:pPr>
            <a:r>
              <a:rPr lang="en-GB" sz="2800" b="1" dirty="0" smtClean="0">
                <a:ea typeface="ＭＳ Ｐゴシック" charset="-128"/>
                <a:cs typeface="ＭＳ Ｐゴシック" charset="-128"/>
              </a:rPr>
              <a:t/>
            </a:r>
            <a:br>
              <a:rPr lang="en-GB" sz="2800" b="1" dirty="0" smtClean="0">
                <a:ea typeface="ＭＳ Ｐゴシック" charset="-128"/>
                <a:cs typeface="ＭＳ Ｐゴシック" charset="-128"/>
              </a:rPr>
            </a:br>
            <a:r>
              <a:rPr lang="en-GB" sz="2700" dirty="0">
                <a:solidFill>
                  <a:srgbClr val="000053"/>
                </a:solidFill>
                <a:latin typeface="Arial" charset="0"/>
                <a:ea typeface="+mn-ea"/>
                <a:cs typeface="Arial" charset="0"/>
              </a:rPr>
              <a:t/>
            </a:r>
            <a:br>
              <a:rPr lang="en-GB" sz="2700" dirty="0">
                <a:solidFill>
                  <a:srgbClr val="000053"/>
                </a:solidFill>
                <a:latin typeface="Arial" charset="0"/>
                <a:ea typeface="+mn-ea"/>
                <a:cs typeface="Arial" charset="0"/>
              </a:rPr>
            </a:br>
            <a:r>
              <a:rPr lang="en-GB" sz="2700" dirty="0">
                <a:effectLst>
                  <a:outerShdw blurRad="38100" dist="25400" dir="5400000" algn="tl" rotWithShape="0">
                    <a:srgbClr val="000000">
                      <a:alpha val="43000"/>
                    </a:srgbClr>
                  </a:outerShdw>
                </a:effectLst>
              </a:rPr>
              <a:t>Radiological protection and the human dimension </a:t>
            </a:r>
            <a:br>
              <a:rPr lang="en-GB" sz="2700" dirty="0">
                <a:effectLst>
                  <a:outerShdw blurRad="38100" dist="25400" dir="5400000" algn="tl" rotWithShape="0">
                    <a:srgbClr val="000000">
                      <a:alpha val="43000"/>
                    </a:srgbClr>
                  </a:outerShdw>
                </a:effectLst>
              </a:rPr>
            </a:br>
            <a:r>
              <a:rPr lang="en-GB" sz="2700" dirty="0">
                <a:effectLst>
                  <a:outerShdw blurRad="38100" dist="25400" dir="5400000" algn="tl" rotWithShape="0">
                    <a:srgbClr val="000000">
                      <a:alpha val="43000"/>
                    </a:srgbClr>
                  </a:outerShdw>
                </a:effectLst>
              </a:rPr>
              <a:t>- A long tradition - </a:t>
            </a:r>
            <a:r>
              <a:rPr lang="fr-FR" sz="2700" dirty="0">
                <a:effectLst>
                  <a:outerShdw blurRad="38100" dist="25400" dir="5400000" algn="tl" rotWithShape="0">
                    <a:srgbClr val="000000">
                      <a:alpha val="43000"/>
                    </a:srgbClr>
                  </a:outerShdw>
                </a:effectLst>
              </a:rPr>
              <a:t/>
            </a:r>
            <a:br>
              <a:rPr lang="fr-FR" sz="2700" dirty="0">
                <a:effectLst>
                  <a:outerShdw blurRad="38100" dist="25400" dir="5400000" algn="tl" rotWithShape="0">
                    <a:srgbClr val="000000">
                      <a:alpha val="43000"/>
                    </a:srgbClr>
                  </a:outerShdw>
                </a:effectLst>
              </a:rPr>
            </a:br>
            <a:r>
              <a:rPr lang="en-GB" sz="2700" dirty="0">
                <a:effectLst>
                  <a:outerShdw blurRad="38100" dist="25400" dir="5400000" algn="tl" rotWithShape="0">
                    <a:srgbClr val="000000">
                      <a:alpha val="43000"/>
                    </a:srgbClr>
                  </a:outerShdw>
                </a:effectLst>
              </a:rPr>
              <a:t/>
            </a:r>
            <a:br>
              <a:rPr lang="en-GB" sz="2700" dirty="0">
                <a:effectLst>
                  <a:outerShdw blurRad="38100" dist="25400" dir="5400000" algn="tl" rotWithShape="0">
                    <a:srgbClr val="000000">
                      <a:alpha val="43000"/>
                    </a:srgbClr>
                  </a:outerShdw>
                </a:effectLst>
              </a:rPr>
            </a:br>
            <a:endParaRPr lang="en-GB" sz="2700" dirty="0">
              <a:effectLst>
                <a:outerShdw blurRad="38100" dist="25400" dir="5400000" algn="tl" rotWithShape="0">
                  <a:srgbClr val="000000">
                    <a:alpha val="43000"/>
                  </a:srgbClr>
                </a:outerShdw>
              </a:effectLst>
            </a:endParaRPr>
          </a:p>
        </p:txBody>
      </p:sp>
      <p:sp>
        <p:nvSpPr>
          <p:cNvPr id="17410" name="Rectangle 3"/>
          <p:cNvSpPr>
            <a:spLocks noGrp="1" noChangeArrowheads="1"/>
          </p:cNvSpPr>
          <p:nvPr>
            <p:ph type="body" idx="1"/>
          </p:nvPr>
        </p:nvSpPr>
        <p:spPr>
          <a:xfrm>
            <a:off x="4572000" y="1600200"/>
            <a:ext cx="3733800" cy="4088554"/>
          </a:xfrm>
        </p:spPr>
        <p:txBody>
          <a:bodyPr/>
          <a:lstStyle/>
          <a:p>
            <a:pPr eaLnBrk="1" hangingPunct="1">
              <a:buNone/>
            </a:pPr>
            <a:r>
              <a:rPr lang="en-GB" sz="2000" b="0" dirty="0" smtClean="0">
                <a:latin typeface="Arial" charset="0"/>
                <a:cs typeface="Arial" charset="0"/>
              </a:rPr>
              <a:t>“Radiation </a:t>
            </a:r>
            <a:r>
              <a:rPr lang="en-GB" sz="2000" b="0" dirty="0">
                <a:latin typeface="Arial" charset="0"/>
                <a:cs typeface="Arial" charset="0"/>
              </a:rPr>
              <a:t>protection </a:t>
            </a:r>
            <a:r>
              <a:rPr lang="en-GB" sz="2000" b="0" dirty="0" smtClean="0">
                <a:latin typeface="Arial" charset="0"/>
                <a:cs typeface="Arial" charset="0"/>
              </a:rPr>
              <a:t>is not</a:t>
            </a:r>
          </a:p>
          <a:p>
            <a:pPr eaLnBrk="1" hangingPunct="1">
              <a:buNone/>
            </a:pPr>
            <a:r>
              <a:rPr lang="en-GB" sz="2000" b="0" dirty="0">
                <a:latin typeface="Arial" charset="0"/>
                <a:cs typeface="Arial" charset="0"/>
              </a:rPr>
              <a:t>o</a:t>
            </a:r>
            <a:r>
              <a:rPr lang="en-GB" sz="2000" b="0" dirty="0" smtClean="0">
                <a:latin typeface="Arial" charset="0"/>
                <a:cs typeface="Arial" charset="0"/>
              </a:rPr>
              <a:t>nly a </a:t>
            </a:r>
            <a:r>
              <a:rPr lang="en-GB" sz="2000" b="0" dirty="0">
                <a:latin typeface="Arial" charset="0"/>
                <a:cs typeface="Arial" charset="0"/>
              </a:rPr>
              <a:t>matter for </a:t>
            </a:r>
            <a:r>
              <a:rPr lang="en-GB" sz="2000" dirty="0">
                <a:solidFill>
                  <a:srgbClr val="800000"/>
                </a:solidFill>
                <a:latin typeface="Arial" charset="0"/>
                <a:cs typeface="Arial" charset="0"/>
              </a:rPr>
              <a:t>science</a:t>
            </a:r>
            <a:r>
              <a:rPr lang="en-GB" sz="2000" b="0" dirty="0">
                <a:latin typeface="Arial" charset="0"/>
                <a:cs typeface="Arial" charset="0"/>
              </a:rPr>
              <a:t>. </a:t>
            </a:r>
            <a:r>
              <a:rPr lang="en-GB" sz="2000" b="0" dirty="0" smtClean="0">
                <a:latin typeface="Arial" charset="0"/>
                <a:cs typeface="Arial" charset="0"/>
              </a:rPr>
              <a:t>It</a:t>
            </a:r>
          </a:p>
          <a:p>
            <a:pPr eaLnBrk="1" hangingPunct="1">
              <a:buNone/>
            </a:pPr>
            <a:r>
              <a:rPr lang="en-GB" sz="2000" b="0" dirty="0" smtClean="0">
                <a:latin typeface="Arial" charset="0"/>
                <a:cs typeface="Arial" charset="0"/>
              </a:rPr>
              <a:t>is a problem </a:t>
            </a:r>
            <a:r>
              <a:rPr lang="en-GB" sz="2000" b="0" dirty="0">
                <a:latin typeface="Arial" charset="0"/>
                <a:cs typeface="Arial" charset="0"/>
              </a:rPr>
              <a:t>of </a:t>
            </a:r>
            <a:r>
              <a:rPr lang="en-GB" sz="2000" dirty="0">
                <a:solidFill>
                  <a:srgbClr val="800000"/>
                </a:solidFill>
                <a:latin typeface="Arial" charset="0"/>
                <a:cs typeface="Arial" charset="0"/>
              </a:rPr>
              <a:t>philosophy</a:t>
            </a:r>
            <a:r>
              <a:rPr lang="en-GB" sz="2000" dirty="0" smtClean="0">
                <a:latin typeface="Arial" charset="0"/>
                <a:cs typeface="Arial" charset="0"/>
              </a:rPr>
              <a:t>,</a:t>
            </a:r>
          </a:p>
          <a:p>
            <a:pPr eaLnBrk="1" hangingPunct="1">
              <a:buNone/>
            </a:pPr>
            <a:r>
              <a:rPr lang="en-GB" sz="2000" b="0" dirty="0" smtClean="0">
                <a:latin typeface="Arial" charset="0"/>
                <a:cs typeface="Arial" charset="0"/>
              </a:rPr>
              <a:t>and</a:t>
            </a:r>
            <a:r>
              <a:rPr lang="en-GB" sz="2000" dirty="0" smtClean="0">
                <a:latin typeface="Arial" charset="0"/>
                <a:cs typeface="Arial" charset="0"/>
              </a:rPr>
              <a:t> </a:t>
            </a:r>
            <a:r>
              <a:rPr lang="en-GB" sz="2000" dirty="0" smtClean="0">
                <a:solidFill>
                  <a:srgbClr val="800000"/>
                </a:solidFill>
                <a:latin typeface="Arial" charset="0"/>
                <a:cs typeface="Arial" charset="0"/>
              </a:rPr>
              <a:t>morality</a:t>
            </a:r>
            <a:r>
              <a:rPr lang="en-GB" sz="2000" b="0" dirty="0">
                <a:latin typeface="Arial" charset="0"/>
                <a:cs typeface="Arial" charset="0"/>
              </a:rPr>
              <a:t>, and the </a:t>
            </a:r>
            <a:r>
              <a:rPr lang="en-GB" sz="2000" b="0" dirty="0" smtClean="0">
                <a:latin typeface="Arial" charset="0"/>
                <a:cs typeface="Arial" charset="0"/>
              </a:rPr>
              <a:t>utmost</a:t>
            </a:r>
          </a:p>
          <a:p>
            <a:pPr eaLnBrk="1" hangingPunct="1">
              <a:buNone/>
            </a:pPr>
            <a:r>
              <a:rPr lang="en-GB" sz="2000" dirty="0" smtClean="0">
                <a:solidFill>
                  <a:srgbClr val="800000"/>
                </a:solidFill>
                <a:latin typeface="Arial" charset="0"/>
                <a:cs typeface="Arial" charset="0"/>
              </a:rPr>
              <a:t>wisdom</a:t>
            </a:r>
            <a:r>
              <a:rPr lang="en-GB" sz="2000" dirty="0">
                <a:solidFill>
                  <a:srgbClr val="800000"/>
                </a:solidFill>
                <a:latin typeface="Arial" charset="0"/>
                <a:cs typeface="Arial" charset="0"/>
              </a:rPr>
              <a:t>.</a:t>
            </a:r>
            <a:r>
              <a:rPr lang="en-GB" sz="2000" b="0" dirty="0">
                <a:latin typeface="Arial" charset="0"/>
                <a:cs typeface="Arial" charset="0"/>
              </a:rPr>
              <a:t>”</a:t>
            </a:r>
          </a:p>
          <a:p>
            <a:pPr eaLnBrk="1" hangingPunct="1">
              <a:buFont typeface="Wingdings" charset="0"/>
              <a:buNone/>
            </a:pPr>
            <a:endParaRPr lang="en-GB" sz="1000" dirty="0">
              <a:latin typeface="Arial" charset="0"/>
              <a:cs typeface="Arial" charset="0"/>
            </a:endParaRPr>
          </a:p>
          <a:p>
            <a:pPr eaLnBrk="1" hangingPunct="1">
              <a:buFont typeface="Wingdings" charset="0"/>
              <a:buNone/>
            </a:pPr>
            <a:endParaRPr lang="en-GB" sz="1000" dirty="0">
              <a:latin typeface="Arial" charset="0"/>
              <a:cs typeface="Arial" charset="0"/>
            </a:endParaRPr>
          </a:p>
          <a:p>
            <a:pPr eaLnBrk="1" hangingPunct="1">
              <a:lnSpc>
                <a:spcPct val="90000"/>
              </a:lnSpc>
              <a:buFont typeface="Wingdings" charset="0"/>
              <a:buNone/>
            </a:pPr>
            <a:r>
              <a:rPr lang="en-GB" sz="2000" b="0" dirty="0">
                <a:latin typeface="Arial" charset="0"/>
                <a:cs typeface="Arial" charset="0"/>
              </a:rPr>
              <a:t>The Philosophy Underlying</a:t>
            </a:r>
          </a:p>
          <a:p>
            <a:pPr eaLnBrk="1" hangingPunct="1">
              <a:lnSpc>
                <a:spcPct val="90000"/>
              </a:lnSpc>
              <a:buFont typeface="Wingdings" charset="0"/>
              <a:buNone/>
            </a:pPr>
            <a:r>
              <a:rPr lang="en-GB" sz="2000" b="0" dirty="0">
                <a:latin typeface="Arial" charset="0"/>
                <a:cs typeface="Arial" charset="0"/>
              </a:rPr>
              <a:t>Radiation Protection</a:t>
            </a:r>
          </a:p>
          <a:p>
            <a:pPr eaLnBrk="1" hangingPunct="1">
              <a:lnSpc>
                <a:spcPct val="90000"/>
              </a:lnSpc>
              <a:buFont typeface="Wingdings" charset="0"/>
              <a:buNone/>
            </a:pPr>
            <a:r>
              <a:rPr lang="en-GB" sz="2000" b="0" dirty="0">
                <a:latin typeface="Arial" charset="0"/>
                <a:cs typeface="Arial" charset="0"/>
              </a:rPr>
              <a:t>Am. J. </a:t>
            </a:r>
            <a:r>
              <a:rPr lang="en-GB" sz="2000" b="0" dirty="0" err="1">
                <a:latin typeface="Arial" charset="0"/>
                <a:cs typeface="Arial" charset="0"/>
              </a:rPr>
              <a:t>Roent</a:t>
            </a:r>
            <a:r>
              <a:rPr lang="en-GB" sz="2000" b="0" dirty="0">
                <a:latin typeface="Arial" charset="0"/>
                <a:cs typeface="Arial" charset="0"/>
              </a:rPr>
              <a:t>. Vol. 77, N° 5,</a:t>
            </a:r>
          </a:p>
          <a:p>
            <a:pPr eaLnBrk="1" hangingPunct="1">
              <a:lnSpc>
                <a:spcPct val="90000"/>
              </a:lnSpc>
              <a:buFont typeface="Wingdings" charset="0"/>
              <a:buNone/>
            </a:pPr>
            <a:r>
              <a:rPr lang="en-GB" sz="2000" b="0" dirty="0">
                <a:latin typeface="Arial" charset="0"/>
                <a:cs typeface="Arial" charset="0"/>
              </a:rPr>
              <a:t>914-919, 1957</a:t>
            </a:r>
          </a:p>
          <a:p>
            <a:pPr eaLnBrk="1" hangingPunct="1">
              <a:lnSpc>
                <a:spcPct val="90000"/>
              </a:lnSpc>
              <a:buFont typeface="Wingdings" charset="0"/>
              <a:buNone/>
            </a:pPr>
            <a:r>
              <a:rPr lang="en-GB" sz="2000" b="0" dirty="0">
                <a:latin typeface="Arial" charset="0"/>
                <a:cs typeface="Arial" charset="0"/>
              </a:rPr>
              <a:t>From address on 7 Nov. 1956</a:t>
            </a:r>
          </a:p>
        </p:txBody>
      </p:sp>
      <p:pic>
        <p:nvPicPr>
          <p:cNvPr id="17411" name="Picture 4" descr="TAY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573955"/>
            <a:ext cx="3276600" cy="3825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3</a:t>
            </a:fld>
            <a:endParaRPr lang="fr-FR" sz="1200"/>
          </a:p>
        </p:txBody>
      </p:sp>
      <p:sp>
        <p:nvSpPr>
          <p:cNvPr id="17413" name="ZoneTexte 1"/>
          <p:cNvSpPr txBox="1">
            <a:spLocks noChangeArrowheads="1"/>
          </p:cNvSpPr>
          <p:nvPr/>
        </p:nvSpPr>
        <p:spPr bwMode="auto">
          <a:xfrm>
            <a:off x="2159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endParaRPr lang="fr-FR" sz="1600"/>
          </a:p>
        </p:txBody>
      </p:sp>
      <p:sp>
        <p:nvSpPr>
          <p:cNvPr id="17414" name="Rectangle 2"/>
          <p:cNvSpPr>
            <a:spLocks noChangeArrowheads="1"/>
          </p:cNvSpPr>
          <p:nvPr/>
        </p:nvSpPr>
        <p:spPr bwMode="auto">
          <a:xfrm>
            <a:off x="685800" y="5460154"/>
            <a:ext cx="3733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buFont typeface="Wingdings" charset="0"/>
              <a:buNone/>
            </a:pPr>
            <a:r>
              <a:rPr lang="en-GB" b="1" dirty="0" err="1">
                <a:solidFill>
                  <a:srgbClr val="083763"/>
                </a:solidFill>
              </a:rPr>
              <a:t>Lauriston</a:t>
            </a:r>
            <a:r>
              <a:rPr lang="en-GB" b="1" dirty="0">
                <a:solidFill>
                  <a:srgbClr val="083763"/>
                </a:solidFill>
              </a:rPr>
              <a:t> S. Taylor (1902 </a:t>
            </a:r>
            <a:r>
              <a:rPr lang="fr-FR" b="1" dirty="0">
                <a:solidFill>
                  <a:srgbClr val="083763"/>
                </a:solidFill>
              </a:rPr>
              <a:t>–</a:t>
            </a:r>
            <a:r>
              <a:rPr lang="en-GB" b="1" dirty="0">
                <a:solidFill>
                  <a:srgbClr val="083763"/>
                </a:solidFill>
              </a:rPr>
              <a:t> 2004)</a:t>
            </a:r>
          </a:p>
          <a:p>
            <a:pPr algn="ctr">
              <a:buFont typeface="Wingdings" charset="0"/>
              <a:buNone/>
            </a:pPr>
            <a:r>
              <a:rPr lang="en-GB" sz="1600" b="1" dirty="0">
                <a:solidFill>
                  <a:srgbClr val="083763"/>
                </a:solidFill>
              </a:rPr>
              <a:t>Chair of ICRP from 1937 to 1962</a:t>
            </a:r>
            <a:r>
              <a:rPr lang="en-GB" sz="1600" b="1" dirty="0">
                <a:solidFill>
                  <a:srgbClr val="000053"/>
                </a:solidFill>
              </a:rPr>
              <a:t/>
            </a:r>
            <a:br>
              <a:rPr lang="en-GB" sz="1600" b="1" dirty="0">
                <a:solidFill>
                  <a:srgbClr val="000053"/>
                </a:solidFill>
              </a:rPr>
            </a:br>
            <a:endParaRPr lang="en-GB" sz="700" dirty="0"/>
          </a:p>
        </p:txBody>
      </p:sp>
    </p:spTree>
    <p:extLst>
      <p:ext uri="{BB962C8B-B14F-4D97-AF65-F5344CB8AC3E}">
        <p14:creationId xmlns:p14="http://schemas.microsoft.com/office/powerpoint/2010/main" val="225736144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Espace réservé du contenu 2"/>
          <p:cNvSpPr>
            <a:spLocks noGrp="1"/>
          </p:cNvSpPr>
          <p:nvPr>
            <p:ph idx="1"/>
          </p:nvPr>
        </p:nvSpPr>
        <p:spPr>
          <a:xfrm>
            <a:off x="533400" y="1143000"/>
            <a:ext cx="8077200" cy="4876800"/>
          </a:xfrm>
        </p:spPr>
        <p:txBody>
          <a:bodyPr/>
          <a:lstStyle/>
          <a:p>
            <a:pPr eaLnBrk="1" hangingPunct="1">
              <a:lnSpc>
                <a:spcPct val="130000"/>
              </a:lnSpc>
              <a:spcBef>
                <a:spcPct val="0"/>
              </a:spcBef>
              <a:spcAft>
                <a:spcPts val="1200"/>
              </a:spcAft>
              <a:buFont typeface="Wingdings" charset="0"/>
              <a:buNone/>
            </a:pPr>
            <a:r>
              <a:rPr lang="en-US" sz="2000" i="1" dirty="0">
                <a:solidFill>
                  <a:schemeClr val="tx2"/>
                </a:solidFill>
                <a:latin typeface="Helvetica" charset="0"/>
                <a:cs typeface="ＭＳ Ｐゴシック" charset="0"/>
              </a:rPr>
              <a:t>	</a:t>
            </a:r>
            <a:r>
              <a:rPr lang="en-US" sz="2000" b="0" dirty="0">
                <a:latin typeface="+mj-lt"/>
                <a:cs typeface="ＭＳ Ｐゴシック" charset="0"/>
              </a:rPr>
              <a:t>“</a:t>
            </a:r>
            <a:r>
              <a:rPr lang="en-US" altLang="ja-JP" sz="2000" b="0" dirty="0">
                <a:latin typeface="+mj-lt"/>
                <a:cs typeface="ＭＳ Ｐゴシック" charset="0"/>
              </a:rPr>
              <a:t>Aside from our experienced scientists, trained in radiation protection, where do we look further for our supply of </a:t>
            </a:r>
            <a:r>
              <a:rPr lang="en-US" altLang="ja-JP" sz="2000" b="1" dirty="0">
                <a:solidFill>
                  <a:srgbClr val="800000"/>
                </a:solidFill>
                <a:latin typeface="+mj-lt"/>
                <a:cs typeface="ＭＳ Ｐゴシック" charset="0"/>
              </a:rPr>
              <a:t>wisdom</a:t>
            </a:r>
            <a:r>
              <a:rPr lang="en-US" altLang="ja-JP" sz="2000" b="0" dirty="0">
                <a:solidFill>
                  <a:srgbClr val="000000"/>
                </a:solidFill>
                <a:latin typeface="+mj-lt"/>
                <a:cs typeface="ＭＳ Ｐゴシック" charset="0"/>
              </a:rPr>
              <a:t>? Personally, I feel strongly that we must turn to the much larger group of citizens generally, most of whom have to be regarded </a:t>
            </a:r>
            <a:r>
              <a:rPr lang="en-US" altLang="ja-JP" sz="2000" b="1" dirty="0">
                <a:solidFill>
                  <a:srgbClr val="800000"/>
                </a:solidFill>
                <a:latin typeface="+mj-lt"/>
                <a:cs typeface="ＭＳ Ｐゴシック" charset="0"/>
              </a:rPr>
              <a:t>as well-meaning and sincere</a:t>
            </a:r>
            <a:r>
              <a:rPr lang="en-US" altLang="ja-JP" sz="2000" b="0" dirty="0">
                <a:solidFill>
                  <a:srgbClr val="000000"/>
                </a:solidFill>
                <a:latin typeface="+mj-lt"/>
                <a:cs typeface="ＭＳ Ｐゴシック" charset="0"/>
              </a:rPr>
              <a:t>, but rarely well-informed about the radiation problems that they have to deal with. </a:t>
            </a:r>
            <a:r>
              <a:rPr lang="en-US" altLang="ja-JP" sz="2000" b="1" dirty="0">
                <a:solidFill>
                  <a:srgbClr val="800000"/>
                </a:solidFill>
                <a:latin typeface="+mj-lt"/>
                <a:cs typeface="ＭＳ Ｐゴシック" charset="0"/>
              </a:rPr>
              <a:t>Nevertheless, collectively or as individuals, they can be of great value </a:t>
            </a:r>
            <a:r>
              <a:rPr lang="en-US" altLang="ja-JP" sz="2000" dirty="0">
                <a:solidFill>
                  <a:srgbClr val="800000"/>
                </a:solidFill>
                <a:latin typeface="+mj-lt"/>
                <a:cs typeface="ＭＳ Ｐゴシック" charset="0"/>
              </a:rPr>
              <a:t>…</a:t>
            </a:r>
            <a:r>
              <a:rPr lang="en-US" altLang="ja-JP" sz="2000" dirty="0">
                <a:solidFill>
                  <a:srgbClr val="000000"/>
                </a:solidFill>
                <a:latin typeface="+mj-lt"/>
                <a:cs typeface="ＭＳ Ｐゴシック" charset="0"/>
              </a:rPr>
              <a:t> </a:t>
            </a:r>
            <a:r>
              <a:rPr lang="en-US" altLang="ja-JP" sz="2000" b="1" dirty="0">
                <a:solidFill>
                  <a:srgbClr val="800000"/>
                </a:solidFill>
                <a:latin typeface="+mj-lt"/>
                <a:cs typeface="ＭＳ Ｐゴシック" charset="0"/>
              </a:rPr>
              <a:t>in developing our total radiation protection philosophy</a:t>
            </a:r>
            <a:r>
              <a:rPr lang="en-US" altLang="ja-JP" sz="2000" b="0" dirty="0">
                <a:solidFill>
                  <a:srgbClr val="000000"/>
                </a:solidFill>
                <a:latin typeface="+mj-lt"/>
                <a:cs typeface="ＭＳ Ｐゴシック" charset="0"/>
              </a:rPr>
              <a:t>.</a:t>
            </a:r>
            <a:r>
              <a:rPr lang="en-US" sz="2000" b="0" dirty="0">
                <a:latin typeface="+mj-lt"/>
                <a:cs typeface="ＭＳ Ｐゴシック" charset="0"/>
              </a:rPr>
              <a:t>”</a:t>
            </a:r>
            <a:r>
              <a:rPr lang="en-US" altLang="ja-JP" sz="2000" b="0" dirty="0">
                <a:solidFill>
                  <a:schemeClr val="tx2"/>
                </a:solidFill>
                <a:latin typeface="+mj-lt"/>
                <a:cs typeface="ＭＳ Ｐゴシック" charset="0"/>
              </a:rPr>
              <a:t> </a:t>
            </a:r>
          </a:p>
          <a:p>
            <a:pPr eaLnBrk="1" hangingPunct="1">
              <a:lnSpc>
                <a:spcPct val="120000"/>
              </a:lnSpc>
              <a:spcBef>
                <a:spcPct val="0"/>
              </a:spcBef>
              <a:spcAft>
                <a:spcPts val="1200"/>
              </a:spcAft>
              <a:buFont typeface="Wingdings" charset="0"/>
              <a:buNone/>
            </a:pPr>
            <a:r>
              <a:rPr lang="en-US" sz="2000" b="1" dirty="0">
                <a:solidFill>
                  <a:schemeClr val="tx2"/>
                </a:solidFill>
                <a:latin typeface="+mj-lt"/>
                <a:cs typeface="ＭＳ Ｐゴシック" charset="0"/>
              </a:rPr>
              <a:t>	</a:t>
            </a:r>
            <a:r>
              <a:rPr lang="en-US" sz="2000" b="0" i="1" dirty="0" err="1">
                <a:solidFill>
                  <a:srgbClr val="000000"/>
                </a:solidFill>
                <a:latin typeface="+mj-lt"/>
                <a:cs typeface="ＭＳ Ｐゴシック" charset="0"/>
              </a:rPr>
              <a:t>Lauriston</a:t>
            </a:r>
            <a:r>
              <a:rPr lang="en-US" sz="2000" b="0" i="1" dirty="0">
                <a:solidFill>
                  <a:srgbClr val="000000"/>
                </a:solidFill>
                <a:latin typeface="+mj-lt"/>
                <a:cs typeface="ＭＳ Ｐゴシック" charset="0"/>
              </a:rPr>
              <a:t> Taylor, Sievert Lecture, IRPA 5 Congress, Jerusalem, 1980</a:t>
            </a:r>
          </a:p>
        </p:txBody>
      </p:sp>
      <p:sp>
        <p:nvSpPr>
          <p:cNvPr id="61442" name="Rectangle 4"/>
          <p:cNvSpPr>
            <a:spLocks noChangeArrowheads="1"/>
          </p:cNvSpPr>
          <p:nvPr/>
        </p:nvSpPr>
        <p:spPr bwMode="auto">
          <a:xfrm>
            <a:off x="0" y="381000"/>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ctr" eaLnBrk="0" hangingPunct="0">
              <a:defRPr/>
            </a:pPr>
            <a:r>
              <a:rPr lang="en-GB" sz="2400" b="1" dirty="0" smtClean="0">
                <a:solidFill>
                  <a:srgbClr val="000053"/>
                </a:solidFill>
              </a:rPr>
              <a:t> </a:t>
            </a:r>
            <a:r>
              <a:rPr lang="en-GB"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To close the first part  </a:t>
            </a:r>
          </a:p>
        </p:txBody>
      </p:sp>
      <p:sp>
        <p:nvSpPr>
          <p:cNvPr id="6144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26438D00-F950-A54B-82DC-B44036A5095B}" type="slidenum">
              <a:rPr lang="fr-FR" sz="1200"/>
              <a:pPr algn="r" eaLnBrk="1" hangingPunct="1"/>
              <a:t>30</a:t>
            </a:fld>
            <a:endParaRPr lang="fr-FR" sz="1200"/>
          </a:p>
        </p:txBody>
      </p:sp>
    </p:spTree>
    <p:extLst>
      <p:ext uri="{BB962C8B-B14F-4D97-AF65-F5344CB8AC3E}">
        <p14:creationId xmlns:p14="http://schemas.microsoft.com/office/powerpoint/2010/main" val="2819578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0" y="1219200"/>
            <a:ext cx="6629400" cy="2971800"/>
          </a:xfrm>
          <a:solidFill>
            <a:schemeClr val="bg1">
              <a:lumMod val="85000"/>
            </a:schemeClr>
          </a:solidFill>
          <a:ln>
            <a:solidFill>
              <a:schemeClr val="tx1"/>
            </a:solidFill>
          </a:ln>
        </p:spPr>
        <p:txBody>
          <a:bodyPr>
            <a:normAutofit/>
          </a:bodyPr>
          <a:lstStyle/>
          <a:p>
            <a:r>
              <a:rPr lang="fr-FR" sz="2800" dirty="0">
                <a:effectLst>
                  <a:outerShdw blurRad="38100" dist="25400" dir="5400000" algn="tl" rotWithShape="0">
                    <a:srgbClr val="000000">
                      <a:alpha val="43000"/>
                    </a:srgbClr>
                  </a:outerShdw>
                </a:effectLst>
              </a:rPr>
              <a:t>Part </a:t>
            </a:r>
            <a:r>
              <a:rPr lang="fr-FR" sz="2800" dirty="0" smtClean="0">
                <a:effectLst>
                  <a:outerShdw blurRad="38100" dist="25400" dir="5400000" algn="tl" rotWithShape="0">
                    <a:srgbClr val="000000">
                      <a:alpha val="43000"/>
                    </a:srgbClr>
                  </a:outerShdw>
                </a:effectLst>
              </a:rPr>
              <a:t>2</a:t>
            </a:r>
            <a:r>
              <a:rPr lang="fr-FR" sz="2800" dirty="0">
                <a:effectLst>
                  <a:outerShdw blurRad="38100" dist="25400" dir="5400000" algn="tl" rotWithShape="0">
                    <a:srgbClr val="000000">
                      <a:alpha val="43000"/>
                    </a:srgbClr>
                  </a:outerShdw>
                </a:effectLst>
              </a:rPr>
              <a:t/>
            </a:r>
            <a:br>
              <a:rPr lang="fr-FR" sz="2800" dirty="0">
                <a:effectLst>
                  <a:outerShdw blurRad="38100" dist="25400" dir="5400000" algn="tl" rotWithShape="0">
                    <a:srgbClr val="000000">
                      <a:alpha val="43000"/>
                    </a:srgbClr>
                  </a:outerShdw>
                </a:effectLst>
              </a:rPr>
            </a:br>
            <a:r>
              <a:rPr lang="fr-FR" sz="2800" dirty="0">
                <a:effectLst>
                  <a:outerShdw blurRad="38100" dist="25400" dir="5400000" algn="tl" rotWithShape="0">
                    <a:srgbClr val="000000">
                      <a:alpha val="43000"/>
                    </a:srgbClr>
                  </a:outerShdw>
                </a:effectLst>
              </a:rPr>
              <a:t/>
            </a:r>
            <a:br>
              <a:rPr lang="fr-FR" sz="2800" dirty="0">
                <a:effectLst>
                  <a:outerShdw blurRad="38100" dist="25400" dir="5400000" algn="tl" rotWithShape="0">
                    <a:srgbClr val="000000">
                      <a:alpha val="43000"/>
                    </a:srgbClr>
                  </a:outerShdw>
                </a:effectLst>
              </a:rPr>
            </a:br>
            <a:r>
              <a:rPr lang="en-US" sz="2800" dirty="0"/>
              <a:t>The protection of individuals </a:t>
            </a:r>
            <a:r>
              <a:rPr lang="en-US" sz="2800" dirty="0" smtClean="0"/>
              <a:t/>
            </a:r>
            <a:br>
              <a:rPr lang="en-US" sz="2800" dirty="0" smtClean="0"/>
            </a:br>
            <a:r>
              <a:rPr lang="en-US" sz="2800" dirty="0" smtClean="0"/>
              <a:t>in </a:t>
            </a:r>
            <a:r>
              <a:rPr lang="en-US" sz="2800" dirty="0"/>
              <a:t>the recovery phase </a:t>
            </a:r>
            <a:r>
              <a:rPr lang="en-US" sz="2800" dirty="0" smtClean="0"/>
              <a:t/>
            </a:r>
            <a:br>
              <a:rPr lang="en-US" sz="2800" dirty="0" smtClean="0"/>
            </a:br>
            <a:r>
              <a:rPr lang="en-US" sz="2800" dirty="0" smtClean="0"/>
              <a:t>after </a:t>
            </a:r>
            <a:r>
              <a:rPr lang="en-US" sz="2800" dirty="0"/>
              <a:t>a nuclear accident </a:t>
            </a:r>
            <a:r>
              <a:rPr lang="en-US" dirty="0">
                <a:solidFill>
                  <a:srgbClr val="800000"/>
                </a:solidFill>
              </a:rPr>
              <a:t/>
            </a:r>
            <a:br>
              <a:rPr lang="en-US" dirty="0">
                <a:solidFill>
                  <a:srgbClr val="800000"/>
                </a:solidFill>
              </a:rPr>
            </a:br>
            <a:endParaRPr lang="fr-FR" dirty="0"/>
          </a:p>
        </p:txBody>
      </p:sp>
      <p:sp>
        <p:nvSpPr>
          <p:cNvPr id="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31</a:t>
            </a:fld>
            <a:endParaRPr lang="fr-FR" sz="1200"/>
          </a:p>
        </p:txBody>
      </p:sp>
    </p:spTree>
    <p:extLst>
      <p:ext uri="{BB962C8B-B14F-4D97-AF65-F5344CB8AC3E}">
        <p14:creationId xmlns:p14="http://schemas.microsoft.com/office/powerpoint/2010/main" val="2268014000"/>
      </p:ext>
    </p:extLst>
  </p:cSld>
  <p:clrMapOvr>
    <a:masterClrMapping/>
  </p:clrMapOvr>
  <p:transition xmlns:p14="http://schemas.microsoft.com/office/powerpoint/2010/mai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673" y="152400"/>
            <a:ext cx="9144000" cy="1143000"/>
          </a:xfrm>
        </p:spPr>
        <p:txBody>
          <a:bodyPr>
            <a:noAutofit/>
          </a:bodyPr>
          <a:lstStyle/>
          <a:p>
            <a:pPr>
              <a:defRPr/>
            </a:pPr>
            <a:r>
              <a:rPr lang="en-GB" sz="2400" dirty="0"/>
              <a:t>Publication </a:t>
            </a:r>
            <a:r>
              <a:rPr lang="en-GB" sz="2400" dirty="0" smtClean="0"/>
              <a:t>111</a:t>
            </a:r>
            <a:r>
              <a:rPr lang="en-GB" sz="2400" dirty="0"/>
              <a:t/>
            </a:r>
            <a:br>
              <a:rPr lang="en-GB" sz="2400" dirty="0"/>
            </a:br>
            <a:endParaRPr lang="en-GB" sz="2400" dirty="0"/>
          </a:p>
        </p:txBody>
      </p:sp>
      <p:sp>
        <p:nvSpPr>
          <p:cNvPr id="18436" name="Rectangle 3"/>
          <p:cNvSpPr>
            <a:spLocks noGrp="1" noChangeArrowheads="1"/>
          </p:cNvSpPr>
          <p:nvPr>
            <p:ph type="body" idx="1"/>
          </p:nvPr>
        </p:nvSpPr>
        <p:spPr>
          <a:xfrm>
            <a:off x="685800" y="1066800"/>
            <a:ext cx="7696200" cy="4495800"/>
          </a:xfrm>
        </p:spPr>
        <p:txBody>
          <a:bodyPr/>
          <a:lstStyle/>
          <a:p>
            <a:pPr algn="just" eaLnBrk="1" hangingPunct="1">
              <a:lnSpc>
                <a:spcPct val="80000"/>
              </a:lnSpc>
              <a:spcBef>
                <a:spcPts val="1200"/>
              </a:spcBef>
              <a:buFont typeface="Wingdings" charset="0"/>
              <a:buNone/>
            </a:pPr>
            <a:endParaRPr lang="en-US" sz="800" dirty="0">
              <a:latin typeface="Helvetica" charset="0"/>
            </a:endParaRPr>
          </a:p>
          <a:p>
            <a:pPr marL="0" indent="0" algn="ctr">
              <a:buNone/>
            </a:pPr>
            <a:r>
              <a:rPr lang="en-GB" sz="2000" dirty="0"/>
              <a:t>“Application of the Commission’s recommendations</a:t>
            </a:r>
            <a:br>
              <a:rPr lang="en-GB" sz="2000" dirty="0"/>
            </a:br>
            <a:r>
              <a:rPr lang="en-GB" sz="2000" dirty="0"/>
              <a:t> to the protection of people living in long-term contaminated areas after a nuclear accident or a radiation emergency”</a:t>
            </a:r>
            <a:br>
              <a:rPr lang="en-GB" sz="2000" dirty="0"/>
            </a:br>
            <a:endParaRPr lang="en-GB" sz="2000" b="0" dirty="0" smtClean="0"/>
          </a:p>
          <a:p>
            <a:r>
              <a:rPr lang="en-GB" sz="2000" b="0" dirty="0" smtClean="0"/>
              <a:t>The </a:t>
            </a:r>
            <a:r>
              <a:rPr lang="en-GB" sz="2000" b="0" dirty="0"/>
              <a:t>first comprehensive ICRP Recommendations dealing with long-term recovery </a:t>
            </a:r>
            <a:r>
              <a:rPr lang="en-GB" sz="2000" b="0" dirty="0" smtClean="0"/>
              <a:t>after a nuclear accident</a:t>
            </a:r>
          </a:p>
          <a:p>
            <a:pPr marL="0" indent="0">
              <a:buNone/>
            </a:pPr>
            <a:endParaRPr lang="en-GB" sz="2000" b="0" dirty="0" smtClean="0"/>
          </a:p>
          <a:p>
            <a:r>
              <a:rPr lang="en-GB" sz="2000" b="0" dirty="0" smtClean="0"/>
              <a:t>Previous ICRP Publications </a:t>
            </a:r>
            <a:r>
              <a:rPr lang="en-GB" sz="2000" b="0" dirty="0" smtClean="0">
                <a:latin typeface="Arial"/>
                <a:cs typeface="Arial"/>
              </a:rPr>
              <a:t>were </a:t>
            </a:r>
            <a:r>
              <a:rPr lang="en-GB" sz="2000" b="0" dirty="0">
                <a:latin typeface="Arial"/>
                <a:cs typeface="Arial"/>
              </a:rPr>
              <a:t>confined to short and medium-term actions but not addressing long-term </a:t>
            </a:r>
            <a:r>
              <a:rPr lang="en-GB" sz="2000" b="0" dirty="0" smtClean="0">
                <a:latin typeface="Arial"/>
                <a:cs typeface="Arial"/>
              </a:rPr>
              <a:t>recovery</a:t>
            </a:r>
          </a:p>
          <a:p>
            <a:endParaRPr lang="en-GB" sz="2000" b="0" dirty="0" smtClean="0"/>
          </a:p>
          <a:p>
            <a:r>
              <a:rPr lang="en-GB" sz="2000" b="0" dirty="0" smtClean="0"/>
              <a:t>Published in 2009 after a long process of 10 years maturation because of the preparation of Publication 103</a:t>
            </a:r>
          </a:p>
          <a:p>
            <a:pPr marL="0" indent="0">
              <a:buNone/>
            </a:pPr>
            <a:r>
              <a:rPr lang="en-GB" sz="2000" dirty="0" smtClean="0"/>
              <a:t> </a:t>
            </a:r>
          </a:p>
          <a:p>
            <a:pPr marL="0" indent="0">
              <a:buNone/>
            </a:pPr>
            <a:endParaRPr lang="en-GB" sz="1000" dirty="0" smtClean="0"/>
          </a:p>
          <a:p>
            <a:endParaRPr lang="fr-FR" sz="2000" dirty="0" smtClean="0">
              <a:latin typeface="Arial"/>
              <a:cs typeface="Arial"/>
            </a:endParaRPr>
          </a:p>
          <a:p>
            <a:endParaRPr lang="fr-FR" sz="2000" dirty="0">
              <a:latin typeface="Arial"/>
              <a:cs typeface="Arial"/>
            </a:endParaRPr>
          </a:p>
          <a:p>
            <a:pPr marL="0" indent="0">
              <a:buNone/>
            </a:pPr>
            <a:endParaRPr lang="en-US" sz="2000" dirty="0">
              <a:latin typeface="Arial"/>
              <a:cs typeface="Arial"/>
            </a:endParaRPr>
          </a:p>
        </p:txBody>
      </p:sp>
      <p:sp>
        <p:nvSpPr>
          <p:cNvPr id="5"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0454FD69-4E3F-CD44-BF80-21C94516B6B3}" type="slidenum">
              <a:rPr lang="fr-FR" sz="1200"/>
              <a:pPr algn="r"/>
              <a:t>32</a:t>
            </a:fld>
            <a:endParaRPr lang="fr-FR" sz="1200" dirty="0"/>
          </a:p>
        </p:txBody>
      </p:sp>
    </p:spTree>
    <p:extLst>
      <p:ext uri="{BB962C8B-B14F-4D97-AF65-F5344CB8AC3E}">
        <p14:creationId xmlns:p14="http://schemas.microsoft.com/office/powerpoint/2010/main" val="47468860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0" y="457200"/>
            <a:ext cx="9144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normAutofit/>
          </a:bodyPr>
          <a:lstStyle/>
          <a:p>
            <a:r>
              <a:rPr lang="en-GB" sz="2400" dirty="0"/>
              <a:t>The background of ICRP Publication 111</a:t>
            </a:r>
          </a:p>
        </p:txBody>
      </p:sp>
      <p:sp>
        <p:nvSpPr>
          <p:cNvPr id="35843" name="Rectangle 3"/>
          <p:cNvSpPr>
            <a:spLocks noGrp="1" noChangeArrowheads="1"/>
          </p:cNvSpPr>
          <p:nvPr>
            <p:ph type="body" idx="1"/>
          </p:nvPr>
        </p:nvSpPr>
        <p:spPr>
          <a:xfrm>
            <a:off x="457200" y="1143000"/>
            <a:ext cx="8229600" cy="5562600"/>
          </a:xfrm>
        </p:spPr>
        <p:txBody>
          <a:bodyPr/>
          <a:lstStyle/>
          <a:p>
            <a:pPr marL="547687" indent="-457200" eaLnBrk="1" hangingPunct="1">
              <a:lnSpc>
                <a:spcPct val="120000"/>
              </a:lnSpc>
              <a:spcAft>
                <a:spcPts val="600"/>
              </a:spcAft>
            </a:pPr>
            <a:r>
              <a:rPr lang="en-GB" sz="2000" b="0" dirty="0" smtClean="0">
                <a:latin typeface="Arial" pitchFamily="-1" charset="0"/>
                <a:ea typeface="Arial" pitchFamily="-1" charset="0"/>
                <a:cs typeface="Arial" pitchFamily="-1" charset="0"/>
              </a:rPr>
              <a:t>Based on the experience of the </a:t>
            </a:r>
            <a:r>
              <a:rPr lang="en-GB" sz="2000" dirty="0" smtClean="0">
                <a:solidFill>
                  <a:srgbClr val="800000"/>
                </a:solidFill>
                <a:latin typeface="Arial" pitchFamily="-1" charset="0"/>
                <a:ea typeface="Arial" pitchFamily="-1" charset="0"/>
                <a:cs typeface="Arial" pitchFamily="-1" charset="0"/>
              </a:rPr>
              <a:t>Ethos project in Belarus </a:t>
            </a:r>
            <a:r>
              <a:rPr lang="en-GB" sz="2000" b="0" dirty="0" smtClean="0">
                <a:latin typeface="Arial" pitchFamily="-1" charset="0"/>
                <a:ea typeface="Arial" pitchFamily="-1" charset="0"/>
                <a:cs typeface="Arial" pitchFamily="-1" charset="0"/>
              </a:rPr>
              <a:t>but also of the </a:t>
            </a:r>
            <a:r>
              <a:rPr lang="en-GB" sz="2000" dirty="0" smtClean="0">
                <a:solidFill>
                  <a:srgbClr val="800000"/>
                </a:solidFill>
                <a:latin typeface="Arial" pitchFamily="-1" charset="0"/>
                <a:ea typeface="Arial" pitchFamily="-1" charset="0"/>
                <a:cs typeface="Arial" pitchFamily="-1" charset="0"/>
              </a:rPr>
              <a:t>Cumbria sheep farmers in UK </a:t>
            </a:r>
            <a:r>
              <a:rPr lang="en-GB" sz="2000" b="0" dirty="0" smtClean="0">
                <a:latin typeface="Arial" pitchFamily="-1" charset="0"/>
                <a:ea typeface="Arial" pitchFamily="-1" charset="0"/>
                <a:cs typeface="Arial" pitchFamily="-1" charset="0"/>
              </a:rPr>
              <a:t>and the </a:t>
            </a:r>
            <a:r>
              <a:rPr lang="en-GB" sz="2000" dirty="0" smtClean="0">
                <a:solidFill>
                  <a:srgbClr val="800000"/>
                </a:solidFill>
                <a:latin typeface="Arial" pitchFamily="-1" charset="0"/>
                <a:ea typeface="Arial" pitchFamily="-1" charset="0"/>
                <a:cs typeface="Arial" pitchFamily="-1" charset="0"/>
              </a:rPr>
              <a:t>Sami reindeer herders in Norway</a:t>
            </a:r>
            <a:r>
              <a:rPr lang="en-GB" sz="2000" b="0" dirty="0" smtClean="0">
                <a:latin typeface="Arial" pitchFamily="-1" charset="0"/>
                <a:ea typeface="Arial" pitchFamily="-1" charset="0"/>
                <a:cs typeface="Arial" pitchFamily="-1" charset="0"/>
              </a:rPr>
              <a:t> affected by the fallout of Chernobyl</a:t>
            </a:r>
          </a:p>
          <a:p>
            <a:pPr marL="547687" indent="-457200" eaLnBrk="1" hangingPunct="1">
              <a:lnSpc>
                <a:spcPct val="120000"/>
              </a:lnSpc>
              <a:spcAft>
                <a:spcPts val="600"/>
              </a:spcAft>
            </a:pPr>
            <a:r>
              <a:rPr lang="en-GB" sz="2000" b="0" dirty="0" smtClean="0">
                <a:latin typeface="Arial" pitchFamily="-1" charset="0"/>
                <a:ea typeface="Arial" pitchFamily="-1" charset="0"/>
                <a:cs typeface="Arial" pitchFamily="-1" charset="0"/>
              </a:rPr>
              <a:t>Taking into account the conclusions of the </a:t>
            </a:r>
            <a:r>
              <a:rPr lang="en-GB" sz="2000" dirty="0" smtClean="0">
                <a:solidFill>
                  <a:srgbClr val="800000"/>
                </a:solidFill>
                <a:latin typeface="Helvetica" charset="0"/>
              </a:rPr>
              <a:t>International symposium on the restoration of environments with radioactive residues </a:t>
            </a:r>
            <a:r>
              <a:rPr lang="en-GB" sz="2000" b="0" dirty="0" smtClean="0">
                <a:latin typeface="Helvetica" charset="0"/>
              </a:rPr>
              <a:t>held in </a:t>
            </a:r>
            <a:r>
              <a:rPr lang="en-GB" sz="2000" b="0" dirty="0" smtClean="0"/>
              <a:t>Arlington, USA, November 1999, which emphasized: </a:t>
            </a:r>
          </a:p>
          <a:p>
            <a:pPr marL="914400" lvl="1" indent="-457200" eaLnBrk="1" hangingPunct="1">
              <a:lnSpc>
                <a:spcPct val="120000"/>
              </a:lnSpc>
              <a:spcAft>
                <a:spcPts val="600"/>
              </a:spcAft>
            </a:pPr>
            <a:r>
              <a:rPr lang="en-GB" sz="2000" dirty="0" smtClean="0"/>
              <a:t>the role of involving stakeholders </a:t>
            </a:r>
          </a:p>
          <a:p>
            <a:pPr marL="914400" lvl="1" indent="-457200" eaLnBrk="1" hangingPunct="1">
              <a:lnSpc>
                <a:spcPct val="120000"/>
              </a:lnSpc>
              <a:spcAft>
                <a:spcPts val="600"/>
              </a:spcAft>
            </a:pPr>
            <a:r>
              <a:rPr lang="en-GB" sz="2000" dirty="0" smtClean="0"/>
              <a:t>the difficulty to apply the” intervention approach” from ICRP 60</a:t>
            </a:r>
          </a:p>
          <a:p>
            <a:pPr marL="914400" lvl="1" indent="-457200" eaLnBrk="1" hangingPunct="1">
              <a:lnSpc>
                <a:spcPct val="120000"/>
              </a:lnSpc>
              <a:spcAft>
                <a:spcPts val="600"/>
              </a:spcAft>
            </a:pPr>
            <a:r>
              <a:rPr lang="en-GB" sz="2000" dirty="0" smtClean="0"/>
              <a:t>the wish of </a:t>
            </a:r>
            <a:r>
              <a:rPr lang="en-GB" sz="2000" dirty="0"/>
              <a:t>the public </a:t>
            </a:r>
            <a:r>
              <a:rPr lang="en-GB" sz="2000" dirty="0" smtClean="0"/>
              <a:t>to </a:t>
            </a:r>
            <a:r>
              <a:rPr lang="en-GB" sz="2000" dirty="0"/>
              <a:t>be protected with the same level of protection as in normal </a:t>
            </a:r>
            <a:r>
              <a:rPr lang="en-GB" sz="2000" dirty="0" smtClean="0"/>
              <a:t>situations</a:t>
            </a:r>
          </a:p>
          <a:p>
            <a:pPr marL="547687" indent="-457200" eaLnBrk="1" hangingPunct="1">
              <a:lnSpc>
                <a:spcPct val="120000"/>
              </a:lnSpc>
              <a:spcAft>
                <a:spcPts val="600"/>
              </a:spcAft>
            </a:pPr>
            <a:endParaRPr lang="en-GB" sz="2200" dirty="0" smtClean="0"/>
          </a:p>
          <a:p>
            <a:pPr marL="90487" indent="0" eaLnBrk="1" hangingPunct="1">
              <a:lnSpc>
                <a:spcPct val="120000"/>
              </a:lnSpc>
              <a:spcAft>
                <a:spcPts val="600"/>
              </a:spcAft>
              <a:buNone/>
            </a:pPr>
            <a:r>
              <a:rPr lang="en-GB" sz="2000" dirty="0" smtClean="0">
                <a:latin typeface="Helvetica" charset="0"/>
              </a:rPr>
              <a:t>	</a:t>
            </a:r>
            <a:endParaRPr lang="en-GB" sz="2000" dirty="0" smtClean="0"/>
          </a:p>
          <a:p>
            <a:pPr marL="547687" indent="-457200" eaLnBrk="1" hangingPunct="1">
              <a:lnSpc>
                <a:spcPct val="120000"/>
              </a:lnSpc>
              <a:spcAft>
                <a:spcPts val="600"/>
              </a:spcAft>
            </a:pPr>
            <a:endParaRPr lang="en-GB" sz="2000" dirty="0" smtClean="0">
              <a:latin typeface="Arial" pitchFamily="-1" charset="0"/>
              <a:ea typeface="Arial" pitchFamily="-1" charset="0"/>
              <a:cs typeface="Arial" pitchFamily="-1" charset="0"/>
            </a:endParaRPr>
          </a:p>
          <a:p>
            <a:pPr marL="26987" indent="0" eaLnBrk="1" hangingPunct="1">
              <a:lnSpc>
                <a:spcPct val="120000"/>
              </a:lnSpc>
              <a:buNone/>
              <a:defRPr/>
            </a:pPr>
            <a:endParaRPr lang="en-GB" sz="2000" dirty="0">
              <a:latin typeface="Arial"/>
              <a:ea typeface="ＭＳ Ｐゴシック" charset="0"/>
              <a:cs typeface="Arial"/>
            </a:endParaRPr>
          </a:p>
          <a:p>
            <a:pPr lvl="1" eaLnBrk="1" hangingPunct="1">
              <a:defRPr/>
            </a:pPr>
            <a:endParaRPr lang="en-US" sz="1800" dirty="0">
              <a:latin typeface="Arial"/>
              <a:ea typeface="ＭＳ Ｐゴシック" charset="0"/>
              <a:cs typeface="Arial"/>
            </a:endParaRPr>
          </a:p>
          <a:p>
            <a:endParaRPr lang="en-GB" sz="2000" dirty="0" smtClean="0">
              <a:latin typeface="Arial" charset="0"/>
              <a:ea typeface="ＭＳ Ｐゴシック" charset="0"/>
              <a:cs typeface="ＭＳ Ｐゴシック" charset="0"/>
            </a:endParaRPr>
          </a:p>
        </p:txBody>
      </p:sp>
      <p:sp>
        <p:nvSpPr>
          <p:cNvPr id="4"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0454FD69-4E3F-CD44-BF80-21C94516B6B3}" type="slidenum">
              <a:rPr lang="fr-FR" sz="1200"/>
              <a:pPr algn="r"/>
              <a:t>33</a:t>
            </a:fld>
            <a:endParaRPr lang="fr-FR" sz="1200" dirty="0"/>
          </a:p>
        </p:txBody>
      </p:sp>
    </p:spTree>
    <p:extLst>
      <p:ext uri="{BB962C8B-B14F-4D97-AF65-F5344CB8AC3E}">
        <p14:creationId xmlns:p14="http://schemas.microsoft.com/office/powerpoint/2010/main" val="419795629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0" y="228600"/>
            <a:ext cx="9144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normAutofit/>
          </a:bodyPr>
          <a:lstStyle/>
          <a:p>
            <a:pPr>
              <a:defRPr/>
            </a:pPr>
            <a:r>
              <a:rPr lang="en-GB" sz="2400" dirty="0"/>
              <a:t>The lessons from Chernobyl (1)</a:t>
            </a:r>
          </a:p>
        </p:txBody>
      </p:sp>
      <p:sp>
        <p:nvSpPr>
          <p:cNvPr id="35843" name="Rectangle 3"/>
          <p:cNvSpPr>
            <a:spLocks noGrp="1" noChangeArrowheads="1"/>
          </p:cNvSpPr>
          <p:nvPr>
            <p:ph type="body" idx="1"/>
          </p:nvPr>
        </p:nvSpPr>
        <p:spPr>
          <a:xfrm>
            <a:off x="762000" y="914400"/>
            <a:ext cx="7467600" cy="5029200"/>
          </a:xfrm>
        </p:spPr>
        <p:txBody>
          <a:bodyPr/>
          <a:lstStyle/>
          <a:p>
            <a:pPr eaLnBrk="1" hangingPunct="1">
              <a:lnSpc>
                <a:spcPct val="120000"/>
              </a:lnSpc>
              <a:defRPr/>
            </a:pPr>
            <a:r>
              <a:rPr lang="en-GB" sz="2000" b="0" dirty="0">
                <a:latin typeface="Arial" charset="0"/>
                <a:cs typeface="Arial" charset="0"/>
              </a:rPr>
              <a:t>Living in a contaminated environment is a </a:t>
            </a:r>
            <a:r>
              <a:rPr lang="en-GB" sz="2000" dirty="0">
                <a:solidFill>
                  <a:srgbClr val="800000"/>
                </a:solidFill>
                <a:latin typeface="Arial" charset="0"/>
                <a:cs typeface="Arial" charset="0"/>
              </a:rPr>
              <a:t>complex situation </a:t>
            </a:r>
            <a:r>
              <a:rPr lang="en-GB" sz="2000" dirty="0" smtClean="0">
                <a:solidFill>
                  <a:srgbClr val="800000"/>
                </a:solidFill>
                <a:latin typeface="Arial" charset="0"/>
                <a:cs typeface="Arial" charset="0"/>
              </a:rPr>
              <a:t>affecting all dimensions of daily life </a:t>
            </a:r>
            <a:r>
              <a:rPr lang="en-GB" sz="2000" b="0" dirty="0" smtClean="0">
                <a:latin typeface="Arial" charset="0"/>
                <a:cs typeface="Arial" charset="0"/>
              </a:rPr>
              <a:t>and generating a </a:t>
            </a:r>
            <a:r>
              <a:rPr lang="en-GB" sz="2000" b="0" dirty="0">
                <a:latin typeface="Arial" charset="0"/>
                <a:cs typeface="Arial" charset="0"/>
              </a:rPr>
              <a:t>lot of questions and concerns among the affected population</a:t>
            </a:r>
          </a:p>
          <a:p>
            <a:pPr eaLnBrk="1" hangingPunct="1">
              <a:lnSpc>
                <a:spcPct val="120000"/>
              </a:lnSpc>
              <a:defRPr/>
            </a:pPr>
            <a:r>
              <a:rPr lang="en-GB" sz="2000" b="0" dirty="0">
                <a:ea typeface="ＭＳ Ｐゴシック" pitchFamily="-1" charset="-128"/>
                <a:cs typeface="ＭＳ Ｐゴシック" pitchFamily="-1" charset="-128"/>
              </a:rPr>
              <a:t>Exposures are driven by </a:t>
            </a:r>
            <a:r>
              <a:rPr lang="en-GB" sz="2000" dirty="0">
                <a:solidFill>
                  <a:srgbClr val="800000"/>
                </a:solidFill>
                <a:ea typeface="ＭＳ Ｐゴシック" pitchFamily="-1" charset="-128"/>
                <a:cs typeface="ＭＳ Ｐゴシック" pitchFamily="-1" charset="-128"/>
              </a:rPr>
              <a:t>individual </a:t>
            </a:r>
            <a:r>
              <a:rPr lang="en-GB" sz="2000" dirty="0" smtClean="0">
                <a:solidFill>
                  <a:srgbClr val="800000"/>
                </a:solidFill>
                <a:ea typeface="ＭＳ Ｐゴシック" pitchFamily="-1" charset="-128"/>
                <a:cs typeface="ＭＳ Ｐゴシック" pitchFamily="-1" charset="-128"/>
              </a:rPr>
              <a:t>behaviours </a:t>
            </a:r>
            <a:r>
              <a:rPr lang="en-GB" sz="2000" b="0" dirty="0">
                <a:ea typeface="ＭＳ Ｐゴシック" pitchFamily="-1" charset="-128"/>
                <a:cs typeface="ＭＳ Ｐゴシック" pitchFamily="-1" charset="-128"/>
              </a:rPr>
              <a:t>and the socio-economic </a:t>
            </a:r>
            <a:r>
              <a:rPr lang="en-GB" sz="2000" b="0" dirty="0" smtClean="0">
                <a:ea typeface="ＭＳ Ｐゴシック" pitchFamily="-1" charset="-128"/>
                <a:cs typeface="ＭＳ Ｐゴシック" pitchFamily="-1" charset="-128"/>
              </a:rPr>
              <a:t>situation of the affected population </a:t>
            </a:r>
          </a:p>
          <a:p>
            <a:pPr eaLnBrk="1" hangingPunct="1">
              <a:lnSpc>
                <a:spcPct val="120000"/>
              </a:lnSpc>
              <a:defRPr/>
            </a:pPr>
            <a:r>
              <a:rPr lang="en-GB" sz="2000" b="0" dirty="0" smtClean="0">
                <a:latin typeface="Arial" charset="0"/>
                <a:ea typeface="ＭＳ Ｐゴシック" charset="0"/>
                <a:cs typeface="ＭＳ Ｐゴシック" charset="0"/>
              </a:rPr>
              <a:t>The </a:t>
            </a:r>
            <a:r>
              <a:rPr lang="en-GB" sz="2000" b="0" dirty="0">
                <a:latin typeface="Arial" charset="0"/>
                <a:ea typeface="ＭＳ Ｐゴシック" charset="0"/>
                <a:cs typeface="ＭＳ Ｐゴシック" charset="0"/>
              </a:rPr>
              <a:t>direct engagement of the population in the day to day management of </a:t>
            </a:r>
            <a:r>
              <a:rPr lang="en-GB" sz="2000" b="0" dirty="0" smtClean="0">
                <a:latin typeface="Arial" charset="0"/>
                <a:ea typeface="ＭＳ Ｐゴシック" charset="0"/>
                <a:cs typeface="ＭＳ Ｐゴシック" charset="0"/>
              </a:rPr>
              <a:t>the situation is </a:t>
            </a:r>
            <a:r>
              <a:rPr lang="en-GB" sz="2000" b="0" dirty="0">
                <a:latin typeface="Arial" charset="0"/>
                <a:ea typeface="ＭＳ Ｐゴシック" charset="0"/>
                <a:cs typeface="ＭＳ Ｐゴシック" charset="0"/>
              </a:rPr>
              <a:t>feasible and also necessary to break the vicious circle of </a:t>
            </a:r>
            <a:r>
              <a:rPr lang="en-GB" sz="2000" dirty="0">
                <a:solidFill>
                  <a:srgbClr val="800000"/>
                </a:solidFill>
                <a:latin typeface="Arial" charset="0"/>
                <a:ea typeface="ＭＳ Ｐゴシック" charset="0"/>
                <a:cs typeface="ＭＳ Ｐゴシック" charset="0"/>
              </a:rPr>
              <a:t>exclusion and loss of control </a:t>
            </a:r>
          </a:p>
          <a:p>
            <a:pPr eaLnBrk="1" hangingPunct="1">
              <a:lnSpc>
                <a:spcPct val="120000"/>
              </a:lnSpc>
              <a:defRPr/>
            </a:pPr>
            <a:r>
              <a:rPr lang="en-GB" sz="2000" b="0" dirty="0" smtClean="0">
                <a:latin typeface="Arial" charset="0"/>
                <a:ea typeface="ＭＳ Ｐゴシック" charset="0"/>
                <a:cs typeface="ＭＳ Ｐゴシック" charset="0"/>
              </a:rPr>
              <a:t>This engagement is </a:t>
            </a:r>
            <a:r>
              <a:rPr lang="en-GB" sz="2000" b="0" dirty="0" smtClean="0">
                <a:latin typeface="Arial"/>
                <a:ea typeface="ＭＳ Ｐゴシック" pitchFamily="-1" charset="-128"/>
                <a:cs typeface="ＭＳ Ｐゴシック" pitchFamily="-1" charset="-128"/>
              </a:rPr>
              <a:t>progressively </a:t>
            </a:r>
            <a:r>
              <a:rPr lang="en-GB" sz="2000" b="0" dirty="0">
                <a:latin typeface="Arial"/>
                <a:ea typeface="ＭＳ Ｐゴシック" pitchFamily="-1" charset="-128"/>
                <a:cs typeface="ＭＳ Ｐゴシック" pitchFamily="-1" charset="-128"/>
              </a:rPr>
              <a:t>developing a </a:t>
            </a:r>
            <a:r>
              <a:rPr lang="en-GB" sz="2000" dirty="0">
                <a:solidFill>
                  <a:srgbClr val="800000"/>
                </a:solidFill>
                <a:latin typeface="Arial"/>
                <a:ea typeface="ＭＳ Ｐゴシック" pitchFamily="-1" charset="-128"/>
                <a:cs typeface="ＭＳ Ｐゴシック" pitchFamily="-1" charset="-128"/>
              </a:rPr>
              <a:t>practical radiation protection culture</a:t>
            </a:r>
            <a:r>
              <a:rPr lang="en-GB" sz="2000" b="0" dirty="0">
                <a:latin typeface="Arial"/>
                <a:ea typeface="ＭＳ Ｐゴシック" pitchFamily="-1" charset="-128"/>
                <a:cs typeface="ＭＳ Ｐゴシック" pitchFamily="-1" charset="-128"/>
              </a:rPr>
              <a:t> </a:t>
            </a:r>
            <a:r>
              <a:rPr lang="en-GB" sz="2000" b="0" dirty="0" smtClean="0">
                <a:latin typeface="Arial"/>
                <a:ea typeface="ＭＳ Ｐゴシック" pitchFamily="-1" charset="-128"/>
                <a:cs typeface="ＭＳ Ｐゴシック" pitchFamily="-1" charset="-128"/>
              </a:rPr>
              <a:t>among the population that </a:t>
            </a:r>
            <a:r>
              <a:rPr lang="en-GB" sz="2000" b="0" dirty="0">
                <a:latin typeface="Arial"/>
                <a:ea typeface="ＭＳ Ｐゴシック" pitchFamily="-1" charset="-128"/>
                <a:cs typeface="ＭＳ Ｐゴシック" pitchFamily="-1" charset="-128"/>
              </a:rPr>
              <a:t>allows </a:t>
            </a:r>
            <a:r>
              <a:rPr lang="en-GB" sz="2000" b="0" dirty="0" smtClean="0">
                <a:latin typeface="Arial"/>
                <a:ea typeface="ＭＳ Ｐゴシック" pitchFamily="-1" charset="-128"/>
                <a:cs typeface="ＭＳ Ｐゴシック" pitchFamily="-1" charset="-128"/>
              </a:rPr>
              <a:t>individuals </a:t>
            </a:r>
            <a:r>
              <a:rPr lang="en-GB" sz="2000" b="0" dirty="0">
                <a:latin typeface="Arial"/>
                <a:ea typeface="ＭＳ Ｐゴシック" pitchFamily="-1" charset="-128"/>
                <a:cs typeface="ＭＳ Ｐゴシック" pitchFamily="-1" charset="-128"/>
              </a:rPr>
              <a:t>to take charge </a:t>
            </a:r>
            <a:r>
              <a:rPr lang="en-GB" sz="2000" b="0" dirty="0" smtClean="0">
                <a:latin typeface="Arial"/>
                <a:ea typeface="ＭＳ Ｐゴシック" pitchFamily="-1" charset="-128"/>
                <a:cs typeface="ＭＳ Ｐゴシック" pitchFamily="-1" charset="-128"/>
              </a:rPr>
              <a:t>of </a:t>
            </a:r>
            <a:r>
              <a:rPr lang="en-GB" sz="2000" b="0" dirty="0">
                <a:latin typeface="Arial"/>
                <a:ea typeface="ＭＳ Ｐゴシック" pitchFamily="-1" charset="-128"/>
                <a:cs typeface="ＭＳ Ｐゴシック" pitchFamily="-1" charset="-128"/>
              </a:rPr>
              <a:t>their protection and that of their loved </a:t>
            </a:r>
            <a:r>
              <a:rPr lang="en-GB" sz="2000" b="0" dirty="0" smtClean="0">
                <a:latin typeface="Arial"/>
                <a:ea typeface="ＭＳ Ｐゴシック" pitchFamily="-1" charset="-128"/>
                <a:cs typeface="ＭＳ Ｐゴシック" pitchFamily="-1" charset="-128"/>
              </a:rPr>
              <a:t>ones: the so-called </a:t>
            </a:r>
            <a:r>
              <a:rPr lang="en-GB" sz="2000" dirty="0">
                <a:solidFill>
                  <a:srgbClr val="800000"/>
                </a:solidFill>
                <a:latin typeface="Arial"/>
                <a:ea typeface="ＭＳ Ｐゴシック" pitchFamily="-1" charset="-128"/>
                <a:cs typeface="ＭＳ Ｐゴシック" pitchFamily="-1" charset="-128"/>
              </a:rPr>
              <a:t>s</a:t>
            </a:r>
            <a:r>
              <a:rPr lang="en-GB" sz="2000" dirty="0" smtClean="0">
                <a:solidFill>
                  <a:srgbClr val="800000"/>
                </a:solidFill>
                <a:latin typeface="Arial"/>
                <a:ea typeface="ＭＳ Ｐゴシック" pitchFamily="-1" charset="-128"/>
                <a:cs typeface="ＭＳ Ｐゴシック" pitchFamily="-1" charset="-128"/>
              </a:rPr>
              <a:t>elf-help protection </a:t>
            </a:r>
          </a:p>
          <a:p>
            <a:pPr lvl="1" eaLnBrk="1" hangingPunct="1">
              <a:lnSpc>
                <a:spcPct val="120000"/>
              </a:lnSpc>
              <a:defRPr/>
            </a:pPr>
            <a:endParaRPr lang="en-GB" sz="1800" dirty="0">
              <a:latin typeface="Arial"/>
              <a:ea typeface="ＭＳ Ｐゴシック" charset="0"/>
              <a:cs typeface="Arial"/>
            </a:endParaRPr>
          </a:p>
          <a:p>
            <a:pPr lvl="1" eaLnBrk="1" hangingPunct="1">
              <a:defRPr/>
            </a:pPr>
            <a:endParaRPr lang="en-US" sz="1800" dirty="0">
              <a:latin typeface="Arial"/>
              <a:ea typeface="ＭＳ Ｐゴシック" charset="0"/>
              <a:cs typeface="Arial"/>
            </a:endParaRPr>
          </a:p>
          <a:p>
            <a:endParaRPr lang="en-GB" sz="2000" dirty="0" smtClean="0">
              <a:latin typeface="Arial" charset="0"/>
              <a:ea typeface="ＭＳ Ｐゴシック" charset="0"/>
              <a:cs typeface="ＭＳ Ｐゴシック" charset="0"/>
            </a:endParaRPr>
          </a:p>
        </p:txBody>
      </p:sp>
      <p:sp>
        <p:nvSpPr>
          <p:cNvPr id="4"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0454FD69-4E3F-CD44-BF80-21C94516B6B3}" type="slidenum">
              <a:rPr lang="fr-FR" sz="1200"/>
              <a:pPr algn="r"/>
              <a:t>34</a:t>
            </a:fld>
            <a:endParaRPr lang="fr-FR" sz="1200" dirty="0"/>
          </a:p>
        </p:txBody>
      </p:sp>
    </p:spTree>
    <p:extLst>
      <p:ext uri="{BB962C8B-B14F-4D97-AF65-F5344CB8AC3E}">
        <p14:creationId xmlns:p14="http://schemas.microsoft.com/office/powerpoint/2010/main" val="7014977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0" y="228600"/>
            <a:ext cx="9144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scene3d>
              <a:camera prst="orthographicFront"/>
              <a:lightRig rig="threePt" dir="t"/>
            </a:scene3d>
            <a:sp3d extrusionH="57150">
              <a:bevelT w="38100" h="38100"/>
              <a:extrusionClr>
                <a:schemeClr val="tx1"/>
              </a:extrusionClr>
            </a:sp3d>
          </a:bodyPr>
          <a:lstStyle/>
          <a:p>
            <a:pPr>
              <a:defRPr/>
            </a:pPr>
            <a:r>
              <a:rPr lang="en-GB" sz="2400" dirty="0"/>
              <a:t>The lessons from Chernobyl (2)</a:t>
            </a:r>
          </a:p>
        </p:txBody>
      </p:sp>
      <p:sp>
        <p:nvSpPr>
          <p:cNvPr id="35843" name="Rectangle 3"/>
          <p:cNvSpPr>
            <a:spLocks noGrp="1" noChangeArrowheads="1"/>
          </p:cNvSpPr>
          <p:nvPr>
            <p:ph type="body" idx="1"/>
          </p:nvPr>
        </p:nvSpPr>
        <p:spPr>
          <a:xfrm>
            <a:off x="457200" y="838200"/>
            <a:ext cx="8077200" cy="5562600"/>
          </a:xfrm>
        </p:spPr>
        <p:txBody>
          <a:bodyPr/>
          <a:lstStyle/>
          <a:p>
            <a:r>
              <a:rPr lang="en-GB" sz="2000" b="0" dirty="0">
                <a:latin typeface="Arial" charset="0"/>
                <a:ea typeface="ＭＳ Ｐゴシック" charset="0"/>
                <a:cs typeface="ＭＳ Ｐゴシック" charset="0"/>
              </a:rPr>
              <a:t>The </a:t>
            </a:r>
            <a:r>
              <a:rPr lang="en-GB" sz="2000" b="0" dirty="0" smtClean="0">
                <a:latin typeface="Arial" charset="0"/>
                <a:ea typeface="ＭＳ Ｐゴシック" charset="0"/>
                <a:cs typeface="ＭＳ Ｐゴシック" charset="0"/>
              </a:rPr>
              <a:t>development of the practical </a:t>
            </a:r>
            <a:r>
              <a:rPr lang="en-GB" sz="2000" b="0" dirty="0">
                <a:latin typeface="Arial" charset="0"/>
                <a:ea typeface="ＭＳ Ｐゴシック" charset="0"/>
                <a:cs typeface="ＭＳ Ｐゴシック" charset="0"/>
              </a:rPr>
              <a:t>radiation protection </a:t>
            </a:r>
            <a:r>
              <a:rPr lang="en-GB" sz="2000" b="0" dirty="0" smtClean="0">
                <a:latin typeface="Arial" charset="0"/>
                <a:ea typeface="ＭＳ Ｐゴシック" charset="0"/>
                <a:cs typeface="ＭＳ Ｐゴシック" charset="0"/>
              </a:rPr>
              <a:t>culture, which can be defined as the “</a:t>
            </a:r>
            <a:r>
              <a:rPr lang="en-CA" sz="2000" b="0" dirty="0" smtClean="0"/>
              <a:t>knowledge </a:t>
            </a:r>
            <a:r>
              <a:rPr lang="en-CA" sz="2000" b="0" dirty="0"/>
              <a:t>and skills enabling each citizen to make choices and behave wisely in a contaminated </a:t>
            </a:r>
            <a:r>
              <a:rPr lang="en-CA" sz="2000" b="0" dirty="0" smtClean="0"/>
              <a:t>environment” relies </a:t>
            </a:r>
            <a:r>
              <a:rPr lang="en-GB" sz="2000" b="0" dirty="0" smtClean="0">
                <a:latin typeface="Arial" charset="0"/>
                <a:ea typeface="ＭＳ Ｐゴシック" charset="0"/>
                <a:cs typeface="ＭＳ Ｐゴシック" charset="0"/>
              </a:rPr>
              <a:t>on </a:t>
            </a:r>
            <a:r>
              <a:rPr lang="en-GB" sz="2000" b="0" dirty="0">
                <a:latin typeface="Arial" charset="0"/>
                <a:ea typeface="ＭＳ Ｐゴシック" charset="0"/>
                <a:cs typeface="ＭＳ Ｐゴシック" charset="0"/>
              </a:rPr>
              <a:t>3 pillars: </a:t>
            </a:r>
            <a:r>
              <a:rPr lang="en-GB" sz="2000" b="1" dirty="0">
                <a:solidFill>
                  <a:srgbClr val="800000"/>
                </a:solidFill>
                <a:latin typeface="Arial" charset="0"/>
                <a:ea typeface="ＭＳ Ｐゴシック" charset="0"/>
                <a:cs typeface="ＭＳ Ｐゴシック" charset="0"/>
              </a:rPr>
              <a:t>radiation monitoring, health surveillance and education at </a:t>
            </a:r>
            <a:r>
              <a:rPr lang="en-GB" sz="2000" b="1" dirty="0" smtClean="0">
                <a:solidFill>
                  <a:srgbClr val="800000"/>
                </a:solidFill>
                <a:latin typeface="Arial" charset="0"/>
                <a:ea typeface="ＭＳ Ｐゴシック" charset="0"/>
                <a:cs typeface="ＭＳ Ｐゴシック" charset="0"/>
              </a:rPr>
              <a:t>school</a:t>
            </a:r>
          </a:p>
          <a:p>
            <a:pPr marL="0" indent="0">
              <a:buNone/>
            </a:pPr>
            <a:r>
              <a:rPr lang="en-GB" sz="1000" b="1" dirty="0" smtClean="0">
                <a:solidFill>
                  <a:srgbClr val="800000"/>
                </a:solidFill>
                <a:latin typeface="Arial" charset="0"/>
                <a:ea typeface="ＭＳ Ｐゴシック" charset="0"/>
                <a:cs typeface="ＭＳ Ｐゴシック" charset="0"/>
              </a:rPr>
              <a:t> </a:t>
            </a:r>
          </a:p>
          <a:p>
            <a:r>
              <a:rPr lang="en-GB" sz="2000" b="0" dirty="0" smtClean="0">
                <a:latin typeface="+mn-lt"/>
              </a:rPr>
              <a:t>It </a:t>
            </a:r>
            <a:r>
              <a:rPr lang="en-GB" sz="2000" b="0" dirty="0">
                <a:latin typeface="+mn-lt"/>
              </a:rPr>
              <a:t>is the </a:t>
            </a:r>
            <a:r>
              <a:rPr lang="en-GB" sz="2000" b="1" dirty="0">
                <a:solidFill>
                  <a:srgbClr val="800000"/>
                </a:solidFill>
                <a:latin typeface="+mn-lt"/>
              </a:rPr>
              <a:t>responsibility of authorities </a:t>
            </a:r>
            <a:r>
              <a:rPr lang="en-GB" sz="2000" b="0" dirty="0">
                <a:latin typeface="+mn-lt"/>
              </a:rPr>
              <a:t>to establish programmes for continuous radiation monitoring, health </a:t>
            </a:r>
            <a:r>
              <a:rPr lang="en-GB" sz="2000" b="0" dirty="0" smtClean="0">
                <a:latin typeface="+mn-lt"/>
              </a:rPr>
              <a:t>surveillance</a:t>
            </a:r>
            <a:r>
              <a:rPr lang="en-GB" sz="2000" b="0" dirty="0">
                <a:latin typeface="+mn-lt"/>
              </a:rPr>
              <a:t> </a:t>
            </a:r>
            <a:r>
              <a:rPr lang="en-GB" sz="2000" b="0" dirty="0" smtClean="0">
                <a:latin typeface="+mn-lt"/>
              </a:rPr>
              <a:t>and information of </a:t>
            </a:r>
            <a:r>
              <a:rPr lang="en-GB" sz="2000" b="0" dirty="0">
                <a:latin typeface="+mn-lt"/>
              </a:rPr>
              <a:t>the </a:t>
            </a:r>
            <a:r>
              <a:rPr lang="en-GB" sz="2000" b="0" dirty="0" smtClean="0">
                <a:latin typeface="+mn-lt"/>
              </a:rPr>
              <a:t>population to </a:t>
            </a:r>
            <a:r>
              <a:rPr lang="en-GB" sz="2000" b="0" dirty="0">
                <a:latin typeface="+mn-lt"/>
              </a:rPr>
              <a:t>allow the effective engagement of the </a:t>
            </a:r>
            <a:r>
              <a:rPr lang="en-GB" sz="2000" b="0" dirty="0" smtClean="0">
                <a:latin typeface="+mn-lt"/>
              </a:rPr>
              <a:t>affected affected people</a:t>
            </a:r>
          </a:p>
          <a:p>
            <a:pPr marL="0" indent="0">
              <a:buNone/>
            </a:pPr>
            <a:endParaRPr lang="en-GB" sz="1000" dirty="0" smtClean="0">
              <a:latin typeface="+mn-lt"/>
            </a:endParaRPr>
          </a:p>
          <a:p>
            <a:r>
              <a:rPr lang="en-GB" sz="2000" b="0" dirty="0" smtClean="0">
                <a:latin typeface="+mn-lt"/>
                <a:ea typeface="Arial" pitchFamily="-1" charset="0"/>
                <a:cs typeface="Arial" pitchFamily="-1" charset="0"/>
              </a:rPr>
              <a:t>The</a:t>
            </a:r>
            <a:r>
              <a:rPr lang="en-GB" sz="2000" dirty="0" smtClean="0">
                <a:latin typeface="+mn-lt"/>
                <a:ea typeface="Arial" pitchFamily="-1" charset="0"/>
                <a:cs typeface="Arial" pitchFamily="-1" charset="0"/>
              </a:rPr>
              <a:t> </a:t>
            </a:r>
            <a:r>
              <a:rPr lang="en-GB" sz="2000" b="1" dirty="0">
                <a:solidFill>
                  <a:srgbClr val="800000"/>
                </a:solidFill>
                <a:latin typeface="+mn-lt"/>
                <a:ea typeface="ＭＳ Ｐゴシック" pitchFamily="-1" charset="-128"/>
                <a:cs typeface="ＭＳ Ｐゴシック" pitchFamily="-1" charset="-128"/>
              </a:rPr>
              <a:t>pluralism</a:t>
            </a:r>
            <a:r>
              <a:rPr lang="en-GB" sz="2000" dirty="0">
                <a:latin typeface="+mn-lt"/>
                <a:ea typeface="Arial" pitchFamily="-1" charset="0"/>
                <a:cs typeface="Arial" pitchFamily="-1" charset="0"/>
              </a:rPr>
              <a:t> </a:t>
            </a:r>
            <a:r>
              <a:rPr lang="en-GB" sz="2000" b="0" dirty="0">
                <a:latin typeface="+mn-lt"/>
                <a:ea typeface="Arial" pitchFamily="-1" charset="0"/>
                <a:cs typeface="Arial" pitchFamily="-1" charset="0"/>
              </a:rPr>
              <a:t>of sources of measurement (public and </a:t>
            </a:r>
            <a:r>
              <a:rPr lang="en-GB" sz="2000" b="0" dirty="0" smtClean="0">
                <a:latin typeface="+mn-lt"/>
                <a:ea typeface="Arial" pitchFamily="-1" charset="0"/>
                <a:cs typeface="Arial" pitchFamily="-1" charset="0"/>
              </a:rPr>
              <a:t>private; local</a:t>
            </a:r>
            <a:r>
              <a:rPr lang="en-GB" sz="2000" b="0" dirty="0">
                <a:latin typeface="+mn-lt"/>
                <a:ea typeface="Arial" pitchFamily="-1" charset="0"/>
                <a:cs typeface="Arial" pitchFamily="-1" charset="0"/>
              </a:rPr>
              <a:t> </a:t>
            </a:r>
            <a:r>
              <a:rPr lang="en-GB" sz="2000" b="0" dirty="0" smtClean="0">
                <a:latin typeface="+mn-lt"/>
                <a:ea typeface="Arial" pitchFamily="-1" charset="0"/>
                <a:cs typeface="Arial" pitchFamily="-1" charset="0"/>
              </a:rPr>
              <a:t>and national) </a:t>
            </a:r>
            <a:r>
              <a:rPr lang="en-GB" sz="2000" b="0" dirty="0">
                <a:latin typeface="+mn-lt"/>
                <a:ea typeface="Arial" pitchFamily="-1" charset="0"/>
                <a:cs typeface="Arial" pitchFamily="-1" charset="0"/>
              </a:rPr>
              <a:t>is important for ensuring</a:t>
            </a:r>
            <a:r>
              <a:rPr lang="en-GB" sz="2000" dirty="0">
                <a:latin typeface="+mn-lt"/>
                <a:ea typeface="Arial" pitchFamily="-1" charset="0"/>
                <a:cs typeface="Arial" pitchFamily="-1" charset="0"/>
              </a:rPr>
              <a:t> </a:t>
            </a:r>
            <a:r>
              <a:rPr lang="en-GB" sz="2000" b="1" dirty="0">
                <a:solidFill>
                  <a:srgbClr val="800000"/>
                </a:solidFill>
                <a:latin typeface="+mn-lt"/>
                <a:ea typeface="ＭＳ Ｐゴシック" pitchFamily="-1" charset="-128"/>
                <a:cs typeface="ＭＳ Ｐゴシック" pitchFamily="-1" charset="-128"/>
              </a:rPr>
              <a:t>confidence</a:t>
            </a:r>
            <a:r>
              <a:rPr lang="en-GB" sz="2000" dirty="0">
                <a:latin typeface="+mn-lt"/>
                <a:ea typeface="Arial" pitchFamily="-1" charset="0"/>
                <a:cs typeface="Arial" pitchFamily="-1" charset="0"/>
              </a:rPr>
              <a:t> </a:t>
            </a:r>
            <a:r>
              <a:rPr lang="en-GB" sz="2000" b="0" dirty="0">
                <a:latin typeface="+mn-lt"/>
                <a:ea typeface="Arial" pitchFamily="-1" charset="0"/>
                <a:cs typeface="Arial" pitchFamily="-1" charset="0"/>
              </a:rPr>
              <a:t>of the population in the </a:t>
            </a:r>
            <a:r>
              <a:rPr lang="en-GB" sz="2000" b="0" dirty="0" smtClean="0">
                <a:latin typeface="+mn-lt"/>
                <a:ea typeface="Arial" pitchFamily="-1" charset="0"/>
                <a:cs typeface="Arial" pitchFamily="-1" charset="0"/>
              </a:rPr>
              <a:t>results</a:t>
            </a:r>
          </a:p>
          <a:p>
            <a:pPr marL="0" indent="0">
              <a:buNone/>
            </a:pPr>
            <a:r>
              <a:rPr lang="en-GB" sz="1000" dirty="0" smtClean="0">
                <a:latin typeface="+mn-lt"/>
                <a:ea typeface="Arial" pitchFamily="-1" charset="0"/>
                <a:cs typeface="Arial" pitchFamily="-1" charset="0"/>
              </a:rPr>
              <a:t> </a:t>
            </a:r>
            <a:endParaRPr lang="en-GB" sz="1000" dirty="0">
              <a:latin typeface="+mn-lt"/>
              <a:ea typeface="Arial" pitchFamily="-1" charset="0"/>
              <a:cs typeface="Arial" pitchFamily="-1" charset="0"/>
            </a:endParaRPr>
          </a:p>
          <a:p>
            <a:r>
              <a:rPr lang="en-GB" sz="2000" b="0" dirty="0" smtClean="0">
                <a:latin typeface="+mn-lt"/>
                <a:ea typeface="Arial" pitchFamily="-1" charset="0"/>
                <a:cs typeface="Arial" pitchFamily="-1" charset="0"/>
              </a:rPr>
              <a:t>The establishment </a:t>
            </a:r>
            <a:r>
              <a:rPr lang="en-GB" sz="2000" b="0" dirty="0">
                <a:latin typeface="+mn-lt"/>
                <a:ea typeface="Arial" pitchFamily="-1" charset="0"/>
                <a:cs typeface="Arial" pitchFamily="-1" charset="0"/>
              </a:rPr>
              <a:t>of </a:t>
            </a:r>
            <a:r>
              <a:rPr lang="en-GB" sz="2000" b="1" dirty="0">
                <a:solidFill>
                  <a:srgbClr val="800000"/>
                </a:solidFill>
                <a:latin typeface="+mn-lt"/>
                <a:ea typeface="ＭＳ Ｐゴシック" pitchFamily="-1" charset="-128"/>
                <a:cs typeface="ＭＳ Ｐゴシック" pitchFamily="-1" charset="-128"/>
              </a:rPr>
              <a:t>places for dialogue </a:t>
            </a:r>
            <a:r>
              <a:rPr lang="en-GB" sz="2000" b="0" dirty="0">
                <a:latin typeface="+mn-lt"/>
                <a:ea typeface="Arial" pitchFamily="-1" charset="0"/>
                <a:cs typeface="Arial" pitchFamily="-1" charset="0"/>
              </a:rPr>
              <a:t>is </a:t>
            </a:r>
            <a:r>
              <a:rPr lang="en-GB" sz="2000" b="0" dirty="0" smtClean="0">
                <a:latin typeface="+mn-lt"/>
                <a:ea typeface="Arial" pitchFamily="-1" charset="0"/>
                <a:cs typeface="Arial" pitchFamily="-1" charset="0"/>
              </a:rPr>
              <a:t>essential for </a:t>
            </a:r>
            <a:r>
              <a:rPr lang="en-GB" sz="2000" b="0" dirty="0">
                <a:latin typeface="+mn-lt"/>
                <a:ea typeface="Arial" pitchFamily="-1" charset="0"/>
                <a:cs typeface="Arial" pitchFamily="-1" charset="0"/>
              </a:rPr>
              <a:t>the development of a </a:t>
            </a:r>
            <a:r>
              <a:rPr lang="en-GB" sz="2000" dirty="0">
                <a:solidFill>
                  <a:srgbClr val="800000"/>
                </a:solidFill>
                <a:latin typeface="+mn-lt"/>
                <a:ea typeface="ＭＳ Ｐゴシック" pitchFamily="-1" charset="-128"/>
                <a:cs typeface="ＭＳ Ｐゴシック" pitchFamily="-1" charset="-128"/>
              </a:rPr>
              <a:t>common language </a:t>
            </a:r>
            <a:r>
              <a:rPr lang="en-GB" sz="2000" b="0" dirty="0">
                <a:latin typeface="+mn-lt"/>
                <a:ea typeface="Arial" pitchFamily="-1" charset="0"/>
                <a:cs typeface="Arial" pitchFamily="-1" charset="0"/>
              </a:rPr>
              <a:t>between all involved </a:t>
            </a:r>
            <a:r>
              <a:rPr lang="en-GB" sz="2000" b="0" dirty="0" smtClean="0">
                <a:latin typeface="+mn-lt"/>
                <a:ea typeface="Arial" pitchFamily="-1" charset="0"/>
                <a:cs typeface="Arial" pitchFamily="-1" charset="0"/>
              </a:rPr>
              <a:t>stakeholders and for </a:t>
            </a:r>
            <a:r>
              <a:rPr lang="en-GB" sz="2000" b="0" dirty="0">
                <a:latin typeface="+mn-lt"/>
                <a:ea typeface="Arial" pitchFamily="-1" charset="0"/>
                <a:cs typeface="Arial" pitchFamily="-1" charset="0"/>
              </a:rPr>
              <a:t>the dissemination of</a:t>
            </a:r>
            <a:r>
              <a:rPr lang="en-GB" sz="2000" dirty="0">
                <a:latin typeface="+mn-lt"/>
                <a:ea typeface="Arial" pitchFamily="-1" charset="0"/>
                <a:cs typeface="Arial" pitchFamily="-1" charset="0"/>
              </a:rPr>
              <a:t> </a:t>
            </a:r>
            <a:r>
              <a:rPr lang="en-GB" sz="2000" b="1" dirty="0" smtClean="0">
                <a:solidFill>
                  <a:srgbClr val="800000"/>
                </a:solidFill>
                <a:latin typeface="+mn-lt"/>
                <a:ea typeface="ＭＳ Ｐゴシック" pitchFamily="-1" charset="-128"/>
                <a:cs typeface="ＭＳ Ｐゴシック" pitchFamily="-1" charset="-128"/>
              </a:rPr>
              <a:t>information</a:t>
            </a:r>
            <a:endParaRPr lang="en-AU" sz="1800" b="1" dirty="0">
              <a:solidFill>
                <a:srgbClr val="800000"/>
              </a:solidFill>
              <a:latin typeface="Arial" charset="0"/>
            </a:endParaRPr>
          </a:p>
          <a:p>
            <a:pPr lvl="1" eaLnBrk="1" hangingPunct="1">
              <a:lnSpc>
                <a:spcPct val="120000"/>
              </a:lnSpc>
              <a:defRPr/>
            </a:pPr>
            <a:endParaRPr lang="en-GB" sz="1800" dirty="0">
              <a:latin typeface="Arial"/>
              <a:ea typeface="ＭＳ Ｐゴシック" charset="0"/>
              <a:cs typeface="Arial"/>
            </a:endParaRPr>
          </a:p>
          <a:p>
            <a:pPr lvl="1" eaLnBrk="1" hangingPunct="1">
              <a:defRPr/>
            </a:pPr>
            <a:endParaRPr lang="en-US" sz="1800" dirty="0">
              <a:latin typeface="Arial"/>
              <a:ea typeface="ＭＳ Ｐゴシック" charset="0"/>
              <a:cs typeface="Arial"/>
            </a:endParaRPr>
          </a:p>
          <a:p>
            <a:endParaRPr lang="en-GB" sz="2000" dirty="0" smtClean="0">
              <a:latin typeface="Arial" charset="0"/>
              <a:ea typeface="ＭＳ Ｐゴシック" charset="0"/>
              <a:cs typeface="ＭＳ Ｐゴシック" charset="0"/>
            </a:endParaRPr>
          </a:p>
        </p:txBody>
      </p:sp>
      <p:sp>
        <p:nvSpPr>
          <p:cNvPr id="4"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0454FD69-4E3F-CD44-BF80-21C94516B6B3}" type="slidenum">
              <a:rPr lang="fr-FR" sz="1200"/>
              <a:pPr algn="r"/>
              <a:t>35</a:t>
            </a:fld>
            <a:endParaRPr lang="fr-FR" sz="1200" dirty="0"/>
          </a:p>
        </p:txBody>
      </p:sp>
    </p:spTree>
    <p:extLst>
      <p:ext uri="{BB962C8B-B14F-4D97-AF65-F5344CB8AC3E}">
        <p14:creationId xmlns:p14="http://schemas.microsoft.com/office/powerpoint/2010/main" val="51117958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0" y="228600"/>
            <a:ext cx="9144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normAutofit/>
          </a:bodyPr>
          <a:lstStyle/>
          <a:p>
            <a:pPr>
              <a:defRPr/>
            </a:pPr>
            <a:r>
              <a:rPr lang="en-GB" sz="2400" dirty="0"/>
              <a:t>The key recommendations of Publication 111</a:t>
            </a:r>
          </a:p>
        </p:txBody>
      </p:sp>
      <p:sp>
        <p:nvSpPr>
          <p:cNvPr id="35843" name="Rectangle 3"/>
          <p:cNvSpPr>
            <a:spLocks noGrp="1" noChangeArrowheads="1"/>
          </p:cNvSpPr>
          <p:nvPr>
            <p:ph type="body" idx="1"/>
          </p:nvPr>
        </p:nvSpPr>
        <p:spPr>
          <a:xfrm>
            <a:off x="304800" y="838200"/>
            <a:ext cx="8458200" cy="5715000"/>
          </a:xfrm>
        </p:spPr>
        <p:txBody>
          <a:bodyPr/>
          <a:lstStyle/>
          <a:p>
            <a:pPr marL="547687" indent="-457200" eaLnBrk="1" hangingPunct="1">
              <a:lnSpc>
                <a:spcPct val="120000"/>
              </a:lnSpc>
              <a:spcAft>
                <a:spcPts val="600"/>
              </a:spcAft>
            </a:pPr>
            <a:r>
              <a:rPr lang="en-GB" sz="2000" b="0" dirty="0" smtClean="0">
                <a:latin typeface="Arial" pitchFamily="-1" charset="0"/>
                <a:ea typeface="Arial" pitchFamily="-1" charset="0"/>
                <a:cs typeface="Arial" pitchFamily="-1" charset="0"/>
              </a:rPr>
              <a:t>In line with the </a:t>
            </a:r>
            <a:r>
              <a:rPr lang="en-GB" sz="2000" dirty="0" smtClean="0">
                <a:solidFill>
                  <a:srgbClr val="800000"/>
                </a:solidFill>
                <a:latin typeface="Arial" pitchFamily="-1" charset="0"/>
                <a:ea typeface="Arial" pitchFamily="-1" charset="0"/>
                <a:cs typeface="Arial" pitchFamily="-1" charset="0"/>
              </a:rPr>
              <a:t>ICRP 103 </a:t>
            </a:r>
            <a:r>
              <a:rPr lang="en-GB" sz="2000" b="0" dirty="0" smtClean="0">
                <a:latin typeface="Arial" pitchFamily="-1" charset="0"/>
                <a:ea typeface="Arial" pitchFamily="-1" charset="0"/>
                <a:cs typeface="Arial" pitchFamily="-1" charset="0"/>
              </a:rPr>
              <a:t>principles and recommendations </a:t>
            </a:r>
          </a:p>
          <a:p>
            <a:pPr marL="547687" indent="-457200" eaLnBrk="1" hangingPunct="1">
              <a:lnSpc>
                <a:spcPct val="120000"/>
              </a:lnSpc>
              <a:spcAft>
                <a:spcPts val="600"/>
              </a:spcAft>
            </a:pPr>
            <a:r>
              <a:rPr lang="en-GB" sz="2000" b="0" dirty="0" smtClean="0">
                <a:latin typeface="Arial" pitchFamily="-1" charset="0"/>
                <a:ea typeface="Arial" pitchFamily="-1" charset="0"/>
                <a:cs typeface="Arial" pitchFamily="-1" charset="0"/>
              </a:rPr>
              <a:t>Living in contaminated areas is an </a:t>
            </a:r>
            <a:r>
              <a:rPr lang="en-GB" sz="2000" dirty="0" smtClean="0">
                <a:solidFill>
                  <a:srgbClr val="800000"/>
                </a:solidFill>
                <a:latin typeface="Arial" pitchFamily="-1" charset="0"/>
                <a:ea typeface="Arial" pitchFamily="-1" charset="0"/>
                <a:cs typeface="Arial" pitchFamily="-1" charset="0"/>
              </a:rPr>
              <a:t>existing exposure situation</a:t>
            </a:r>
          </a:p>
          <a:p>
            <a:pPr marL="547687" indent="-457200" eaLnBrk="1" hangingPunct="1">
              <a:lnSpc>
                <a:spcPct val="120000"/>
              </a:lnSpc>
              <a:spcAft>
                <a:spcPts val="600"/>
              </a:spcAft>
            </a:pPr>
            <a:r>
              <a:rPr lang="en-GB" sz="2000" b="0" dirty="0" smtClean="0">
                <a:latin typeface="Arial" pitchFamily="-1" charset="0"/>
                <a:ea typeface="Arial" pitchFamily="-1" charset="0"/>
                <a:cs typeface="Arial" pitchFamily="-1" charset="0"/>
              </a:rPr>
              <a:t>The protection strategy must be </a:t>
            </a:r>
            <a:r>
              <a:rPr lang="en-GB" sz="2000" dirty="0" smtClean="0">
                <a:solidFill>
                  <a:srgbClr val="800000"/>
                </a:solidFill>
                <a:latin typeface="Arial" pitchFamily="-1" charset="0"/>
                <a:ea typeface="Arial" pitchFamily="-1" charset="0"/>
                <a:cs typeface="Arial" pitchFamily="-1" charset="0"/>
              </a:rPr>
              <a:t>justified</a:t>
            </a:r>
            <a:r>
              <a:rPr lang="en-GB" sz="2000" dirty="0" smtClean="0">
                <a:latin typeface="Arial" pitchFamily="-1" charset="0"/>
                <a:ea typeface="Arial" pitchFamily="-1" charset="0"/>
                <a:cs typeface="Arial" pitchFamily="-1" charset="0"/>
              </a:rPr>
              <a:t> </a:t>
            </a:r>
            <a:r>
              <a:rPr lang="en-GB" sz="2000" b="0" dirty="0" smtClean="0">
                <a:latin typeface="Arial" pitchFamily="-1" charset="0"/>
                <a:ea typeface="Arial" pitchFamily="-1" charset="0"/>
                <a:cs typeface="Arial" pitchFamily="-1" charset="0"/>
              </a:rPr>
              <a:t>i.e. doing more good than harm</a:t>
            </a:r>
          </a:p>
          <a:p>
            <a:pPr marL="547687" lvl="1" indent="-457200" eaLnBrk="1" hangingPunct="1">
              <a:lnSpc>
                <a:spcPct val="120000"/>
              </a:lnSpc>
              <a:spcAft>
                <a:spcPts val="600"/>
              </a:spcAft>
              <a:buSzPct val="95000"/>
            </a:pPr>
            <a:r>
              <a:rPr lang="en-GB" sz="2000" dirty="0">
                <a:latin typeface="Arial" pitchFamily="-1" charset="0"/>
                <a:ea typeface="Arial" pitchFamily="-1" charset="0"/>
                <a:cs typeface="Arial" pitchFamily="-1" charset="0"/>
              </a:rPr>
              <a:t>Exposures must be </a:t>
            </a:r>
            <a:r>
              <a:rPr lang="en-GB" sz="2000" b="1" dirty="0">
                <a:solidFill>
                  <a:srgbClr val="800000"/>
                </a:solidFill>
                <a:latin typeface="Arial" pitchFamily="-1" charset="0"/>
                <a:ea typeface="Arial" pitchFamily="-1" charset="0"/>
                <a:cs typeface="Arial" pitchFamily="-1" charset="0"/>
              </a:rPr>
              <a:t>optimised</a:t>
            </a:r>
            <a:r>
              <a:rPr lang="en-GB" sz="2000" b="1" dirty="0">
                <a:latin typeface="Arial" pitchFamily="-1" charset="0"/>
                <a:ea typeface="Arial" pitchFamily="-1" charset="0"/>
                <a:cs typeface="Arial" pitchFamily="-1" charset="0"/>
              </a:rPr>
              <a:t> </a:t>
            </a:r>
            <a:r>
              <a:rPr lang="en-GB" sz="2000" dirty="0">
                <a:latin typeface="Arial" pitchFamily="-1" charset="0"/>
                <a:ea typeface="Arial" pitchFamily="-1" charset="0"/>
                <a:cs typeface="Arial" pitchFamily="-1" charset="0"/>
              </a:rPr>
              <a:t>with a</a:t>
            </a:r>
            <a:r>
              <a:rPr lang="en-GB" sz="2000" b="1" dirty="0">
                <a:latin typeface="Arial" pitchFamily="-1" charset="0"/>
                <a:ea typeface="Arial" pitchFamily="-1" charset="0"/>
                <a:cs typeface="Arial" pitchFamily="-1" charset="0"/>
              </a:rPr>
              <a:t> </a:t>
            </a:r>
            <a:r>
              <a:rPr lang="en-GB" sz="2000" b="1" dirty="0">
                <a:solidFill>
                  <a:srgbClr val="800000"/>
                </a:solidFill>
                <a:latin typeface="Arial" pitchFamily="-1" charset="0"/>
                <a:ea typeface="Arial" pitchFamily="-1" charset="0"/>
                <a:cs typeface="Arial" pitchFamily="-1" charset="0"/>
              </a:rPr>
              <a:t>reference level </a:t>
            </a:r>
            <a:r>
              <a:rPr lang="en-GB" sz="2000" dirty="0">
                <a:latin typeface="Arial" pitchFamily="-1" charset="0"/>
                <a:ea typeface="Arial" pitchFamily="-1" charset="0"/>
                <a:cs typeface="Arial" pitchFamily="-1" charset="0"/>
              </a:rPr>
              <a:t>to restrict inequity in the individual dose distribution selected in the </a:t>
            </a:r>
            <a:r>
              <a:rPr lang="en-GB" sz="2000" b="1" dirty="0">
                <a:solidFill>
                  <a:srgbClr val="800000"/>
                </a:solidFill>
                <a:latin typeface="Arial" pitchFamily="-1" charset="0"/>
                <a:ea typeface="Arial" pitchFamily="-1" charset="0"/>
                <a:cs typeface="Arial" pitchFamily="-1" charset="0"/>
              </a:rPr>
              <a:t>lower part of the 1-20 </a:t>
            </a:r>
            <a:r>
              <a:rPr lang="en-GB" sz="2000" b="1" dirty="0" err="1">
                <a:solidFill>
                  <a:srgbClr val="800000"/>
                </a:solidFill>
                <a:latin typeface="Arial" pitchFamily="-1" charset="0"/>
                <a:ea typeface="Arial" pitchFamily="-1" charset="0"/>
                <a:cs typeface="Arial" pitchFamily="-1" charset="0"/>
              </a:rPr>
              <a:t>mSv</a:t>
            </a:r>
            <a:r>
              <a:rPr lang="en-GB" sz="2000" b="1" dirty="0">
                <a:solidFill>
                  <a:srgbClr val="800000"/>
                </a:solidFill>
                <a:latin typeface="Arial" pitchFamily="-1" charset="0"/>
                <a:ea typeface="Arial" pitchFamily="-1" charset="0"/>
                <a:cs typeface="Arial" pitchFamily="-1" charset="0"/>
              </a:rPr>
              <a:t>/y band </a:t>
            </a:r>
            <a:r>
              <a:rPr lang="en-GB" sz="2000" dirty="0">
                <a:latin typeface="Arial" pitchFamily="-1" charset="0"/>
                <a:ea typeface="Arial" pitchFamily="-1" charset="0"/>
                <a:cs typeface="Arial" pitchFamily="-1" charset="0"/>
              </a:rPr>
              <a:t>with the long-term objective of keeping residual individual doses from the accident </a:t>
            </a:r>
            <a:r>
              <a:rPr lang="en-GB" sz="2000" b="1" dirty="0" smtClean="0">
                <a:solidFill>
                  <a:srgbClr val="800000"/>
                </a:solidFill>
                <a:latin typeface="Arial" pitchFamily="-1" charset="0"/>
                <a:ea typeface="Arial" pitchFamily="-1" charset="0"/>
                <a:cs typeface="Arial" pitchFamily="-1" charset="0"/>
              </a:rPr>
              <a:t>in the range or below </a:t>
            </a:r>
            <a:r>
              <a:rPr lang="en-GB" sz="2000" b="1" dirty="0">
                <a:solidFill>
                  <a:srgbClr val="800000"/>
                </a:solidFill>
                <a:latin typeface="Arial" pitchFamily="-1" charset="0"/>
                <a:ea typeface="Arial" pitchFamily="-1" charset="0"/>
                <a:cs typeface="Arial" pitchFamily="-1" charset="0"/>
              </a:rPr>
              <a:t>1 </a:t>
            </a:r>
            <a:r>
              <a:rPr lang="en-GB" sz="2000" b="1" dirty="0" err="1">
                <a:solidFill>
                  <a:srgbClr val="800000"/>
                </a:solidFill>
                <a:latin typeface="Arial" pitchFamily="-1" charset="0"/>
                <a:ea typeface="Arial" pitchFamily="-1" charset="0"/>
                <a:cs typeface="Arial" pitchFamily="-1" charset="0"/>
              </a:rPr>
              <a:t>mSv</a:t>
            </a:r>
            <a:r>
              <a:rPr lang="en-GB" sz="2000" b="1" dirty="0">
                <a:solidFill>
                  <a:srgbClr val="800000"/>
                </a:solidFill>
                <a:latin typeface="Arial" pitchFamily="-1" charset="0"/>
                <a:ea typeface="Arial" pitchFamily="-1" charset="0"/>
                <a:cs typeface="Arial" pitchFamily="-1" charset="0"/>
              </a:rPr>
              <a:t>/</a:t>
            </a:r>
            <a:r>
              <a:rPr lang="en-GB" sz="2000" b="1" dirty="0" smtClean="0">
                <a:solidFill>
                  <a:srgbClr val="800000"/>
                </a:solidFill>
                <a:latin typeface="Arial" pitchFamily="-1" charset="0"/>
                <a:ea typeface="Arial" pitchFamily="-1" charset="0"/>
                <a:cs typeface="Arial" pitchFamily="-1" charset="0"/>
              </a:rPr>
              <a:t>year</a:t>
            </a:r>
            <a:endParaRPr lang="en-GB" sz="2000" dirty="0">
              <a:solidFill>
                <a:srgbClr val="800000"/>
              </a:solidFill>
              <a:latin typeface="Arial" pitchFamily="-1" charset="0"/>
              <a:ea typeface="Arial" pitchFamily="-1" charset="0"/>
              <a:cs typeface="Arial" pitchFamily="-1" charset="0"/>
            </a:endParaRPr>
          </a:p>
          <a:p>
            <a:pPr marL="547687" indent="-457200" eaLnBrk="1" hangingPunct="1">
              <a:lnSpc>
                <a:spcPct val="120000"/>
              </a:lnSpc>
              <a:spcAft>
                <a:spcPts val="600"/>
              </a:spcAft>
            </a:pPr>
            <a:r>
              <a:rPr lang="en-GB" sz="2000" b="0" dirty="0" smtClean="0">
                <a:latin typeface="Arial" pitchFamily="-1" charset="0"/>
                <a:ea typeface="Arial" pitchFamily="-1" charset="0"/>
                <a:cs typeface="Arial" pitchFamily="-1" charset="0"/>
              </a:rPr>
              <a:t>Authorities must ensure </a:t>
            </a:r>
            <a:r>
              <a:rPr lang="en-GB" sz="2000" dirty="0" smtClean="0">
                <a:solidFill>
                  <a:srgbClr val="800000"/>
                </a:solidFill>
                <a:latin typeface="Arial" pitchFamily="-1" charset="0"/>
                <a:ea typeface="Arial" pitchFamily="-1" charset="0"/>
                <a:cs typeface="Arial" pitchFamily="-1" charset="0"/>
              </a:rPr>
              <a:t>radiation monitoring </a:t>
            </a:r>
            <a:r>
              <a:rPr lang="en-GB" sz="2000" b="0" dirty="0" smtClean="0">
                <a:latin typeface="Arial" pitchFamily="-1" charset="0"/>
                <a:ea typeface="Arial" pitchFamily="-1" charset="0"/>
                <a:cs typeface="Arial" pitchFamily="-1" charset="0"/>
              </a:rPr>
              <a:t>and</a:t>
            </a:r>
            <a:r>
              <a:rPr lang="en-GB" sz="2000" dirty="0" smtClean="0">
                <a:latin typeface="Arial" pitchFamily="-1" charset="0"/>
                <a:ea typeface="Arial" pitchFamily="-1" charset="0"/>
                <a:cs typeface="Arial" pitchFamily="-1" charset="0"/>
              </a:rPr>
              <a:t> </a:t>
            </a:r>
            <a:r>
              <a:rPr lang="en-GB" sz="2000" dirty="0" smtClean="0">
                <a:solidFill>
                  <a:srgbClr val="800000"/>
                </a:solidFill>
                <a:latin typeface="Arial" pitchFamily="-1" charset="0"/>
                <a:ea typeface="Arial" pitchFamily="-1" charset="0"/>
                <a:cs typeface="Arial" pitchFamily="-1" charset="0"/>
              </a:rPr>
              <a:t>health surveillance</a:t>
            </a:r>
            <a:r>
              <a:rPr lang="en-GB" sz="2000" dirty="0" smtClean="0">
                <a:latin typeface="Arial" pitchFamily="-1" charset="0"/>
                <a:ea typeface="Arial" pitchFamily="-1" charset="0"/>
                <a:cs typeface="Arial" pitchFamily="-1" charset="0"/>
              </a:rPr>
              <a:t> </a:t>
            </a:r>
            <a:r>
              <a:rPr lang="en-GB" sz="2000" b="0" dirty="0" smtClean="0">
                <a:latin typeface="Arial" pitchFamily="-1" charset="0"/>
                <a:ea typeface="Arial" pitchFamily="-1" charset="0"/>
                <a:cs typeface="Arial" pitchFamily="-1" charset="0"/>
              </a:rPr>
              <a:t>of the population </a:t>
            </a:r>
          </a:p>
          <a:p>
            <a:pPr marL="547687" indent="-457200" eaLnBrk="1" hangingPunct="1">
              <a:lnSpc>
                <a:spcPct val="120000"/>
              </a:lnSpc>
              <a:spcAft>
                <a:spcPts val="600"/>
              </a:spcAft>
            </a:pPr>
            <a:r>
              <a:rPr lang="en-GB" sz="2000" dirty="0" smtClean="0">
                <a:solidFill>
                  <a:srgbClr val="800000"/>
                </a:solidFill>
                <a:latin typeface="Arial" pitchFamily="-1" charset="0"/>
                <a:ea typeface="Arial" pitchFamily="-1" charset="0"/>
                <a:cs typeface="Arial" pitchFamily="-1" charset="0"/>
              </a:rPr>
              <a:t>Involving all stakeholders </a:t>
            </a:r>
            <a:r>
              <a:rPr lang="en-GB" sz="2000" b="0" dirty="0" smtClean="0">
                <a:latin typeface="Arial" pitchFamily="-1" charset="0"/>
                <a:ea typeface="Arial" pitchFamily="-1" charset="0"/>
                <a:cs typeface="Arial" pitchFamily="-1" charset="0"/>
              </a:rPr>
              <a:t>is essential</a:t>
            </a:r>
            <a:endParaRPr lang="en-GB" sz="1800" b="0" dirty="0">
              <a:latin typeface="Arial"/>
              <a:ea typeface="ＭＳ Ｐゴシック" charset="0"/>
              <a:cs typeface="Arial"/>
            </a:endParaRPr>
          </a:p>
          <a:p>
            <a:pPr lvl="1" eaLnBrk="1" hangingPunct="1">
              <a:defRPr/>
            </a:pPr>
            <a:endParaRPr lang="en-US" sz="1800" dirty="0">
              <a:latin typeface="Arial"/>
              <a:ea typeface="ＭＳ Ｐゴシック" charset="0"/>
              <a:cs typeface="Arial"/>
            </a:endParaRPr>
          </a:p>
          <a:p>
            <a:endParaRPr lang="en-GB" sz="2000" dirty="0" smtClean="0">
              <a:latin typeface="Arial" charset="0"/>
              <a:ea typeface="ＭＳ Ｐゴシック" charset="0"/>
              <a:cs typeface="ＭＳ Ｐゴシック" charset="0"/>
            </a:endParaRPr>
          </a:p>
        </p:txBody>
      </p:sp>
      <p:sp>
        <p:nvSpPr>
          <p:cNvPr id="4"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0454FD69-4E3F-CD44-BF80-21C94516B6B3}" type="slidenum">
              <a:rPr lang="fr-FR" sz="1200"/>
              <a:pPr algn="r"/>
              <a:t>36</a:t>
            </a:fld>
            <a:endParaRPr lang="fr-FR" sz="1200" dirty="0"/>
          </a:p>
        </p:txBody>
      </p:sp>
    </p:spTree>
    <p:extLst>
      <p:ext uri="{BB962C8B-B14F-4D97-AF65-F5344CB8AC3E}">
        <p14:creationId xmlns:p14="http://schemas.microsoft.com/office/powerpoint/2010/main" val="293749703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1029"/>
          <p:cNvSpPr>
            <a:spLocks noChangeArrowheads="1"/>
          </p:cNvSpPr>
          <p:nvPr/>
        </p:nvSpPr>
        <p:spPr bwMode="auto">
          <a:xfrm>
            <a:off x="4181475" y="4611688"/>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sz="1800"/>
          </a:p>
        </p:txBody>
      </p:sp>
      <p:sp>
        <p:nvSpPr>
          <p:cNvPr id="38916" name="Rectangle 1033"/>
          <p:cNvSpPr>
            <a:spLocks noChangeArrowheads="1"/>
          </p:cNvSpPr>
          <p:nvPr/>
        </p:nvSpPr>
        <p:spPr bwMode="auto">
          <a:xfrm>
            <a:off x="3978275" y="41544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sz="1800"/>
          </a:p>
        </p:txBody>
      </p:sp>
      <p:sp>
        <p:nvSpPr>
          <p:cNvPr id="38917" name="Rectangle 1035"/>
          <p:cNvSpPr>
            <a:spLocks noChangeArrowheads="1"/>
          </p:cNvSpPr>
          <p:nvPr/>
        </p:nvSpPr>
        <p:spPr bwMode="auto">
          <a:xfrm>
            <a:off x="4198938" y="19192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sz="1800"/>
          </a:p>
        </p:txBody>
      </p:sp>
      <p:pic>
        <p:nvPicPr>
          <p:cNvPr id="38918"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066800"/>
            <a:ext cx="2881118"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Connecteur droit 8"/>
          <p:cNvCxnSpPr/>
          <p:nvPr/>
        </p:nvCxnSpPr>
        <p:spPr>
          <a:xfrm>
            <a:off x="6934200" y="1600200"/>
            <a:ext cx="1" cy="99060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a:off x="6934200" y="4800600"/>
            <a:ext cx="1588" cy="1066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flipH="1">
            <a:off x="6934200" y="3352800"/>
            <a:ext cx="1588" cy="914400"/>
          </a:xfrm>
          <a:prstGeom prst="line">
            <a:avLst/>
          </a:prstGeom>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609600" y="1143000"/>
            <a:ext cx="5105400" cy="4452500"/>
          </a:xfrm>
          <a:prstGeom prst="rect">
            <a:avLst/>
          </a:prstGeom>
        </p:spPr>
        <p:txBody>
          <a:bodyPr wrap="square">
            <a:spAutoFit/>
          </a:bodyPr>
          <a:lstStyle/>
          <a:p>
            <a:pPr marL="342900" indent="-342900">
              <a:lnSpc>
                <a:spcPct val="120000"/>
              </a:lnSpc>
              <a:spcBef>
                <a:spcPct val="50000"/>
              </a:spcBef>
              <a:buClr>
                <a:srgbClr val="000090"/>
              </a:buClr>
              <a:buSzPct val="131000"/>
              <a:buFont typeface="Arial"/>
              <a:buChar char="•"/>
            </a:pPr>
            <a:r>
              <a:rPr lang="en-GB" sz="2000" dirty="0" smtClean="0">
                <a:solidFill>
                  <a:srgbClr val="000000"/>
                </a:solidFill>
                <a:latin typeface="Arial" pitchFamily="-1" charset="0"/>
                <a:ea typeface="ＭＳ Ｐゴシック" pitchFamily="-1" charset="-128"/>
                <a:cs typeface="ＭＳ Ｐゴシック" pitchFamily="-1" charset="-128"/>
              </a:rPr>
              <a:t>An on going </a:t>
            </a:r>
            <a:r>
              <a:rPr lang="en-GB" sz="2000" dirty="0">
                <a:solidFill>
                  <a:srgbClr val="000000"/>
                </a:solidFill>
                <a:latin typeface="Arial" pitchFamily="-1" charset="0"/>
                <a:ea typeface="ＭＳ Ｐゴシック" pitchFamily="-1" charset="-128"/>
                <a:cs typeface="ＭＳ Ｐゴシック" pitchFamily="-1" charset="-128"/>
              </a:rPr>
              <a:t>e</a:t>
            </a:r>
            <a:r>
              <a:rPr lang="en-GB" sz="2000" dirty="0" smtClean="0">
                <a:solidFill>
                  <a:srgbClr val="000000"/>
                </a:solidFill>
                <a:latin typeface="Arial" pitchFamily="-1" charset="0"/>
                <a:ea typeface="ＭＳ Ｐゴシック" pitchFamily="-1" charset="-128"/>
                <a:cs typeface="ＭＳ Ｐゴシック" pitchFamily="-1" charset="-128"/>
              </a:rPr>
              <a:t>valuation </a:t>
            </a:r>
            <a:r>
              <a:rPr lang="en-GB" sz="2000" dirty="0">
                <a:solidFill>
                  <a:srgbClr val="000000"/>
                </a:solidFill>
                <a:latin typeface="Arial" pitchFamily="-1" charset="0"/>
                <a:ea typeface="ＭＳ Ｐゴシック" pitchFamily="-1" charset="-128"/>
                <a:cs typeface="ＭＳ Ｐゴシック" pitchFamily="-1" charset="-128"/>
              </a:rPr>
              <a:t>of </a:t>
            </a:r>
            <a:r>
              <a:rPr lang="en-GB" sz="2000" dirty="0" smtClean="0">
                <a:solidFill>
                  <a:srgbClr val="000000"/>
                </a:solidFill>
                <a:latin typeface="Arial" pitchFamily="-1" charset="0"/>
                <a:ea typeface="ＭＳ Ｐゴシック" pitchFamily="-1" charset="-128"/>
                <a:cs typeface="ＭＳ Ｐゴシック" pitchFamily="-1" charset="-128"/>
              </a:rPr>
              <a:t>the exposure situation </a:t>
            </a:r>
            <a:r>
              <a:rPr lang="en-GB" sz="2000" dirty="0">
                <a:solidFill>
                  <a:srgbClr val="000000"/>
                </a:solidFill>
                <a:latin typeface="Arial" pitchFamily="-1" charset="0"/>
                <a:ea typeface="ＭＳ Ｐゴシック" pitchFamily="-1" charset="-128"/>
                <a:cs typeface="ＭＳ Ｐゴシック" pitchFamily="-1" charset="-128"/>
              </a:rPr>
              <a:t>to identify </a:t>
            </a:r>
            <a:r>
              <a:rPr lang="en-GB" sz="2000" b="1" dirty="0" smtClean="0">
                <a:solidFill>
                  <a:srgbClr val="800000"/>
                </a:solidFill>
                <a:latin typeface="Arial" pitchFamily="-1" charset="0"/>
                <a:ea typeface="ＭＳ Ｐゴシック" pitchFamily="-1" charset="-128"/>
                <a:cs typeface="ＭＳ Ｐゴシック" pitchFamily="-1" charset="-128"/>
              </a:rPr>
              <a:t>where, </a:t>
            </a:r>
            <a:r>
              <a:rPr lang="en-GB" sz="2000" b="1" dirty="0">
                <a:solidFill>
                  <a:srgbClr val="800000"/>
                </a:solidFill>
                <a:latin typeface="Arial" pitchFamily="-1" charset="0"/>
                <a:ea typeface="ＭＳ Ｐゴシック" pitchFamily="-1" charset="-128"/>
                <a:cs typeface="ＭＳ Ｐゴシック" pitchFamily="-1" charset="-128"/>
              </a:rPr>
              <a:t>when and how people are </a:t>
            </a:r>
            <a:r>
              <a:rPr lang="en-GB" sz="2000" b="1" dirty="0" smtClean="0">
                <a:solidFill>
                  <a:srgbClr val="800000"/>
                </a:solidFill>
                <a:latin typeface="Arial" pitchFamily="-1" charset="0"/>
                <a:ea typeface="ＭＳ Ｐゴシック" pitchFamily="-1" charset="-128"/>
                <a:cs typeface="ＭＳ Ｐゴシック" pitchFamily="-1" charset="-128"/>
              </a:rPr>
              <a:t>exposed</a:t>
            </a:r>
            <a:endParaRPr lang="en-GB" sz="2000" dirty="0" smtClean="0"/>
          </a:p>
          <a:p>
            <a:pPr marL="342900" indent="-342900">
              <a:lnSpc>
                <a:spcPct val="120000"/>
              </a:lnSpc>
              <a:spcBef>
                <a:spcPct val="50000"/>
              </a:spcBef>
              <a:buClr>
                <a:srgbClr val="000090"/>
              </a:buClr>
              <a:buSzPct val="131000"/>
              <a:buFont typeface="Arial"/>
              <a:buChar char="•"/>
            </a:pPr>
            <a:r>
              <a:rPr lang="en-GB" sz="2000" dirty="0" smtClean="0"/>
              <a:t>The use of a reference level to prioritize the protection of individuals </a:t>
            </a:r>
            <a:r>
              <a:rPr lang="en-GB" sz="2000" b="1" dirty="0" smtClean="0">
                <a:solidFill>
                  <a:srgbClr val="800000"/>
                </a:solidFill>
                <a:latin typeface="Arial" pitchFamily="-1" charset="0"/>
                <a:ea typeface="ＭＳ Ｐゴシック" pitchFamily="-1" charset="-128"/>
                <a:cs typeface="ＭＳ Ｐゴシック" pitchFamily="-1" charset="-128"/>
              </a:rPr>
              <a:t>with </a:t>
            </a:r>
            <a:r>
              <a:rPr lang="en-GB" sz="2000" b="1" dirty="0">
                <a:solidFill>
                  <a:srgbClr val="800000"/>
                </a:solidFill>
                <a:latin typeface="Arial" pitchFamily="-1" charset="0"/>
                <a:ea typeface="ＭＳ Ｐゴシック" pitchFamily="-1" charset="-128"/>
                <a:cs typeface="ＭＳ Ｐゴシック" pitchFamily="-1" charset="-128"/>
              </a:rPr>
              <a:t>the highest </a:t>
            </a:r>
            <a:r>
              <a:rPr lang="en-GB" sz="2000" b="1" dirty="0" smtClean="0">
                <a:solidFill>
                  <a:srgbClr val="800000"/>
                </a:solidFill>
                <a:latin typeface="Arial" pitchFamily="-1" charset="0"/>
                <a:ea typeface="ＭＳ Ｐゴシック" pitchFamily="-1" charset="-128"/>
                <a:cs typeface="ＭＳ Ｐゴシック" pitchFamily="-1" charset="-128"/>
              </a:rPr>
              <a:t>exposure </a:t>
            </a:r>
            <a:r>
              <a:rPr lang="en-GB" sz="2000" dirty="0">
                <a:solidFill>
                  <a:srgbClr val="000000"/>
                </a:solidFill>
                <a:latin typeface="Arial" pitchFamily="-1" charset="0"/>
                <a:ea typeface="ＭＳ Ｐゴシック" pitchFamily="-1" charset="-128"/>
                <a:cs typeface="ＭＳ Ｐゴシック" pitchFamily="-1" charset="-128"/>
              </a:rPr>
              <a:t>and in parallel to reduce all exposures </a:t>
            </a:r>
            <a:r>
              <a:rPr lang="en-GB" sz="2000" dirty="0" smtClean="0">
                <a:solidFill>
                  <a:srgbClr val="000000"/>
                </a:solidFill>
                <a:latin typeface="Arial" pitchFamily="-1" charset="0"/>
                <a:ea typeface="ＭＳ Ｐゴシック" pitchFamily="-1" charset="-128"/>
                <a:cs typeface="ＭＳ Ｐゴシック" pitchFamily="-1" charset="-128"/>
              </a:rPr>
              <a:t>ALARA</a:t>
            </a:r>
          </a:p>
          <a:p>
            <a:pPr marL="342900" indent="-342900">
              <a:lnSpc>
                <a:spcPct val="120000"/>
              </a:lnSpc>
              <a:spcBef>
                <a:spcPct val="50000"/>
              </a:spcBef>
              <a:buClr>
                <a:srgbClr val="000090"/>
              </a:buClr>
              <a:buSzPct val="131000"/>
              <a:buFont typeface="Arial"/>
              <a:buChar char="•"/>
            </a:pPr>
            <a:r>
              <a:rPr lang="en-GB" sz="2000" dirty="0" smtClean="0">
                <a:solidFill>
                  <a:srgbClr val="000000"/>
                </a:solidFill>
                <a:latin typeface="Arial" pitchFamily="-1" charset="0"/>
                <a:ea typeface="ＭＳ Ｐゴシック" pitchFamily="-1" charset="-128"/>
                <a:cs typeface="ＭＳ Ｐゴシック" pitchFamily="-1" charset="-128"/>
              </a:rPr>
              <a:t>The implementation </a:t>
            </a:r>
            <a:r>
              <a:rPr lang="en-GB" sz="2000" dirty="0">
                <a:solidFill>
                  <a:srgbClr val="000000"/>
                </a:solidFill>
                <a:latin typeface="Arial" pitchFamily="-1" charset="0"/>
                <a:ea typeface="ＭＳ Ｐゴシック" pitchFamily="-1" charset="-128"/>
                <a:cs typeface="ＭＳ Ｐゴシック" pitchFamily="-1" charset="-128"/>
              </a:rPr>
              <a:t>of the protective actions </a:t>
            </a:r>
            <a:r>
              <a:rPr lang="en-GB" sz="2000" dirty="0" smtClean="0">
                <a:solidFill>
                  <a:srgbClr val="000000"/>
                </a:solidFill>
                <a:latin typeface="Arial" pitchFamily="-1" charset="0"/>
                <a:ea typeface="ＭＳ Ｐゴシック" pitchFamily="-1" charset="-128"/>
                <a:cs typeface="ＭＳ Ｐゴシック" pitchFamily="-1" charset="-128"/>
              </a:rPr>
              <a:t>by </a:t>
            </a:r>
            <a:r>
              <a:rPr lang="en-GB" sz="2000" b="1" dirty="0">
                <a:solidFill>
                  <a:srgbClr val="800000"/>
                </a:solidFill>
                <a:latin typeface="Arial" pitchFamily="-1" charset="0"/>
                <a:ea typeface="ＭＳ Ｐゴシック" pitchFamily="-1" charset="-128"/>
                <a:cs typeface="ＭＳ Ｐゴシック" pitchFamily="-1" charset="-128"/>
              </a:rPr>
              <a:t>national and local authorities</a:t>
            </a:r>
            <a:r>
              <a:rPr lang="en-GB" sz="2000" b="1" dirty="0">
                <a:solidFill>
                  <a:srgbClr val="003366"/>
                </a:solidFill>
                <a:latin typeface="Arial" pitchFamily="-1" charset="0"/>
                <a:ea typeface="ＭＳ Ｐゴシック" pitchFamily="-1" charset="-128"/>
                <a:cs typeface="ＭＳ Ｐゴシック" pitchFamily="-1" charset="-128"/>
              </a:rPr>
              <a:t> </a:t>
            </a:r>
            <a:r>
              <a:rPr lang="en-GB" sz="2000" dirty="0">
                <a:solidFill>
                  <a:srgbClr val="000000"/>
                </a:solidFill>
                <a:latin typeface="Arial" pitchFamily="-1" charset="0"/>
                <a:ea typeface="ＭＳ Ｐゴシック" pitchFamily="-1" charset="-128"/>
                <a:cs typeface="ＭＳ Ｐゴシック" pitchFamily="-1" charset="-128"/>
              </a:rPr>
              <a:t>and by the </a:t>
            </a:r>
            <a:r>
              <a:rPr lang="en-GB" sz="2000" b="1" dirty="0" smtClean="0">
                <a:solidFill>
                  <a:srgbClr val="800000"/>
                </a:solidFill>
                <a:latin typeface="Arial" pitchFamily="-1" charset="0"/>
                <a:ea typeface="ＭＳ Ｐゴシック" pitchFamily="-1" charset="-128"/>
                <a:cs typeface="ＭＳ Ｐゴシック" pitchFamily="-1" charset="-128"/>
              </a:rPr>
              <a:t>affected inhabitants </a:t>
            </a:r>
            <a:r>
              <a:rPr lang="en-GB" sz="2000" dirty="0" smtClean="0">
                <a:solidFill>
                  <a:srgbClr val="000000"/>
                </a:solidFill>
                <a:latin typeface="Arial" pitchFamily="-1" charset="0"/>
                <a:ea typeface="ＭＳ Ｐゴシック" pitchFamily="-1" charset="-128"/>
                <a:cs typeface="ＭＳ Ｐゴシック" pitchFamily="-1" charset="-128"/>
              </a:rPr>
              <a:t>= self-help protection</a:t>
            </a:r>
            <a:endParaRPr lang="en-GB" sz="2000" dirty="0">
              <a:solidFill>
                <a:srgbClr val="000000"/>
              </a:solidFill>
              <a:latin typeface="Times New Roman" charset="0"/>
            </a:endParaRPr>
          </a:p>
        </p:txBody>
      </p:sp>
      <p:sp>
        <p:nvSpPr>
          <p:cNvPr id="12" name="Rectangle 2"/>
          <p:cNvSpPr>
            <a:spLocks noGrp="1" noChangeArrowheads="1"/>
          </p:cNvSpPr>
          <p:nvPr>
            <p:ph type="title"/>
          </p:nvPr>
        </p:nvSpPr>
        <p:spPr>
          <a:xfrm>
            <a:off x="223838" y="304800"/>
            <a:ext cx="8920162" cy="457200"/>
          </a:xfrm>
          <a:noFill/>
        </p:spPr>
        <p:txBody>
          <a:bodyPr>
            <a:noAutofit/>
          </a:bodyPr>
          <a:lstStyle/>
          <a:p>
            <a:pPr>
              <a:defRPr/>
            </a:pPr>
            <a:r>
              <a:rPr lang="en-GB" sz="2400" b="1" dirty="0">
                <a:solidFill>
                  <a:schemeClr val="accent1">
                    <a:lumMod val="75000"/>
                  </a:schemeClr>
                </a:solidFill>
                <a:effectLst>
                  <a:outerShdw blurRad="38100" dist="38100" dir="2700000" algn="tl">
                    <a:srgbClr val="000000">
                      <a:alpha val="43137"/>
                    </a:srgbClr>
                  </a:outerShdw>
                </a:effectLst>
              </a:rPr>
              <a:t>The optimisation process in Publication 111</a:t>
            </a:r>
          </a:p>
        </p:txBody>
      </p:sp>
      <p:sp>
        <p:nvSpPr>
          <p:cNvPr id="3" name="Rectangle 2"/>
          <p:cNvSpPr/>
          <p:nvPr/>
        </p:nvSpPr>
        <p:spPr>
          <a:xfrm>
            <a:off x="304800" y="5791200"/>
            <a:ext cx="5486400" cy="646331"/>
          </a:xfrm>
          <a:prstGeom prst="rect">
            <a:avLst/>
          </a:prstGeom>
        </p:spPr>
        <p:txBody>
          <a:bodyPr wrap="square">
            <a:spAutoFit/>
          </a:bodyPr>
          <a:lstStyle/>
          <a:p>
            <a:pPr algn="r">
              <a:spcBef>
                <a:spcPct val="50000"/>
              </a:spcBef>
              <a:buClr>
                <a:schemeClr val="folHlink"/>
              </a:buClr>
            </a:pPr>
            <a:r>
              <a:rPr lang="en-GB" i="1" dirty="0" smtClean="0">
                <a:solidFill>
                  <a:srgbClr val="000000"/>
                </a:solidFill>
              </a:rPr>
              <a:t>Fig.  Evolution </a:t>
            </a:r>
            <a:r>
              <a:rPr lang="en-GB" i="1" dirty="0">
                <a:solidFill>
                  <a:srgbClr val="000000"/>
                </a:solidFill>
              </a:rPr>
              <a:t>of the distribution of individual doses with time as a result of the </a:t>
            </a:r>
            <a:r>
              <a:rPr lang="en-GB" i="1" dirty="0" smtClean="0">
                <a:solidFill>
                  <a:srgbClr val="000000"/>
                </a:solidFill>
              </a:rPr>
              <a:t>optimization process</a:t>
            </a:r>
            <a:endParaRPr lang="en-GB" i="1" dirty="0">
              <a:solidFill>
                <a:srgbClr val="000000"/>
              </a:solidFill>
            </a:endParaRPr>
          </a:p>
        </p:txBody>
      </p:sp>
      <p:sp>
        <p:nvSpPr>
          <p:cNvPr id="14"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0454FD69-4E3F-CD44-BF80-21C94516B6B3}" type="slidenum">
              <a:rPr lang="fr-FR" sz="1200"/>
              <a:pPr algn="r"/>
              <a:t>37</a:t>
            </a:fld>
            <a:endParaRPr lang="fr-FR" sz="1200" dirty="0"/>
          </a:p>
        </p:txBody>
      </p:sp>
    </p:spTree>
    <p:extLst>
      <p:ext uri="{BB962C8B-B14F-4D97-AF65-F5344CB8AC3E}">
        <p14:creationId xmlns:p14="http://schemas.microsoft.com/office/powerpoint/2010/main" val="107931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0"/>
            <a:ext cx="9144000" cy="1066800"/>
          </a:xfrm>
        </p:spPr>
        <p:txBody>
          <a:bodyPr wrap="none">
            <a:normAutofit/>
          </a:bodyPr>
          <a:lstStyle/>
          <a:p>
            <a:pPr>
              <a:defRPr/>
            </a:pPr>
            <a:r>
              <a:rPr lang="en-GB" sz="2400" dirty="0"/>
              <a:t>ICRP and Fukushima</a:t>
            </a:r>
          </a:p>
        </p:txBody>
      </p:sp>
      <p:sp>
        <p:nvSpPr>
          <p:cNvPr id="39939" name="Rectangle 3"/>
          <p:cNvSpPr>
            <a:spLocks noGrp="1" noChangeArrowheads="1"/>
          </p:cNvSpPr>
          <p:nvPr>
            <p:ph type="body" idx="1"/>
          </p:nvPr>
        </p:nvSpPr>
        <p:spPr>
          <a:xfrm>
            <a:off x="533400" y="914400"/>
            <a:ext cx="8077200" cy="5486400"/>
          </a:xfrm>
        </p:spPr>
        <p:txBody>
          <a:bodyPr/>
          <a:lstStyle/>
          <a:p>
            <a:pPr>
              <a:lnSpc>
                <a:spcPct val="110000"/>
              </a:lnSpc>
            </a:pPr>
            <a:r>
              <a:rPr lang="en-GB" sz="2000" b="0" dirty="0" smtClean="0">
                <a:latin typeface="Arial" pitchFamily="-1" charset="0"/>
                <a:ea typeface="ＭＳ Ｐゴシック" pitchFamily="-1" charset="-128"/>
                <a:cs typeface="ＭＳ Ｐゴシック" pitchFamily="-1" charset="-128"/>
              </a:rPr>
              <a:t>Soon after the Fukushima accident ICRP took a series of initiatives:</a:t>
            </a:r>
          </a:p>
          <a:p>
            <a:pPr lvl="1">
              <a:lnSpc>
                <a:spcPct val="110000"/>
              </a:lnSpc>
            </a:pPr>
            <a:r>
              <a:rPr lang="en-GB" sz="2000" dirty="0" smtClean="0">
                <a:latin typeface="Arial" pitchFamily="-1" charset="0"/>
                <a:ea typeface="ＭＳ Ｐゴシック" pitchFamily="-1" charset="-128"/>
                <a:cs typeface="ＭＳ Ｐゴシック" pitchFamily="-1" charset="-128"/>
              </a:rPr>
              <a:t>In March an </a:t>
            </a:r>
            <a:r>
              <a:rPr lang="en-GB" sz="2000" b="1" dirty="0" smtClean="0">
                <a:solidFill>
                  <a:srgbClr val="800000"/>
                </a:solidFill>
                <a:latin typeface="Arial" pitchFamily="-1" charset="0"/>
                <a:ea typeface="ＭＳ Ｐゴシック" pitchFamily="-1" charset="-128"/>
                <a:cs typeface="ＭＳ Ｐゴシック" pitchFamily="-1" charset="-128"/>
              </a:rPr>
              <a:t>open letter </a:t>
            </a:r>
            <a:r>
              <a:rPr lang="en-GB" sz="2000" dirty="0" smtClean="0">
                <a:latin typeface="Arial" pitchFamily="-1" charset="0"/>
                <a:ea typeface="ＭＳ Ｐゴシック" pitchFamily="-1" charset="-128"/>
                <a:cs typeface="ＭＳ Ｐゴシック" pitchFamily="-1" charset="-128"/>
              </a:rPr>
              <a:t>of the ICRP Chair to express sympathy to the Japanese population and a free access to Publication 111 on the ICRP web site</a:t>
            </a:r>
          </a:p>
          <a:p>
            <a:pPr lvl="1">
              <a:lnSpc>
                <a:spcPct val="110000"/>
              </a:lnSpc>
            </a:pPr>
            <a:r>
              <a:rPr lang="en-GB" sz="2000" dirty="0"/>
              <a:t>Creation in April </a:t>
            </a:r>
            <a:r>
              <a:rPr lang="en-GB" sz="2000" dirty="0" smtClean="0"/>
              <a:t>of </a:t>
            </a:r>
            <a:r>
              <a:rPr lang="en-GB" sz="2000" b="1" dirty="0" smtClean="0">
                <a:solidFill>
                  <a:srgbClr val="800000"/>
                </a:solidFill>
              </a:rPr>
              <a:t>Task </a:t>
            </a:r>
            <a:r>
              <a:rPr lang="en-GB" sz="2000" b="1" dirty="0">
                <a:solidFill>
                  <a:srgbClr val="800000"/>
                </a:solidFill>
              </a:rPr>
              <a:t>Group </a:t>
            </a:r>
            <a:r>
              <a:rPr lang="en-GB" sz="2000" b="1" dirty="0" smtClean="0">
                <a:solidFill>
                  <a:srgbClr val="800000"/>
                </a:solidFill>
              </a:rPr>
              <a:t>84</a:t>
            </a:r>
            <a:r>
              <a:rPr lang="en-GB" sz="2000" dirty="0" smtClean="0"/>
              <a:t> on </a:t>
            </a:r>
            <a:r>
              <a:rPr lang="en-GB" sz="2000" dirty="0"/>
              <a:t>the </a:t>
            </a:r>
            <a:r>
              <a:rPr lang="en-GB" sz="2000" dirty="0" smtClean="0"/>
              <a:t>initial lessons learned </a:t>
            </a:r>
            <a:r>
              <a:rPr lang="en-GB" sz="2000" dirty="0"/>
              <a:t>from the a</a:t>
            </a:r>
            <a:r>
              <a:rPr lang="en-GB" sz="2000" dirty="0" smtClean="0"/>
              <a:t>ccident vis</a:t>
            </a:r>
            <a:r>
              <a:rPr lang="en-GB" sz="2000" dirty="0"/>
              <a:t>-à-vis the ICRP </a:t>
            </a:r>
            <a:r>
              <a:rPr lang="en-GB" sz="2000" dirty="0" smtClean="0"/>
              <a:t>system </a:t>
            </a:r>
            <a:r>
              <a:rPr lang="en-GB" sz="2000" dirty="0"/>
              <a:t>of r</a:t>
            </a:r>
            <a:r>
              <a:rPr lang="en-GB" sz="2000" dirty="0" smtClean="0"/>
              <a:t>adiological protection</a:t>
            </a:r>
          </a:p>
          <a:p>
            <a:pPr>
              <a:lnSpc>
                <a:spcPct val="110000"/>
              </a:lnSpc>
            </a:pPr>
            <a:r>
              <a:rPr lang="en-GB" sz="2000" b="0" dirty="0" smtClean="0"/>
              <a:t>Visit </a:t>
            </a:r>
            <a:r>
              <a:rPr lang="en-GB" sz="2000" b="0" dirty="0"/>
              <a:t>of Japanese ICRP members in Belarus late September </a:t>
            </a:r>
            <a:r>
              <a:rPr lang="en-GB" sz="2000" b="0" dirty="0" smtClean="0"/>
              <a:t>2011</a:t>
            </a:r>
          </a:p>
          <a:p>
            <a:pPr>
              <a:lnSpc>
                <a:spcPct val="110000"/>
              </a:lnSpc>
            </a:pPr>
            <a:r>
              <a:rPr lang="en-GB" sz="2000" b="0" dirty="0" smtClean="0"/>
              <a:t>Launching in November 2011 of the </a:t>
            </a:r>
            <a:r>
              <a:rPr lang="en-GB" sz="2000" b="1" dirty="0" smtClean="0">
                <a:solidFill>
                  <a:srgbClr val="800000"/>
                </a:solidFill>
              </a:rPr>
              <a:t>ICRP Dialogue Initiative in Fukushima </a:t>
            </a:r>
            <a:r>
              <a:rPr lang="en-GB" sz="2000" b="0" dirty="0" smtClean="0"/>
              <a:t>with Japanese, Belarus and Norwegian stakeholders to </a:t>
            </a:r>
            <a:r>
              <a:rPr lang="en-GB" sz="2000" b="0" dirty="0"/>
              <a:t>find ways to respond to the challenges of the </a:t>
            </a:r>
            <a:r>
              <a:rPr lang="en-GB" sz="2000" b="0" dirty="0" smtClean="0"/>
              <a:t>long-term recovery in </a:t>
            </a:r>
            <a:r>
              <a:rPr lang="en-GB" sz="2000" b="0" dirty="0"/>
              <a:t>the </a:t>
            </a:r>
            <a:r>
              <a:rPr lang="en-GB" sz="2000" b="0" dirty="0" smtClean="0"/>
              <a:t>affected areas </a:t>
            </a:r>
          </a:p>
          <a:p>
            <a:pPr>
              <a:lnSpc>
                <a:spcPct val="110000"/>
              </a:lnSpc>
            </a:pPr>
            <a:r>
              <a:rPr lang="en-GB" sz="2000" b="0" dirty="0" smtClean="0"/>
              <a:t>Creation in September 2013 of </a:t>
            </a:r>
            <a:r>
              <a:rPr lang="en-GB" sz="2000" b="1" dirty="0" smtClean="0">
                <a:solidFill>
                  <a:srgbClr val="800000"/>
                </a:solidFill>
              </a:rPr>
              <a:t>Task Group 93 </a:t>
            </a:r>
            <a:r>
              <a:rPr lang="en-GB" sz="2000" b="0" dirty="0" smtClean="0"/>
              <a:t>to update ICRP Publications 109 and 111</a:t>
            </a:r>
            <a:endParaRPr lang="en-GB" sz="2000" b="0" dirty="0"/>
          </a:p>
          <a:p>
            <a:pPr lvl="1"/>
            <a:endParaRPr lang="en-GB" sz="1800" b="1" dirty="0" smtClean="0"/>
          </a:p>
          <a:p>
            <a:pPr lvl="1"/>
            <a:endParaRPr lang="en-GB" sz="1800" b="1" dirty="0"/>
          </a:p>
          <a:p>
            <a:pPr lvl="1"/>
            <a:endParaRPr lang="en-GB" sz="1800" b="1" dirty="0">
              <a:solidFill>
                <a:srgbClr val="000053"/>
              </a:solidFill>
              <a:latin typeface="Arial" pitchFamily="-1" charset="0"/>
              <a:ea typeface="ＭＳ Ｐゴシック" pitchFamily="-1" charset="-128"/>
              <a:cs typeface="ＭＳ Ｐゴシック" pitchFamily="-1" charset="-128"/>
            </a:endParaRPr>
          </a:p>
        </p:txBody>
      </p:sp>
      <p:sp>
        <p:nvSpPr>
          <p:cNvPr id="6"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C111E266-A78D-7D40-A89C-60583C733C78}" type="slidenum">
              <a:rPr lang="fr-FR" sz="1200"/>
              <a:pPr algn="r"/>
              <a:t>38</a:t>
            </a:fld>
            <a:endParaRPr lang="fr-FR" sz="1200" dirty="0"/>
          </a:p>
        </p:txBody>
      </p:sp>
    </p:spTree>
    <p:extLst>
      <p:ext uri="{BB962C8B-B14F-4D97-AF65-F5344CB8AC3E}">
        <p14:creationId xmlns:p14="http://schemas.microsoft.com/office/powerpoint/2010/main" val="2222903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0"/>
            <a:ext cx="9144000" cy="1066800"/>
          </a:xfrm>
        </p:spPr>
        <p:txBody>
          <a:bodyPr wrap="none">
            <a:normAutofit/>
          </a:bodyPr>
          <a:lstStyle/>
          <a:p>
            <a:pPr>
              <a:defRPr/>
            </a:pPr>
            <a:r>
              <a:rPr lang="en-GB" sz="2400" dirty="0"/>
              <a:t>The Fukushima recovery phase</a:t>
            </a:r>
          </a:p>
        </p:txBody>
      </p:sp>
      <p:sp>
        <p:nvSpPr>
          <p:cNvPr id="39939" name="Rectangle 3"/>
          <p:cNvSpPr>
            <a:spLocks noGrp="1" noChangeArrowheads="1"/>
          </p:cNvSpPr>
          <p:nvPr>
            <p:ph type="body" idx="1"/>
          </p:nvPr>
        </p:nvSpPr>
        <p:spPr>
          <a:xfrm>
            <a:off x="457200" y="914400"/>
            <a:ext cx="8153400" cy="5105400"/>
          </a:xfrm>
        </p:spPr>
        <p:txBody>
          <a:bodyPr/>
          <a:lstStyle/>
          <a:p>
            <a:r>
              <a:rPr lang="en-GB" sz="2000" b="0" dirty="0" smtClean="0">
                <a:solidFill>
                  <a:srgbClr val="000000"/>
                </a:solidFill>
                <a:latin typeface="Arial" pitchFamily="-1" charset="0"/>
                <a:ea typeface="ＭＳ Ｐゴシック" pitchFamily="-1" charset="-128"/>
                <a:cs typeface="ＭＳ Ｐゴシック" pitchFamily="-1" charset="-128"/>
              </a:rPr>
              <a:t>The recovery phase started early 2012:</a:t>
            </a:r>
          </a:p>
          <a:p>
            <a:pPr lvl="1"/>
            <a:r>
              <a:rPr lang="en-GB" sz="2000" dirty="0" smtClean="0">
                <a:solidFill>
                  <a:srgbClr val="000000"/>
                </a:solidFill>
                <a:latin typeface="Arial" pitchFamily="-1" charset="0"/>
                <a:ea typeface="ＭＳ Ｐゴシック" pitchFamily="-1" charset="-128"/>
                <a:cs typeface="ＭＳ Ｐゴシック" pitchFamily="-1" charset="-128"/>
              </a:rPr>
              <a:t>December 2011: announcement of the </a:t>
            </a:r>
            <a:r>
              <a:rPr lang="en-GB" sz="2000" b="1" dirty="0" smtClean="0">
                <a:solidFill>
                  <a:srgbClr val="800000"/>
                </a:solidFill>
                <a:latin typeface="Arial" pitchFamily="-1" charset="0"/>
                <a:ea typeface="ＭＳ Ｐゴシック" pitchFamily="-1" charset="-128"/>
                <a:cs typeface="ＭＳ Ｐゴシック" pitchFamily="-1" charset="-128"/>
              </a:rPr>
              <a:t>stabilisation</a:t>
            </a:r>
            <a:r>
              <a:rPr lang="en-GB" sz="2000" dirty="0" smtClean="0">
                <a:solidFill>
                  <a:srgbClr val="000000"/>
                </a:solidFill>
                <a:latin typeface="Arial" pitchFamily="-1" charset="0"/>
                <a:ea typeface="ＭＳ Ｐゴシック" pitchFamily="-1" charset="-128"/>
                <a:cs typeface="ＭＳ Ｐゴシック" pitchFamily="-1" charset="-128"/>
              </a:rPr>
              <a:t> of the reactors</a:t>
            </a:r>
          </a:p>
          <a:p>
            <a:pPr lvl="1"/>
            <a:r>
              <a:rPr lang="en-GB" sz="2000" dirty="0" smtClean="0">
                <a:solidFill>
                  <a:srgbClr val="000000"/>
                </a:solidFill>
                <a:latin typeface="Arial" pitchFamily="-1" charset="0"/>
                <a:ea typeface="ＭＳ Ｐゴシック" pitchFamily="-1" charset="-128"/>
                <a:cs typeface="ＭＳ Ｐゴシック" pitchFamily="-1" charset="-128"/>
              </a:rPr>
              <a:t>January 2012: launching of the </a:t>
            </a:r>
            <a:r>
              <a:rPr lang="en-GB" sz="2000" b="1" dirty="0" smtClean="0">
                <a:solidFill>
                  <a:srgbClr val="800000"/>
                </a:solidFill>
                <a:latin typeface="Arial" pitchFamily="-1" charset="0"/>
                <a:ea typeface="ＭＳ Ｐゴシック" pitchFamily="-1" charset="-128"/>
                <a:cs typeface="ＭＳ Ｐゴシック" pitchFamily="-1" charset="-128"/>
              </a:rPr>
              <a:t>decontamination</a:t>
            </a:r>
            <a:r>
              <a:rPr lang="en-GB" sz="2000" dirty="0" smtClean="0">
                <a:solidFill>
                  <a:srgbClr val="000000"/>
                </a:solidFill>
                <a:latin typeface="Arial" pitchFamily="-1" charset="0"/>
                <a:ea typeface="ＭＳ Ｐゴシック" pitchFamily="-1" charset="-128"/>
                <a:cs typeface="ＭＳ Ｐゴシック" pitchFamily="-1" charset="-128"/>
              </a:rPr>
              <a:t> programme</a:t>
            </a:r>
          </a:p>
          <a:p>
            <a:pPr lvl="1"/>
            <a:r>
              <a:rPr lang="en-GB" sz="2000" dirty="0" smtClean="0">
                <a:solidFill>
                  <a:srgbClr val="000000"/>
                </a:solidFill>
                <a:latin typeface="Arial" pitchFamily="-1" charset="0"/>
                <a:ea typeface="ＭＳ Ｐゴシック" pitchFamily="-1" charset="-128"/>
                <a:cs typeface="ＭＳ Ｐゴシック" pitchFamily="-1" charset="-128"/>
              </a:rPr>
              <a:t>April 2012: new regulation on contaminated </a:t>
            </a:r>
            <a:r>
              <a:rPr lang="en-GB" sz="2000" b="1" dirty="0" smtClean="0">
                <a:solidFill>
                  <a:srgbClr val="800000"/>
                </a:solidFill>
                <a:latin typeface="Arial" pitchFamily="-1" charset="0"/>
                <a:ea typeface="ＭＳ Ｐゴシック" pitchFamily="-1" charset="-128"/>
                <a:cs typeface="ＭＳ Ｐゴシック" pitchFamily="-1" charset="-128"/>
              </a:rPr>
              <a:t>food products </a:t>
            </a:r>
            <a:r>
              <a:rPr lang="en-GB" sz="2000" dirty="0" smtClean="0">
                <a:solidFill>
                  <a:srgbClr val="000000"/>
                </a:solidFill>
                <a:latin typeface="Arial" pitchFamily="-1" charset="0"/>
                <a:ea typeface="ＭＳ Ｐゴシック" pitchFamily="-1" charset="-128"/>
                <a:cs typeface="ＭＳ Ｐゴシック" pitchFamily="-1" charset="-128"/>
              </a:rPr>
              <a:t>and </a:t>
            </a:r>
            <a:r>
              <a:rPr lang="en-GB" sz="2000" b="1" dirty="0" smtClean="0">
                <a:solidFill>
                  <a:srgbClr val="800000"/>
                </a:solidFill>
                <a:latin typeface="Arial" pitchFamily="-1" charset="0"/>
                <a:ea typeface="ＭＳ Ｐゴシック" pitchFamily="-1" charset="-128"/>
                <a:cs typeface="ＭＳ Ｐゴシック" pitchFamily="-1" charset="-128"/>
              </a:rPr>
              <a:t>rearrangement of the restricted areas </a:t>
            </a:r>
          </a:p>
          <a:p>
            <a:pPr marL="393700" lvl="1" indent="0">
              <a:buNone/>
            </a:pPr>
            <a:r>
              <a:rPr lang="en-GB" sz="2000" dirty="0" smtClean="0">
                <a:solidFill>
                  <a:srgbClr val="000000"/>
                </a:solidFill>
                <a:latin typeface="Arial" pitchFamily="-1" charset="0"/>
                <a:ea typeface="ＭＳ Ｐゴシック" pitchFamily="-1" charset="-128"/>
                <a:cs typeface="ＭＳ Ｐゴシック" pitchFamily="-1" charset="-128"/>
              </a:rPr>
              <a:t>From this period the situation can be considered as an </a:t>
            </a:r>
            <a:r>
              <a:rPr lang="en-GB" sz="2000" b="1" dirty="0" smtClean="0">
                <a:solidFill>
                  <a:srgbClr val="800000"/>
                </a:solidFill>
                <a:latin typeface="Arial" pitchFamily="-1" charset="0"/>
                <a:ea typeface="ＭＳ Ｐゴシック" pitchFamily="-1" charset="-128"/>
                <a:cs typeface="ＭＳ Ｐゴシック" pitchFamily="-1" charset="-128"/>
              </a:rPr>
              <a:t>existing exposure situation</a:t>
            </a:r>
          </a:p>
          <a:p>
            <a:r>
              <a:rPr lang="en-GB" sz="2000" b="0" dirty="0" smtClean="0">
                <a:solidFill>
                  <a:srgbClr val="000000"/>
                </a:solidFill>
                <a:latin typeface="Arial" pitchFamily="-1" charset="0"/>
                <a:ea typeface="ＭＳ Ｐゴシック" pitchFamily="-1" charset="-128"/>
                <a:cs typeface="ＭＳ Ｐゴシック" pitchFamily="-1" charset="-128"/>
              </a:rPr>
              <a:t>It </a:t>
            </a:r>
            <a:r>
              <a:rPr lang="en-GB" sz="2000" b="0" dirty="0">
                <a:solidFill>
                  <a:srgbClr val="000000"/>
                </a:solidFill>
                <a:latin typeface="Arial" pitchFamily="-1" charset="0"/>
                <a:ea typeface="ＭＳ Ｐゴシック" pitchFamily="-1" charset="-128"/>
                <a:cs typeface="ＭＳ Ｐゴシック" pitchFamily="-1" charset="-128"/>
              </a:rPr>
              <a:t>is interesting to note that the </a:t>
            </a:r>
            <a:r>
              <a:rPr lang="en-GB" sz="2000" b="0" dirty="0" smtClean="0">
                <a:solidFill>
                  <a:srgbClr val="000000"/>
                </a:solidFill>
                <a:latin typeface="Arial" pitchFamily="-1" charset="0"/>
                <a:ea typeface="ＭＳ Ｐゴシック" pitchFamily="-1" charset="-128"/>
                <a:cs typeface="ＭＳ Ｐゴシック" pitchFamily="-1" charset="-128"/>
              </a:rPr>
              <a:t>Fukushima experience supports the </a:t>
            </a:r>
            <a:r>
              <a:rPr lang="en-GB" sz="2000" b="0" dirty="0">
                <a:solidFill>
                  <a:srgbClr val="000000"/>
                </a:solidFill>
                <a:latin typeface="Arial" pitchFamily="-1" charset="0"/>
                <a:ea typeface="ＭＳ Ｐゴシック" pitchFamily="-1" charset="-128"/>
                <a:cs typeface="ＭＳ Ｐゴシック" pitchFamily="-1" charset="-128"/>
              </a:rPr>
              <a:t>position of </a:t>
            </a:r>
            <a:r>
              <a:rPr lang="en-GB" sz="2000" b="0" dirty="0" smtClean="0">
                <a:solidFill>
                  <a:srgbClr val="000000"/>
                </a:solidFill>
                <a:latin typeface="Arial" pitchFamily="-1" charset="0"/>
                <a:ea typeface="ＭＳ Ｐゴシック" pitchFamily="-1" charset="-128"/>
                <a:cs typeface="ＭＳ Ｐゴシック" pitchFamily="-1" charset="-128"/>
              </a:rPr>
              <a:t>Pub. 111</a:t>
            </a:r>
            <a:r>
              <a:rPr lang="en-GB" sz="2000" b="0" dirty="0">
                <a:solidFill>
                  <a:srgbClr val="000000"/>
                </a:solidFill>
                <a:latin typeface="Arial" pitchFamily="-1" charset="0"/>
                <a:ea typeface="ＭＳ Ｐゴシック" pitchFamily="-1" charset="-128"/>
                <a:cs typeface="ＭＳ Ｐゴシック" pitchFamily="-1" charset="-128"/>
              </a:rPr>
              <a:t>, which states that the transition from the emergency </a:t>
            </a:r>
            <a:r>
              <a:rPr lang="en-GB" sz="2000" b="0" dirty="0" smtClean="0">
                <a:solidFill>
                  <a:srgbClr val="000000"/>
                </a:solidFill>
                <a:latin typeface="Arial" pitchFamily="-1" charset="0"/>
                <a:ea typeface="ＭＳ Ｐゴシック" pitchFamily="-1" charset="-128"/>
                <a:cs typeface="ＭＳ Ｐゴシック" pitchFamily="-1" charset="-128"/>
              </a:rPr>
              <a:t>to the existing exposure situation </a:t>
            </a:r>
            <a:r>
              <a:rPr lang="en-GB" sz="2000" b="0" dirty="0">
                <a:solidFill>
                  <a:srgbClr val="000000"/>
                </a:solidFill>
                <a:latin typeface="Arial" pitchFamily="-1" charset="0"/>
                <a:ea typeface="ＭＳ Ｐゴシック" pitchFamily="-1" charset="-128"/>
                <a:cs typeface="ＭＳ Ｐゴシック" pitchFamily="-1" charset="-128"/>
              </a:rPr>
              <a:t>is the </a:t>
            </a:r>
            <a:r>
              <a:rPr lang="en-GB" sz="2000" b="0" dirty="0" smtClean="0">
                <a:solidFill>
                  <a:srgbClr val="000000"/>
                </a:solidFill>
                <a:latin typeface="Arial" pitchFamily="-1" charset="0"/>
                <a:ea typeface="ＭＳ Ｐゴシック" pitchFamily="-1" charset="-128"/>
                <a:cs typeface="ＭＳ Ｐゴシック" pitchFamily="-1" charset="-128"/>
              </a:rPr>
              <a:t>decision(</a:t>
            </a:r>
            <a:r>
              <a:rPr lang="en-GB" sz="2000" b="0" dirty="0">
                <a:solidFill>
                  <a:srgbClr val="000000"/>
                </a:solidFill>
                <a:latin typeface="Arial" pitchFamily="-1" charset="0"/>
                <a:ea typeface="ＭＳ Ｐゴシック" pitchFamily="-1" charset="-128"/>
                <a:cs typeface="ＭＳ Ｐゴシック" pitchFamily="-1" charset="-128"/>
              </a:rPr>
              <a:t>s) </a:t>
            </a:r>
            <a:r>
              <a:rPr lang="en-GB" sz="2000" b="0" dirty="0" smtClean="0">
                <a:solidFill>
                  <a:srgbClr val="000000"/>
                </a:solidFill>
                <a:latin typeface="Arial" pitchFamily="-1" charset="0"/>
                <a:ea typeface="ＭＳ Ｐゴシック" pitchFamily="-1" charset="-128"/>
                <a:cs typeface="ＭＳ Ｐゴシック" pitchFamily="-1" charset="-128"/>
              </a:rPr>
              <a:t>of public authorities</a:t>
            </a:r>
          </a:p>
          <a:p>
            <a:r>
              <a:rPr lang="en-GB" sz="2000" b="0" dirty="0" smtClean="0">
                <a:solidFill>
                  <a:srgbClr val="000000"/>
                </a:solidFill>
                <a:latin typeface="Arial" pitchFamily="-1" charset="0"/>
                <a:ea typeface="ＭＳ Ｐゴシック" pitchFamily="-1" charset="-128"/>
                <a:cs typeface="ＭＳ Ｐゴシック" pitchFamily="-1" charset="-128"/>
              </a:rPr>
              <a:t>A </a:t>
            </a:r>
            <a:r>
              <a:rPr lang="en-GB" sz="2000" b="0" dirty="0">
                <a:solidFill>
                  <a:srgbClr val="000000"/>
                </a:solidFill>
                <a:latin typeface="Arial" pitchFamily="-1" charset="0"/>
                <a:ea typeface="ＭＳ Ｐゴシック" pitchFamily="-1" charset="-128"/>
                <a:cs typeface="ＭＳ Ｐゴシック" pitchFamily="-1" charset="-128"/>
              </a:rPr>
              <a:t>key element is the </a:t>
            </a:r>
            <a:r>
              <a:rPr lang="en-GB" sz="2000" b="1" dirty="0">
                <a:solidFill>
                  <a:srgbClr val="800000"/>
                </a:solidFill>
                <a:latin typeface="Arial" pitchFamily="-1" charset="0"/>
                <a:ea typeface="ＭＳ Ｐゴシック" pitchFamily="-1" charset="-128"/>
                <a:cs typeface="ＭＳ Ｐゴシック" pitchFamily="-1" charset="-128"/>
              </a:rPr>
              <a:t>characterization </a:t>
            </a:r>
            <a:r>
              <a:rPr lang="en-GB" sz="2000" b="0" dirty="0">
                <a:solidFill>
                  <a:srgbClr val="000000"/>
                </a:solidFill>
                <a:latin typeface="Arial" pitchFamily="-1" charset="0"/>
                <a:ea typeface="ＭＳ Ｐゴシック" pitchFamily="-1" charset="-128"/>
                <a:cs typeface="ＭＳ Ｐゴシック" pitchFamily="-1" charset="-128"/>
              </a:rPr>
              <a:t>of </a:t>
            </a:r>
            <a:r>
              <a:rPr lang="en-GB" sz="2000" b="0" dirty="0" smtClean="0">
                <a:solidFill>
                  <a:srgbClr val="000000"/>
                </a:solidFill>
                <a:latin typeface="Arial" pitchFamily="-1" charset="0"/>
                <a:ea typeface="ＭＳ Ｐゴシック" pitchFamily="-1" charset="-128"/>
                <a:cs typeface="ＭＳ Ｐゴシック" pitchFamily="-1" charset="-128"/>
              </a:rPr>
              <a:t>the radiological situation in the affected areas to decide about </a:t>
            </a:r>
            <a:r>
              <a:rPr lang="en-GB" sz="2000" b="0" dirty="0">
                <a:solidFill>
                  <a:srgbClr val="000000"/>
                </a:solidFill>
                <a:latin typeface="Arial" pitchFamily="-1" charset="0"/>
                <a:ea typeface="ＭＳ Ｐゴシック" pitchFamily="-1" charset="-128"/>
                <a:cs typeface="ＭＳ Ｐゴシック" pitchFamily="-1" charset="-128"/>
              </a:rPr>
              <a:t>their </a:t>
            </a:r>
            <a:r>
              <a:rPr lang="en-GB" sz="2000" b="0" dirty="0" smtClean="0">
                <a:solidFill>
                  <a:srgbClr val="000000"/>
                </a:solidFill>
                <a:latin typeface="Arial" pitchFamily="-1" charset="0"/>
                <a:ea typeface="ＭＳ Ｐゴシック" pitchFamily="-1" charset="-128"/>
                <a:cs typeface="ＭＳ Ｐゴシック" pitchFamily="-1" charset="-128"/>
              </a:rPr>
              <a:t>future. This </a:t>
            </a:r>
            <a:r>
              <a:rPr lang="en-GB" sz="2000" b="0" dirty="0">
                <a:solidFill>
                  <a:srgbClr val="000000"/>
                </a:solidFill>
                <a:latin typeface="Arial" pitchFamily="-1" charset="0"/>
                <a:ea typeface="ＭＳ Ｐゴシック" pitchFamily="-1" charset="-128"/>
                <a:cs typeface="ＭＳ Ｐゴシック" pitchFamily="-1" charset="-128"/>
              </a:rPr>
              <a:t>c</a:t>
            </a:r>
            <a:r>
              <a:rPr lang="en-GB" sz="2000" b="0" dirty="0" smtClean="0">
                <a:solidFill>
                  <a:srgbClr val="000000"/>
                </a:solidFill>
                <a:latin typeface="Arial" pitchFamily="-1" charset="0"/>
                <a:ea typeface="ＭＳ Ｐゴシック" pitchFamily="-1" charset="-128"/>
                <a:cs typeface="ＭＳ Ｐゴシック" pitchFamily="-1" charset="-128"/>
              </a:rPr>
              <a:t>haracterization is not very well emphasized in Pub. 111</a:t>
            </a:r>
            <a:endParaRPr lang="en-GB" sz="2000" b="0" dirty="0">
              <a:solidFill>
                <a:srgbClr val="000000"/>
              </a:solidFill>
              <a:latin typeface="Arial" pitchFamily="-1" charset="0"/>
              <a:ea typeface="ＭＳ Ｐゴシック" pitchFamily="-1" charset="-128"/>
              <a:cs typeface="ＭＳ Ｐゴシック" pitchFamily="-1" charset="-128"/>
            </a:endParaRPr>
          </a:p>
          <a:p>
            <a:pPr lvl="1"/>
            <a:endParaRPr lang="en-GB" sz="2000" dirty="0">
              <a:solidFill>
                <a:srgbClr val="000000"/>
              </a:solidFill>
              <a:latin typeface="Arial" pitchFamily="-1" charset="0"/>
              <a:ea typeface="ＭＳ Ｐゴシック" pitchFamily="-1" charset="-128"/>
              <a:cs typeface="ＭＳ Ｐゴシック" pitchFamily="-1" charset="-128"/>
            </a:endParaRPr>
          </a:p>
        </p:txBody>
      </p:sp>
      <p:sp>
        <p:nvSpPr>
          <p:cNvPr id="5"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C111E266-A78D-7D40-A89C-60583C733C78}" type="slidenum">
              <a:rPr lang="fr-FR" sz="1200"/>
              <a:pPr algn="r"/>
              <a:t>39</a:t>
            </a:fld>
            <a:endParaRPr lang="fr-FR" sz="1200" dirty="0"/>
          </a:p>
        </p:txBody>
      </p:sp>
      <p:sp>
        <p:nvSpPr>
          <p:cNvPr id="2" name="ZoneTexte 1"/>
          <p:cNvSpPr txBox="1"/>
          <p:nvPr/>
        </p:nvSpPr>
        <p:spPr>
          <a:xfrm>
            <a:off x="2057400" y="1244600"/>
            <a:ext cx="914400" cy="914400"/>
          </a:xfrm>
          <a:prstGeom prst="rect">
            <a:avLst/>
          </a:prstGeom>
        </p:spPr>
        <p:txBody>
          <a:bodyPr vert="horz" wrap="none" lIns="0" rIns="18288" rtlCol="0">
            <a:normAutofit/>
          </a:bodyPr>
          <a:lstStyle/>
          <a:p>
            <a: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pPr>
            <a:endParaRPr kumimoji="0" lang="fr-FR" sz="16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326536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28600"/>
            <a:ext cx="9144000" cy="838200"/>
          </a:xfrm>
        </p:spPr>
        <p:txBody>
          <a:bodyPr/>
          <a:lstStyle/>
          <a:p>
            <a:pPr marL="342900" lvl="1" indent="-342900">
              <a:defRPr/>
            </a:pPr>
            <a:r>
              <a:rPr lang="en-GB" sz="2400" b="1" kern="1200"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Wisdom</a:t>
            </a:r>
          </a:p>
        </p:txBody>
      </p:sp>
      <p:sp>
        <p:nvSpPr>
          <p:cNvPr id="15362" name="Rectangle 3"/>
          <p:cNvSpPr>
            <a:spLocks noGrp="1" noChangeArrowheads="1"/>
          </p:cNvSpPr>
          <p:nvPr>
            <p:ph type="body" idx="1"/>
          </p:nvPr>
        </p:nvSpPr>
        <p:spPr>
          <a:xfrm>
            <a:off x="533400" y="1295400"/>
            <a:ext cx="8153400" cy="4039910"/>
          </a:xfrm>
        </p:spPr>
        <p:txBody>
          <a:bodyPr/>
          <a:lstStyle/>
          <a:p>
            <a:pPr marL="342900" lvl="1" indent="-342900">
              <a:lnSpc>
                <a:spcPct val="110000"/>
              </a:lnSpc>
              <a:spcAft>
                <a:spcPts val="1800"/>
              </a:spcAft>
              <a:buClr>
                <a:schemeClr val="tx2"/>
              </a:buClr>
              <a:buSzPct val="125000"/>
              <a:buFont typeface="Arial" charset="0"/>
              <a:buChar char="•"/>
            </a:pPr>
            <a:r>
              <a:rPr kumimoji="0" lang="en-GB" altLang="ja-JP" sz="2000" dirty="0">
                <a:latin typeface="Arial" charset="0"/>
                <a:ea typeface="Arial" charset="0"/>
                <a:cs typeface="Arial" charset="0"/>
              </a:rPr>
              <a:t>A basic definition of wisdom is the quality of having </a:t>
            </a:r>
            <a:r>
              <a:rPr kumimoji="0" lang="en-GB" altLang="ja-JP" sz="2000" b="1" dirty="0">
                <a:solidFill>
                  <a:srgbClr val="800000"/>
                </a:solidFill>
                <a:latin typeface="Arial" charset="0"/>
                <a:ea typeface="Arial" charset="0"/>
                <a:cs typeface="Arial" charset="0"/>
              </a:rPr>
              <a:t>experience, knowledge, and good judgement </a:t>
            </a:r>
            <a:r>
              <a:rPr kumimoji="0" lang="en-GB" altLang="ja-JP" sz="2000" dirty="0">
                <a:latin typeface="Arial" charset="0"/>
                <a:ea typeface="Arial" charset="0"/>
                <a:cs typeface="Arial" charset="0"/>
              </a:rPr>
              <a:t>(Oxford dictionary) </a:t>
            </a:r>
            <a:endParaRPr kumimoji="0" lang="en-GB" altLang="ja-JP" sz="2000" b="1" dirty="0">
              <a:solidFill>
                <a:srgbClr val="800000"/>
              </a:solidFill>
              <a:latin typeface="Arial" charset="0"/>
              <a:ea typeface="ＭＳ Ｐゴシック" charset="0"/>
              <a:cs typeface="ＭＳ Ｐゴシック" charset="0"/>
            </a:endParaRPr>
          </a:p>
          <a:p>
            <a:pPr marL="342900" lvl="1" indent="-342900">
              <a:spcAft>
                <a:spcPts val="1800"/>
              </a:spcAft>
              <a:buClr>
                <a:schemeClr val="tx2"/>
              </a:buClr>
              <a:buSzPct val="125000"/>
              <a:buFont typeface="Arial" charset="0"/>
              <a:buChar char="•"/>
            </a:pPr>
            <a:r>
              <a:rPr lang="en-US" altLang="ja-JP" sz="2000" dirty="0">
                <a:solidFill>
                  <a:srgbClr val="000000"/>
                </a:solidFill>
                <a:latin typeface="Arial" charset="0"/>
                <a:ea typeface="ＭＳ Ｐゴシック" charset="0"/>
                <a:cs typeface="ＭＳ Ｐゴシック" charset="0"/>
              </a:rPr>
              <a:t>In its popular sense, wisdom is attributed to a person who takes </a:t>
            </a:r>
            <a:r>
              <a:rPr lang="en-US" altLang="ja-JP" sz="2000" b="1" dirty="0">
                <a:solidFill>
                  <a:srgbClr val="800000"/>
                </a:solidFill>
                <a:latin typeface="Arial" charset="0"/>
                <a:ea typeface="ＭＳ Ｐゴシック" charset="0"/>
                <a:cs typeface="ＭＳ Ｐゴシック" charset="0"/>
              </a:rPr>
              <a:t>reasonable </a:t>
            </a:r>
            <a:r>
              <a:rPr lang="en-US" altLang="ja-JP" sz="2000" dirty="0" smtClean="0">
                <a:solidFill>
                  <a:srgbClr val="000000"/>
                </a:solidFill>
                <a:latin typeface="Arial" charset="0"/>
                <a:ea typeface="ＭＳ Ｐゴシック" charset="0"/>
                <a:cs typeface="ＭＳ Ｐゴシック" charset="0"/>
              </a:rPr>
              <a:t>decisions and act accordingly </a:t>
            </a:r>
            <a:endParaRPr lang="fr-FR" altLang="ja-JP" sz="2000" dirty="0">
              <a:latin typeface="Arial" charset="0"/>
              <a:ea typeface="Arial" charset="0"/>
              <a:cs typeface="Arial" charset="0"/>
            </a:endParaRPr>
          </a:p>
          <a:p>
            <a:pPr marL="342900" lvl="1" indent="-342900">
              <a:spcAft>
                <a:spcPts val="1800"/>
              </a:spcAft>
              <a:buClr>
                <a:schemeClr val="tx2"/>
              </a:buClr>
              <a:buSzPct val="125000"/>
              <a:buFont typeface="Arial" charset="0"/>
              <a:buChar char="•"/>
            </a:pPr>
            <a:r>
              <a:rPr lang="en-US" altLang="ja-JP" sz="2000" dirty="0" smtClean="0">
                <a:latin typeface="Arial" charset="0"/>
                <a:ea typeface="Arial" charset="0"/>
                <a:cs typeface="Arial" charset="0"/>
              </a:rPr>
              <a:t>As </a:t>
            </a:r>
            <a:r>
              <a:rPr lang="en-US" altLang="ja-JP" sz="2000" dirty="0">
                <a:latin typeface="Arial" charset="0"/>
                <a:ea typeface="Arial" charset="0"/>
                <a:cs typeface="Arial" charset="0"/>
              </a:rPr>
              <a:t>a </a:t>
            </a:r>
            <a:r>
              <a:rPr lang="en-US" altLang="ja-JP" sz="2000" b="1" dirty="0" smtClean="0">
                <a:solidFill>
                  <a:srgbClr val="800000"/>
                </a:solidFill>
                <a:latin typeface="Arial" charset="0"/>
                <a:ea typeface="Arial" charset="0"/>
                <a:cs typeface="Arial" charset="0"/>
              </a:rPr>
              <a:t>virtue,</a:t>
            </a:r>
            <a:r>
              <a:rPr lang="en-US" altLang="ja-JP" sz="2000" dirty="0" smtClean="0">
                <a:latin typeface="Arial" charset="0"/>
                <a:ea typeface="Arial" charset="0"/>
                <a:cs typeface="Arial" charset="0"/>
              </a:rPr>
              <a:t> </a:t>
            </a:r>
            <a:r>
              <a:rPr lang="en-US" altLang="ja-JP" sz="2000" dirty="0">
                <a:latin typeface="Arial" charset="0"/>
                <a:ea typeface="Arial" charset="0"/>
                <a:cs typeface="Arial" charset="0"/>
              </a:rPr>
              <a:t>wisdom is the disposition to </a:t>
            </a:r>
            <a:r>
              <a:rPr lang="en-US" altLang="ja-JP" sz="2000" b="1" dirty="0">
                <a:solidFill>
                  <a:srgbClr val="800000"/>
                </a:solidFill>
                <a:latin typeface="Arial" charset="0"/>
                <a:ea typeface="Arial" charset="0"/>
                <a:cs typeface="Arial" charset="0"/>
              </a:rPr>
              <a:t>behave and act </a:t>
            </a:r>
            <a:r>
              <a:rPr lang="en-US" altLang="ja-JP" sz="2000" dirty="0">
                <a:latin typeface="Arial" charset="0"/>
                <a:ea typeface="Arial" charset="0"/>
                <a:cs typeface="Arial" charset="0"/>
              </a:rPr>
              <a:t>with the highest degree of adequacy under any given circumstances often in line with an ethics combining </a:t>
            </a:r>
            <a:r>
              <a:rPr lang="en-US" altLang="ja-JP" sz="2000" b="1" dirty="0">
                <a:solidFill>
                  <a:srgbClr val="800000"/>
                </a:solidFill>
                <a:latin typeface="Arial" charset="0"/>
                <a:ea typeface="Arial" charset="0"/>
                <a:cs typeface="Arial" charset="0"/>
              </a:rPr>
              <a:t>self-awareness </a:t>
            </a:r>
            <a:r>
              <a:rPr lang="en-US" altLang="ja-JP" sz="2000" dirty="0">
                <a:latin typeface="Arial" charset="0"/>
                <a:ea typeface="Arial" charset="0"/>
                <a:cs typeface="Arial" charset="0"/>
              </a:rPr>
              <a:t>and that of </a:t>
            </a:r>
            <a:r>
              <a:rPr lang="en-US" altLang="ja-JP" sz="2000" b="1" dirty="0">
                <a:solidFill>
                  <a:srgbClr val="800000"/>
                </a:solidFill>
                <a:latin typeface="Arial" charset="0"/>
                <a:ea typeface="Arial" charset="0"/>
                <a:cs typeface="Arial" charset="0"/>
              </a:rPr>
              <a:t>others</a:t>
            </a:r>
            <a:r>
              <a:rPr lang="en-US" altLang="ja-JP" sz="2000" dirty="0">
                <a:latin typeface="Arial" charset="0"/>
                <a:ea typeface="Arial" charset="0"/>
                <a:cs typeface="Arial" charset="0"/>
              </a:rPr>
              <a:t>, </a:t>
            </a:r>
            <a:r>
              <a:rPr lang="en-US" altLang="ja-JP" sz="2000" b="1" dirty="0">
                <a:solidFill>
                  <a:srgbClr val="800000"/>
                </a:solidFill>
                <a:latin typeface="Arial" charset="0"/>
                <a:ea typeface="Arial" charset="0"/>
                <a:cs typeface="Arial" charset="0"/>
              </a:rPr>
              <a:t>temperance,</a:t>
            </a:r>
            <a:r>
              <a:rPr lang="en-US" altLang="ja-JP" sz="2000" dirty="0">
                <a:latin typeface="Arial" charset="0"/>
                <a:ea typeface="Arial" charset="0"/>
                <a:cs typeface="Arial" charset="0"/>
              </a:rPr>
              <a:t> </a:t>
            </a:r>
            <a:r>
              <a:rPr lang="en-US" altLang="ja-JP" sz="2000" b="1" dirty="0">
                <a:solidFill>
                  <a:srgbClr val="800000"/>
                </a:solidFill>
                <a:latin typeface="Arial" charset="0"/>
                <a:ea typeface="Arial" charset="0"/>
                <a:cs typeface="Arial" charset="0"/>
              </a:rPr>
              <a:t>prudence</a:t>
            </a:r>
            <a:r>
              <a:rPr lang="en-US" altLang="ja-JP" sz="2000" dirty="0">
                <a:latin typeface="Arial" charset="0"/>
                <a:ea typeface="Arial" charset="0"/>
                <a:cs typeface="Arial" charset="0"/>
              </a:rPr>
              <a:t>, </a:t>
            </a:r>
            <a:r>
              <a:rPr lang="en-US" altLang="ja-JP" sz="2000" b="1" dirty="0">
                <a:solidFill>
                  <a:srgbClr val="800000"/>
                </a:solidFill>
                <a:latin typeface="Arial" charset="0"/>
                <a:ea typeface="Arial" charset="0"/>
                <a:cs typeface="Arial" charset="0"/>
              </a:rPr>
              <a:t>sincerity</a:t>
            </a:r>
            <a:r>
              <a:rPr lang="en-US" altLang="ja-JP" sz="2000" dirty="0">
                <a:latin typeface="Arial" charset="0"/>
                <a:ea typeface="Arial" charset="0"/>
                <a:cs typeface="Arial" charset="0"/>
              </a:rPr>
              <a:t> and </a:t>
            </a:r>
            <a:r>
              <a:rPr lang="en-US" altLang="ja-JP" sz="2000" b="1" dirty="0">
                <a:solidFill>
                  <a:srgbClr val="800000"/>
                </a:solidFill>
                <a:latin typeface="Arial" charset="0"/>
                <a:ea typeface="Arial" charset="0"/>
                <a:cs typeface="Arial" charset="0"/>
              </a:rPr>
              <a:t>discernment</a:t>
            </a:r>
            <a:r>
              <a:rPr lang="en-US" altLang="ja-JP" sz="2000" dirty="0">
                <a:latin typeface="Arial" charset="0"/>
                <a:ea typeface="Arial" charset="0"/>
                <a:cs typeface="Arial" charset="0"/>
              </a:rPr>
              <a:t> based on </a:t>
            </a:r>
            <a:r>
              <a:rPr lang="en-US" altLang="ja-JP" sz="2000" b="1" dirty="0">
                <a:solidFill>
                  <a:srgbClr val="800000"/>
                </a:solidFill>
                <a:latin typeface="Arial" charset="0"/>
                <a:ea typeface="Arial" charset="0"/>
                <a:cs typeface="Arial" charset="0"/>
              </a:rPr>
              <a:t>reasoned knowledge</a:t>
            </a:r>
          </a:p>
          <a:p>
            <a:pPr marL="342900" lvl="1" indent="-342900">
              <a:spcAft>
                <a:spcPts val="1800"/>
              </a:spcAft>
              <a:buClr>
                <a:schemeClr val="tx2"/>
              </a:buClr>
              <a:buSzPct val="125000"/>
              <a:buFont typeface="Arial" charset="0"/>
              <a:buChar char="•"/>
            </a:pPr>
            <a:endParaRPr kumimoji="0" lang="en-US" altLang="ja-JP" sz="2000" dirty="0" smtClean="0">
              <a:latin typeface="Arial" charset="0"/>
              <a:ea typeface="Arial" charset="0"/>
              <a:cs typeface="Arial" charset="0"/>
            </a:endParaRPr>
          </a:p>
          <a:p>
            <a:pPr marL="342900" lvl="1" indent="-342900">
              <a:spcAft>
                <a:spcPts val="1800"/>
              </a:spcAft>
              <a:buClr>
                <a:schemeClr val="tx2"/>
              </a:buClr>
              <a:buSzPct val="125000"/>
              <a:buFont typeface="Arial" charset="0"/>
              <a:buChar char="•"/>
            </a:pPr>
            <a:endParaRPr lang="en-US" altLang="ja-JP" sz="2000" dirty="0">
              <a:latin typeface="Arial" charset="0"/>
              <a:ea typeface="Arial" charset="0"/>
              <a:cs typeface="Arial" charset="0"/>
            </a:endParaRPr>
          </a:p>
          <a:p>
            <a:pPr marL="342900" lvl="1" indent="-342900">
              <a:spcAft>
                <a:spcPts val="1800"/>
              </a:spcAft>
              <a:buClr>
                <a:schemeClr val="tx2"/>
              </a:buClr>
              <a:buSzPct val="125000"/>
              <a:buFont typeface="Arial" charset="0"/>
              <a:buChar char="•"/>
            </a:pPr>
            <a:endParaRPr kumimoji="0" lang="en-US" altLang="ja-JP" sz="2000" dirty="0" smtClean="0">
              <a:latin typeface="Arial" charset="0"/>
              <a:ea typeface="Arial" charset="0"/>
              <a:cs typeface="Arial" charset="0"/>
            </a:endParaRPr>
          </a:p>
          <a:p>
            <a:pPr marL="342900" lvl="1" indent="-342900">
              <a:spcAft>
                <a:spcPts val="1800"/>
              </a:spcAft>
              <a:buClr>
                <a:schemeClr val="tx2"/>
              </a:buClr>
              <a:buSzPct val="125000"/>
              <a:buFont typeface="Arial" charset="0"/>
              <a:buChar char="•"/>
            </a:pPr>
            <a:endParaRPr kumimoji="0" lang="en-US" altLang="ja-JP" sz="2000" dirty="0">
              <a:latin typeface="Arial" charset="0"/>
              <a:ea typeface="Arial" charset="0"/>
              <a:cs typeface="Arial" charset="0"/>
            </a:endParaRPr>
          </a:p>
          <a:p>
            <a:pPr marL="342900" lvl="1" indent="-342900">
              <a:spcAft>
                <a:spcPts val="1800"/>
              </a:spcAft>
              <a:buClr>
                <a:schemeClr val="tx2"/>
              </a:buClr>
              <a:buSzPct val="125000"/>
              <a:buFont typeface="Arial" charset="0"/>
              <a:buChar char="•"/>
            </a:pPr>
            <a:endParaRPr kumimoji="0" lang="en-GB" altLang="ja-JP" sz="2000" dirty="0">
              <a:solidFill>
                <a:srgbClr val="000000"/>
              </a:solidFill>
              <a:latin typeface="Arial" charset="0"/>
              <a:ea typeface="ＭＳ Ｐゴシック" charset="0"/>
              <a:cs typeface="ＭＳ Ｐゴシック" charset="0"/>
            </a:endParaRPr>
          </a:p>
        </p:txBody>
      </p:sp>
      <p:sp>
        <p:nvSpPr>
          <p:cNvPr id="1536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fontAlgn="base">
              <a:spcBef>
                <a:spcPct val="0"/>
              </a:spcBef>
              <a:spcAft>
                <a:spcPct val="0"/>
              </a:spcAft>
              <a:defRPr kumimoji="1" sz="2400">
                <a:solidFill>
                  <a:schemeClr val="tx1"/>
                </a:solidFill>
                <a:latin typeface="Arial" charset="0"/>
                <a:ea typeface="ＭＳ Ｐゴシック" charset="0"/>
              </a:defRPr>
            </a:lvl6pPr>
            <a:lvl7pPr marL="2971800" indent="-228600" fontAlgn="base">
              <a:spcBef>
                <a:spcPct val="0"/>
              </a:spcBef>
              <a:spcAft>
                <a:spcPct val="0"/>
              </a:spcAft>
              <a:defRPr kumimoji="1" sz="2400">
                <a:solidFill>
                  <a:schemeClr val="tx1"/>
                </a:solidFill>
                <a:latin typeface="Arial" charset="0"/>
                <a:ea typeface="ＭＳ Ｐゴシック" charset="0"/>
              </a:defRPr>
            </a:lvl7pPr>
            <a:lvl8pPr marL="3429000" indent="-228600" fontAlgn="base">
              <a:spcBef>
                <a:spcPct val="0"/>
              </a:spcBef>
              <a:spcAft>
                <a:spcPct val="0"/>
              </a:spcAft>
              <a:defRPr kumimoji="1" sz="2400">
                <a:solidFill>
                  <a:schemeClr val="tx1"/>
                </a:solidFill>
                <a:latin typeface="Arial" charset="0"/>
                <a:ea typeface="ＭＳ Ｐゴシック" charset="0"/>
              </a:defRPr>
            </a:lvl8pPr>
            <a:lvl9pPr marL="3886200" indent="-228600" fontAlgn="base">
              <a:spcBef>
                <a:spcPct val="0"/>
              </a:spcBef>
              <a:spcAft>
                <a:spcPct val="0"/>
              </a:spcAft>
              <a:defRPr kumimoji="1" sz="2400">
                <a:solidFill>
                  <a:schemeClr val="tx1"/>
                </a:solidFill>
                <a:latin typeface="Arial" charset="0"/>
                <a:ea typeface="ＭＳ Ｐゴシック" charset="0"/>
              </a:defRPr>
            </a:lvl9pPr>
          </a:lstStyle>
          <a:p>
            <a:pPr algn="r"/>
            <a:fld id="{84D3C329-4621-774E-8AC9-976A0D68EF24}" type="slidenum">
              <a:rPr kumimoji="0" lang="fr-FR" altLang="ja-JP" sz="1200"/>
              <a:pPr algn="r"/>
              <a:t>4</a:t>
            </a:fld>
            <a:endParaRPr kumimoji="0" lang="fr-FR" altLang="ja-JP" sz="1200"/>
          </a:p>
        </p:txBody>
      </p:sp>
    </p:spTree>
    <p:extLst>
      <p:ext uri="{BB962C8B-B14F-4D97-AF65-F5344CB8AC3E}">
        <p14:creationId xmlns:p14="http://schemas.microsoft.com/office/powerpoint/2010/main" val="23361861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81" y="228600"/>
            <a:ext cx="9144000" cy="838200"/>
          </a:xfrm>
        </p:spPr>
        <p:txBody>
          <a:bodyPr>
            <a:normAutofit/>
          </a:bodyPr>
          <a:lstStyle/>
          <a:p>
            <a:pPr>
              <a:defRPr/>
            </a:pPr>
            <a:r>
              <a:rPr lang="en-GB" sz="2400" dirty="0"/>
              <a:t>Some </a:t>
            </a:r>
            <a:r>
              <a:rPr lang="en-GB" sz="2400" dirty="0" smtClean="0"/>
              <a:t>lessons </a:t>
            </a:r>
            <a:r>
              <a:rPr lang="en-GB" sz="2400" dirty="0"/>
              <a:t>from </a:t>
            </a:r>
            <a:r>
              <a:rPr lang="en-GB" sz="2400" dirty="0" smtClean="0"/>
              <a:t>the </a:t>
            </a:r>
            <a:br>
              <a:rPr lang="en-GB" sz="2400" dirty="0" smtClean="0"/>
            </a:br>
            <a:r>
              <a:rPr lang="en-GB" sz="2400" dirty="0" smtClean="0"/>
              <a:t>ICRP </a:t>
            </a:r>
            <a:r>
              <a:rPr lang="en-GB" sz="2400" dirty="0"/>
              <a:t>Dialogue </a:t>
            </a:r>
            <a:r>
              <a:rPr lang="en-GB" sz="2400" dirty="0" smtClean="0"/>
              <a:t>meetings (1)</a:t>
            </a:r>
            <a:endParaRPr lang="en-GB" sz="2400" dirty="0"/>
          </a:p>
        </p:txBody>
      </p:sp>
      <p:sp>
        <p:nvSpPr>
          <p:cNvPr id="3" name="Content Placeholder 2"/>
          <p:cNvSpPr>
            <a:spLocks noGrp="1"/>
          </p:cNvSpPr>
          <p:nvPr>
            <p:ph idx="1"/>
          </p:nvPr>
        </p:nvSpPr>
        <p:spPr>
          <a:xfrm>
            <a:off x="457200" y="1219200"/>
            <a:ext cx="8229600" cy="5410200"/>
          </a:xfrm>
        </p:spPr>
        <p:txBody>
          <a:bodyPr>
            <a:noAutofit/>
          </a:bodyPr>
          <a:lstStyle/>
          <a:p>
            <a:pPr>
              <a:lnSpc>
                <a:spcPct val="130000"/>
              </a:lnSpc>
            </a:pPr>
            <a:r>
              <a:rPr lang="en-GB" sz="2000" b="0" dirty="0"/>
              <a:t>The </a:t>
            </a:r>
            <a:r>
              <a:rPr lang="en-GB" sz="2000" dirty="0">
                <a:solidFill>
                  <a:srgbClr val="800000"/>
                </a:solidFill>
              </a:rPr>
              <a:t>human consequences </a:t>
            </a:r>
            <a:r>
              <a:rPr lang="en-GB" sz="2000" b="0" dirty="0" smtClean="0"/>
              <a:t>of the accident are massive and will be lasting</a:t>
            </a:r>
          </a:p>
          <a:p>
            <a:pPr>
              <a:lnSpc>
                <a:spcPct val="130000"/>
              </a:lnSpc>
            </a:pPr>
            <a:r>
              <a:rPr lang="en-GB" sz="2000" b="0" dirty="0" smtClean="0"/>
              <a:t>Expertise </a:t>
            </a:r>
            <a:r>
              <a:rPr lang="en-GB" sz="2000" b="0" dirty="0"/>
              <a:t>and support must be </a:t>
            </a:r>
            <a:r>
              <a:rPr lang="en-GB" sz="2000" dirty="0">
                <a:solidFill>
                  <a:srgbClr val="800000"/>
                </a:solidFill>
              </a:rPr>
              <a:t>at the service </a:t>
            </a:r>
            <a:r>
              <a:rPr lang="en-GB" sz="2000" b="0" dirty="0"/>
              <a:t>of local </a:t>
            </a:r>
            <a:r>
              <a:rPr lang="en-GB" sz="2000" b="0" dirty="0" smtClean="0"/>
              <a:t>citizens</a:t>
            </a:r>
            <a:endParaRPr lang="en-GB" sz="2000" b="0" dirty="0"/>
          </a:p>
          <a:p>
            <a:pPr>
              <a:lnSpc>
                <a:spcPct val="130000"/>
              </a:lnSpc>
            </a:pPr>
            <a:r>
              <a:rPr lang="en-GB" sz="2000" b="0" dirty="0" smtClean="0"/>
              <a:t>Individual </a:t>
            </a:r>
            <a:r>
              <a:rPr lang="en-GB" sz="2000" b="0" dirty="0"/>
              <a:t>monitoring (internal and external) and self-measurement of land and </a:t>
            </a:r>
            <a:r>
              <a:rPr lang="en-GB" sz="2000" b="0" dirty="0" smtClean="0"/>
              <a:t>food products are </a:t>
            </a:r>
            <a:r>
              <a:rPr lang="en-GB" sz="2000" b="0" dirty="0"/>
              <a:t>essential, and require </a:t>
            </a:r>
            <a:r>
              <a:rPr lang="en-GB" sz="2000" dirty="0">
                <a:solidFill>
                  <a:srgbClr val="800000"/>
                </a:solidFill>
              </a:rPr>
              <a:t>outside </a:t>
            </a:r>
            <a:r>
              <a:rPr lang="en-GB" sz="2000" dirty="0" smtClean="0">
                <a:solidFill>
                  <a:srgbClr val="800000"/>
                </a:solidFill>
              </a:rPr>
              <a:t>support</a:t>
            </a:r>
          </a:p>
          <a:p>
            <a:pPr>
              <a:lnSpc>
                <a:spcPct val="130000"/>
              </a:lnSpc>
            </a:pPr>
            <a:r>
              <a:rPr lang="en-GB" sz="2000" b="0" dirty="0" smtClean="0"/>
              <a:t>Radiation </a:t>
            </a:r>
            <a:r>
              <a:rPr lang="en-GB" sz="2000" b="0" dirty="0"/>
              <a:t>protection culture is at least as important as </a:t>
            </a:r>
            <a:r>
              <a:rPr lang="en-GB" sz="2000" b="0" dirty="0" smtClean="0"/>
              <a:t>remediation to improve safety and a feeling of security</a:t>
            </a:r>
          </a:p>
          <a:p>
            <a:pPr>
              <a:lnSpc>
                <a:spcPct val="130000"/>
              </a:lnSpc>
            </a:pPr>
            <a:r>
              <a:rPr lang="en-GB" sz="2000" b="0" dirty="0"/>
              <a:t>Local communities must be engaged in developing improvement projects and in assessing </a:t>
            </a:r>
            <a:r>
              <a:rPr lang="en-GB" sz="2000" b="0" dirty="0" smtClean="0"/>
              <a:t>progress</a:t>
            </a:r>
          </a:p>
          <a:p>
            <a:pPr>
              <a:lnSpc>
                <a:spcPct val="130000"/>
              </a:lnSpc>
            </a:pPr>
            <a:r>
              <a:rPr lang="en-GB" sz="2000" b="0" dirty="0" smtClean="0"/>
              <a:t>Success </a:t>
            </a:r>
            <a:r>
              <a:rPr lang="en-GB" sz="2000" b="0" dirty="0"/>
              <a:t>depends on the </a:t>
            </a:r>
            <a:r>
              <a:rPr lang="en-GB" sz="2000" dirty="0">
                <a:solidFill>
                  <a:srgbClr val="800000"/>
                </a:solidFill>
              </a:rPr>
              <a:t>combined action </a:t>
            </a:r>
            <a:r>
              <a:rPr lang="en-GB" sz="2000" b="0" dirty="0"/>
              <a:t>of authorities and self-help actions implemented by the affected population </a:t>
            </a:r>
          </a:p>
          <a:p>
            <a:endParaRPr lang="en-GB" sz="2000" dirty="0" smtClean="0"/>
          </a:p>
        </p:txBody>
      </p:sp>
      <p:sp>
        <p:nvSpPr>
          <p:cNvPr id="5"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C111E266-A78D-7D40-A89C-60583C733C78}" type="slidenum">
              <a:rPr lang="fr-FR" sz="1200"/>
              <a:pPr algn="r"/>
              <a:t>40</a:t>
            </a:fld>
            <a:endParaRPr lang="fr-FR" sz="1200" dirty="0"/>
          </a:p>
        </p:txBody>
      </p:sp>
    </p:spTree>
    <p:extLst>
      <p:ext uri="{BB962C8B-B14F-4D97-AF65-F5344CB8AC3E}">
        <p14:creationId xmlns:p14="http://schemas.microsoft.com/office/powerpoint/2010/main" val="103505708"/>
      </p:ext>
    </p:extLst>
  </p:cSld>
  <p:clrMapOvr>
    <a:masterClrMapping/>
  </p:clrMapOvr>
  <p:transition xmlns:p14="http://schemas.microsoft.com/office/powerpoint/2010/mai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 y="0"/>
            <a:ext cx="9144000" cy="1143000"/>
          </a:xfrm>
        </p:spPr>
        <p:txBody>
          <a:bodyPr>
            <a:normAutofit/>
          </a:bodyPr>
          <a:lstStyle/>
          <a:p>
            <a:pPr>
              <a:defRPr/>
            </a:pPr>
            <a:r>
              <a:rPr lang="en-GB" sz="2400" dirty="0"/>
              <a:t>Some lessons from the </a:t>
            </a:r>
            <a:br>
              <a:rPr lang="en-GB" sz="2400" dirty="0"/>
            </a:br>
            <a:r>
              <a:rPr lang="en-GB" sz="2400" dirty="0"/>
              <a:t>ICRP Dialogue meetings </a:t>
            </a:r>
            <a:r>
              <a:rPr lang="en-GB" sz="2400" dirty="0" smtClean="0"/>
              <a:t>(2)</a:t>
            </a:r>
            <a:endParaRPr lang="en-GB" sz="2400" b="1" dirty="0">
              <a:solidFill>
                <a:srgbClr val="000053"/>
              </a:solidFill>
              <a:ea typeface="ＭＳ Ｐゴシック" pitchFamily="-1" charset="-128"/>
              <a:cs typeface="ＭＳ Ｐゴシック" pitchFamily="-1" charset="-128"/>
            </a:endParaRPr>
          </a:p>
        </p:txBody>
      </p:sp>
      <p:sp>
        <p:nvSpPr>
          <p:cNvPr id="3" name="Content Placeholder 2"/>
          <p:cNvSpPr>
            <a:spLocks noGrp="1"/>
          </p:cNvSpPr>
          <p:nvPr>
            <p:ph idx="1"/>
          </p:nvPr>
        </p:nvSpPr>
        <p:spPr>
          <a:xfrm>
            <a:off x="609600" y="1371600"/>
            <a:ext cx="7696200" cy="4724400"/>
          </a:xfrm>
        </p:spPr>
        <p:txBody>
          <a:bodyPr>
            <a:normAutofit fontScale="92500"/>
          </a:bodyPr>
          <a:lstStyle/>
          <a:p>
            <a:pPr>
              <a:lnSpc>
                <a:spcPct val="120000"/>
              </a:lnSpc>
            </a:pPr>
            <a:r>
              <a:rPr lang="en-GB" sz="2000" b="0" dirty="0">
                <a:cs typeface="ＭＳ Ｐゴシック" pitchFamily="33" charset="-128"/>
              </a:rPr>
              <a:t>The </a:t>
            </a:r>
            <a:r>
              <a:rPr lang="en-GB" sz="2000" b="0" dirty="0" smtClean="0">
                <a:cs typeface="ＭＳ Ｐゴシック" pitchFamily="33" charset="-128"/>
              </a:rPr>
              <a:t>Fukushima experience confirms that </a:t>
            </a:r>
            <a:r>
              <a:rPr lang="en-GB" sz="2000" b="0" dirty="0">
                <a:cs typeface="ＭＳ Ｐゴシック" pitchFamily="33" charset="-128"/>
              </a:rPr>
              <a:t>the direct engagement of the affected people in the day-to-day management of a </a:t>
            </a:r>
            <a:r>
              <a:rPr lang="en-GB" sz="2000" b="0" dirty="0" smtClean="0">
                <a:cs typeface="ＭＳ Ｐゴシック" pitchFamily="33" charset="-128"/>
              </a:rPr>
              <a:t>long-term contaminated </a:t>
            </a:r>
            <a:r>
              <a:rPr lang="en-GB" sz="2000" b="0" dirty="0">
                <a:cs typeface="ＭＳ Ｐゴシック" pitchFamily="33" charset="-128"/>
              </a:rPr>
              <a:t>territory is </a:t>
            </a:r>
            <a:r>
              <a:rPr lang="en-GB" sz="2000" b="0" dirty="0" smtClean="0">
                <a:cs typeface="ＭＳ Ｐゴシック" pitchFamily="33" charset="-128"/>
              </a:rPr>
              <a:t>the condition for each individual to </a:t>
            </a:r>
            <a:r>
              <a:rPr lang="en-GB" sz="2000" dirty="0" smtClean="0">
                <a:solidFill>
                  <a:srgbClr val="800000"/>
                </a:solidFill>
                <a:cs typeface="ＭＳ Ｐゴシック" pitchFamily="33" charset="-128"/>
              </a:rPr>
              <a:t>regain control</a:t>
            </a:r>
            <a:r>
              <a:rPr lang="en-GB" sz="2000" b="0" dirty="0" smtClean="0">
                <a:cs typeface="ＭＳ Ｐゴシック" pitchFamily="33" charset="-128"/>
              </a:rPr>
              <a:t> on her/his radiological </a:t>
            </a:r>
            <a:r>
              <a:rPr lang="en-GB" sz="2000" b="0" dirty="0">
                <a:cs typeface="ＭＳ Ｐゴシック" pitchFamily="33" charset="-128"/>
              </a:rPr>
              <a:t>situation and </a:t>
            </a:r>
            <a:r>
              <a:rPr lang="en-GB" sz="2000" b="0" dirty="0" smtClean="0">
                <a:cs typeface="ＭＳ Ｐゴシック" pitchFamily="33" charset="-128"/>
              </a:rPr>
              <a:t>also to restore her/his </a:t>
            </a:r>
            <a:r>
              <a:rPr lang="en-GB" sz="2000" dirty="0" smtClean="0">
                <a:solidFill>
                  <a:srgbClr val="800000"/>
                </a:solidFill>
                <a:cs typeface="ＭＳ Ｐゴシック" pitchFamily="33" charset="-128"/>
              </a:rPr>
              <a:t>autonomy of decision  </a:t>
            </a:r>
          </a:p>
          <a:p>
            <a:pPr marL="0" indent="0">
              <a:lnSpc>
                <a:spcPct val="120000"/>
              </a:lnSpc>
              <a:buNone/>
            </a:pPr>
            <a:endParaRPr lang="en-GB" sz="1000" b="0" dirty="0" smtClean="0"/>
          </a:p>
          <a:p>
            <a:pPr>
              <a:lnSpc>
                <a:spcPct val="120000"/>
              </a:lnSpc>
            </a:pPr>
            <a:r>
              <a:rPr lang="en-GB" sz="2000" b="0" dirty="0" smtClean="0"/>
              <a:t>After </a:t>
            </a:r>
            <a:r>
              <a:rPr lang="en-GB" sz="2000" b="0" dirty="0"/>
              <a:t>remaining a long time </a:t>
            </a:r>
            <a:r>
              <a:rPr lang="en-GB" sz="2000" b="0" dirty="0" smtClean="0"/>
              <a:t>voiceless and awaiting </a:t>
            </a:r>
            <a:r>
              <a:rPr lang="en-GB" sz="2000" b="0" dirty="0"/>
              <a:t>actions of the authorities and experts, the people of </a:t>
            </a:r>
            <a:r>
              <a:rPr lang="en-GB" sz="2000" b="0" dirty="0" smtClean="0"/>
              <a:t>Fukushima again take initiatives and </a:t>
            </a:r>
            <a:r>
              <a:rPr lang="en-GB" sz="2000" dirty="0" smtClean="0">
                <a:solidFill>
                  <a:srgbClr val="800000"/>
                </a:solidFill>
              </a:rPr>
              <a:t>narrate their lives and achievements </a:t>
            </a:r>
            <a:r>
              <a:rPr lang="en-GB" sz="2000" b="0" dirty="0" smtClean="0"/>
              <a:t>since the accident</a:t>
            </a:r>
          </a:p>
          <a:p>
            <a:pPr>
              <a:lnSpc>
                <a:spcPct val="120000"/>
              </a:lnSpc>
            </a:pPr>
            <a:r>
              <a:rPr lang="en-GB" sz="2000" b="0" dirty="0"/>
              <a:t>The people of Fukushima who engaged in the rehabilitation of their living conditions with the support of voluntary experts feel more united than before the accident and also regained their </a:t>
            </a:r>
            <a:r>
              <a:rPr lang="en-GB" sz="2000" dirty="0">
                <a:solidFill>
                  <a:srgbClr val="800000"/>
                </a:solidFill>
              </a:rPr>
              <a:t>dignity</a:t>
            </a:r>
            <a:endParaRPr lang="en-GB" sz="1000" dirty="0">
              <a:solidFill>
                <a:srgbClr val="800000"/>
              </a:solidFill>
            </a:endParaRPr>
          </a:p>
          <a:p>
            <a:endParaRPr lang="en-GB" sz="2000" b="0" dirty="0" smtClean="0"/>
          </a:p>
          <a:p>
            <a:pPr marL="0" indent="0">
              <a:buNone/>
            </a:pPr>
            <a:endParaRPr lang="en-GB" sz="2000" dirty="0" smtClean="0"/>
          </a:p>
          <a:p>
            <a:endParaRPr lang="en-GB" dirty="0" smtClean="0"/>
          </a:p>
        </p:txBody>
      </p:sp>
      <p:sp>
        <p:nvSpPr>
          <p:cNvPr id="5"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C111E266-A78D-7D40-A89C-60583C733C78}" type="slidenum">
              <a:rPr lang="fr-FR" sz="1200"/>
              <a:pPr algn="r"/>
              <a:t>41</a:t>
            </a:fld>
            <a:endParaRPr lang="fr-FR" sz="1200" dirty="0"/>
          </a:p>
        </p:txBody>
      </p:sp>
    </p:spTree>
    <p:extLst>
      <p:ext uri="{BB962C8B-B14F-4D97-AF65-F5344CB8AC3E}">
        <p14:creationId xmlns:p14="http://schemas.microsoft.com/office/powerpoint/2010/main" val="3332553896"/>
      </p:ext>
    </p:extLst>
  </p:cSld>
  <p:clrMapOvr>
    <a:masterClrMapping/>
  </p:clrMapOvr>
  <p:transition xmlns:p14="http://schemas.microsoft.com/office/powerpoint/2010/mai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457200" y="-12700"/>
            <a:ext cx="8229600" cy="1143000"/>
          </a:xfrm>
        </p:spPr>
        <p:txBody>
          <a:bodyPr>
            <a:normAutofit/>
          </a:bodyPr>
          <a:lstStyle/>
          <a:p>
            <a:pPr marL="342900" lvl="1" indent="-342900">
              <a:buClr>
                <a:srgbClr val="22228B"/>
              </a:buClr>
              <a:buSzPct val="120000"/>
              <a:defRPr/>
            </a:pP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About dignity </a:t>
            </a:r>
            <a:endPar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endParaRPr>
          </a:p>
        </p:txBody>
      </p:sp>
      <p:sp>
        <p:nvSpPr>
          <p:cNvPr id="31746" name="Rectangle 3"/>
          <p:cNvSpPr>
            <a:spLocks noGrp="1" noChangeArrowheads="1"/>
          </p:cNvSpPr>
          <p:nvPr>
            <p:ph type="body" idx="1"/>
          </p:nvPr>
        </p:nvSpPr>
        <p:spPr>
          <a:xfrm>
            <a:off x="609600" y="1066800"/>
            <a:ext cx="7848600" cy="5410200"/>
          </a:xfrm>
        </p:spPr>
        <p:txBody>
          <a:bodyPr/>
          <a:lstStyle/>
          <a:p>
            <a:pPr marL="342900" lvl="1" indent="-342900">
              <a:lnSpc>
                <a:spcPct val="110000"/>
              </a:lnSpc>
              <a:spcAft>
                <a:spcPts val="1800"/>
              </a:spcAft>
              <a:buClr>
                <a:schemeClr val="tx2"/>
              </a:buClr>
              <a:buSzPct val="125000"/>
              <a:buFont typeface="Arial" charset="0"/>
              <a:buChar char="•"/>
            </a:pPr>
            <a:r>
              <a:rPr lang="en-GB" sz="2000" dirty="0">
                <a:solidFill>
                  <a:srgbClr val="000000"/>
                </a:solidFill>
                <a:latin typeface="Helvetica" charset="0"/>
                <a:ea typeface="ＭＳ Ｐゴシック" charset="0"/>
                <a:cs typeface="ＭＳ Ｐゴシック" charset="0"/>
              </a:rPr>
              <a:t>D</a:t>
            </a:r>
            <a:r>
              <a:rPr lang="en-GB" sz="2000" dirty="0" smtClean="0">
                <a:solidFill>
                  <a:srgbClr val="000000"/>
                </a:solidFill>
                <a:latin typeface="Helvetica" charset="0"/>
                <a:ea typeface="ＭＳ Ｐゴシック" charset="0"/>
                <a:cs typeface="ＭＳ Ｐゴシック" charset="0"/>
              </a:rPr>
              <a:t>ignity </a:t>
            </a:r>
            <a:r>
              <a:rPr lang="en-GB" sz="2000" dirty="0">
                <a:solidFill>
                  <a:srgbClr val="000000"/>
                </a:solidFill>
                <a:latin typeface="Helvetica" charset="0"/>
                <a:ea typeface="ＭＳ Ｐゴシック" charset="0"/>
                <a:cs typeface="ＭＳ Ｐゴシック" charset="0"/>
              </a:rPr>
              <a:t>is enshrined in the Universal Declaration of Human Rights (1948</a:t>
            </a:r>
            <a:r>
              <a:rPr lang="en-GB" sz="2000" dirty="0" smtClean="0">
                <a:solidFill>
                  <a:srgbClr val="000000"/>
                </a:solidFill>
                <a:latin typeface="Helvetica" charset="0"/>
                <a:ea typeface="ＭＳ Ｐゴシック" charset="0"/>
                <a:cs typeface="ＭＳ Ｐゴシック" charset="0"/>
              </a:rPr>
              <a:t>)</a:t>
            </a:r>
            <a:r>
              <a:rPr lang="en-GB" sz="2000" dirty="0">
                <a:solidFill>
                  <a:srgbClr val="000000"/>
                </a:solidFill>
                <a:latin typeface="Helvetica" charset="0"/>
                <a:ea typeface="ＭＳ Ｐゴシック" charset="0"/>
                <a:cs typeface="ＭＳ Ｐゴシック" charset="0"/>
              </a:rPr>
              <a:t>:</a:t>
            </a:r>
            <a:r>
              <a:rPr lang="en-GB" sz="2000" dirty="0" smtClean="0">
                <a:solidFill>
                  <a:srgbClr val="000000"/>
                </a:solidFill>
                <a:latin typeface="Helvetica" charset="0"/>
                <a:ea typeface="ＭＳ Ｐゴシック" charset="0"/>
                <a:cs typeface="ＭＳ Ｐゴシック" charset="0"/>
              </a:rPr>
              <a:t> </a:t>
            </a:r>
            <a:r>
              <a:rPr lang="en-GB" sz="2000" i="1" dirty="0" smtClean="0">
                <a:solidFill>
                  <a:srgbClr val="000000"/>
                </a:solidFill>
                <a:latin typeface="Helvetica" charset="0"/>
                <a:ea typeface="ＭＳ Ｐゴシック" charset="0"/>
                <a:cs typeface="ＭＳ Ｐゴシック" charset="0"/>
              </a:rPr>
              <a:t>“All human beings </a:t>
            </a:r>
            <a:r>
              <a:rPr lang="en-GB" sz="2000" i="1" dirty="0">
                <a:solidFill>
                  <a:srgbClr val="000000"/>
                </a:solidFill>
                <a:latin typeface="Helvetica" charset="0"/>
                <a:ea typeface="ＭＳ Ｐゴシック" charset="0"/>
                <a:cs typeface="ＭＳ Ｐゴシック" charset="0"/>
              </a:rPr>
              <a:t>are born free and equal in </a:t>
            </a:r>
            <a:r>
              <a:rPr lang="en-GB" sz="2000" b="1" i="1" dirty="0">
                <a:solidFill>
                  <a:srgbClr val="800000"/>
                </a:solidFill>
                <a:latin typeface="Helvetica" charset="0"/>
                <a:ea typeface="ＭＳ Ｐゴシック" charset="0"/>
                <a:cs typeface="ＭＳ Ｐゴシック" charset="0"/>
              </a:rPr>
              <a:t>dignity</a:t>
            </a:r>
            <a:r>
              <a:rPr lang="en-GB" sz="2000" i="1" dirty="0">
                <a:solidFill>
                  <a:srgbClr val="000000"/>
                </a:solidFill>
                <a:latin typeface="Helvetica" charset="0"/>
                <a:ea typeface="ＭＳ Ｐゴシック" charset="0"/>
                <a:cs typeface="ＭＳ Ｐゴシック" charset="0"/>
              </a:rPr>
              <a:t> and </a:t>
            </a:r>
            <a:r>
              <a:rPr lang="en-GB" sz="2000" b="1" i="1" dirty="0" smtClean="0">
                <a:solidFill>
                  <a:srgbClr val="800000"/>
                </a:solidFill>
                <a:latin typeface="Helvetica" charset="0"/>
                <a:ea typeface="ＭＳ Ｐゴシック" charset="0"/>
                <a:cs typeface="ＭＳ Ｐゴシック" charset="0"/>
              </a:rPr>
              <a:t>rights</a:t>
            </a:r>
            <a:r>
              <a:rPr lang="en-GB" sz="2000" i="1" dirty="0" smtClean="0">
                <a:solidFill>
                  <a:srgbClr val="000000"/>
                </a:solidFill>
                <a:latin typeface="Helvetica" charset="0"/>
                <a:ea typeface="ＭＳ Ｐゴシック" charset="0"/>
                <a:cs typeface="ＭＳ Ｐゴシック" charset="0"/>
              </a:rPr>
              <a:t>” </a:t>
            </a:r>
            <a:r>
              <a:rPr lang="en-GB" sz="2000" i="1" dirty="0">
                <a:solidFill>
                  <a:srgbClr val="000000"/>
                </a:solidFill>
                <a:latin typeface="Helvetica" charset="0"/>
                <a:ea typeface="ＭＳ Ｐゴシック" charset="0"/>
                <a:cs typeface="ＭＳ Ｐゴシック" charset="0"/>
              </a:rPr>
              <a:t>(</a:t>
            </a:r>
            <a:r>
              <a:rPr lang="en-GB" sz="2000" i="1" dirty="0" smtClean="0">
                <a:solidFill>
                  <a:srgbClr val="000000"/>
                </a:solidFill>
                <a:latin typeface="Helvetica" charset="0"/>
                <a:ea typeface="ＭＳ Ｐゴシック" charset="0"/>
                <a:cs typeface="ＭＳ Ｐゴシック" charset="0"/>
              </a:rPr>
              <a:t>Art. </a:t>
            </a:r>
            <a:r>
              <a:rPr lang="en-GB" sz="2000" i="1" dirty="0">
                <a:solidFill>
                  <a:srgbClr val="000000"/>
                </a:solidFill>
                <a:latin typeface="Helvetica" charset="0"/>
                <a:ea typeface="ＭＳ Ｐゴシック" charset="0"/>
                <a:cs typeface="ＭＳ Ｐゴシック" charset="0"/>
              </a:rPr>
              <a:t>1</a:t>
            </a:r>
            <a:r>
              <a:rPr lang="en-GB" sz="2000" i="1" dirty="0" smtClean="0">
                <a:solidFill>
                  <a:srgbClr val="000000"/>
                </a:solidFill>
                <a:latin typeface="Helvetica" charset="0"/>
                <a:ea typeface="ＭＳ Ｐゴシック" charset="0"/>
                <a:cs typeface="ＭＳ Ｐゴシック" charset="0"/>
              </a:rPr>
              <a:t>)</a:t>
            </a:r>
            <a:endParaRPr lang="en-GB" sz="2000" dirty="0" smtClean="0">
              <a:solidFill>
                <a:srgbClr val="000000"/>
              </a:solidFill>
              <a:latin typeface="Helvetica" charset="0"/>
              <a:ea typeface="ＭＳ Ｐゴシック" charset="0"/>
              <a:cs typeface="ＭＳ Ｐゴシック" charset="0"/>
            </a:endParaRPr>
          </a:p>
          <a:p>
            <a:pPr marL="342900" lvl="1" indent="-342900">
              <a:lnSpc>
                <a:spcPct val="110000"/>
              </a:lnSpc>
              <a:spcAft>
                <a:spcPts val="1800"/>
              </a:spcAft>
              <a:buClr>
                <a:schemeClr val="tx2"/>
              </a:buClr>
              <a:buSzPct val="125000"/>
              <a:buFont typeface="Arial" charset="0"/>
              <a:buChar char="•"/>
            </a:pPr>
            <a:r>
              <a:rPr lang="en-GB" sz="2000" dirty="0" smtClean="0">
                <a:solidFill>
                  <a:srgbClr val="000000"/>
                </a:solidFill>
                <a:latin typeface="Helvetica" charset="0"/>
                <a:ea typeface="ＭＳ Ｐゴシック" charset="0"/>
                <a:cs typeface="ＭＳ Ｐゴシック" charset="0"/>
              </a:rPr>
              <a:t>Human </a:t>
            </a:r>
            <a:r>
              <a:rPr lang="en-GB" sz="2000" dirty="0">
                <a:solidFill>
                  <a:srgbClr val="000000"/>
                </a:solidFill>
                <a:latin typeface="Helvetica" charset="0"/>
                <a:ea typeface="ＭＳ Ｐゴシック" charset="0"/>
                <a:cs typeface="ＭＳ Ｐゴシック" charset="0"/>
              </a:rPr>
              <a:t>dignity is not natural: it is a conquest over the inhuman. </a:t>
            </a:r>
            <a:r>
              <a:rPr lang="en-GB" sz="2000" b="1" dirty="0">
                <a:solidFill>
                  <a:srgbClr val="800000"/>
                </a:solidFill>
                <a:latin typeface="Helvetica" charset="0"/>
                <a:ea typeface="ＭＳ Ｐゴシック" charset="0"/>
                <a:cs typeface="ＭＳ Ｐゴシック" charset="0"/>
              </a:rPr>
              <a:t>Dignity is cultural</a:t>
            </a:r>
            <a:r>
              <a:rPr lang="en-GB" sz="2000" dirty="0">
                <a:solidFill>
                  <a:srgbClr val="000000"/>
                </a:solidFill>
                <a:latin typeface="Helvetica" charset="0"/>
                <a:ea typeface="ＭＳ Ｐゴシック" charset="0"/>
                <a:cs typeface="ＭＳ Ｐゴシック" charset="0"/>
              </a:rPr>
              <a:t>. This is an agreement between a culture and those who share </a:t>
            </a:r>
            <a:r>
              <a:rPr lang="en-GB" sz="2000" dirty="0" smtClean="0">
                <a:solidFill>
                  <a:srgbClr val="000000"/>
                </a:solidFill>
                <a:latin typeface="Helvetica" charset="0"/>
                <a:ea typeface="ＭＳ Ｐゴシック" charset="0"/>
                <a:cs typeface="ＭＳ Ｐゴシック" charset="0"/>
              </a:rPr>
              <a:t>it</a:t>
            </a:r>
          </a:p>
          <a:p>
            <a:pPr marL="342900" lvl="1" indent="-342900">
              <a:lnSpc>
                <a:spcPct val="110000"/>
              </a:lnSpc>
              <a:spcAft>
                <a:spcPts val="1800"/>
              </a:spcAft>
              <a:buClr>
                <a:schemeClr val="tx2"/>
              </a:buClr>
              <a:buSzPct val="125000"/>
              <a:buFont typeface="Arial" charset="0"/>
              <a:buChar char="•"/>
            </a:pPr>
            <a:r>
              <a:rPr lang="en-GB" sz="2000" dirty="0">
                <a:solidFill>
                  <a:srgbClr val="000000"/>
                </a:solidFill>
                <a:latin typeface="Helvetica" charset="0"/>
                <a:ea typeface="ＭＳ Ｐゴシック" charset="0"/>
                <a:cs typeface="ＭＳ Ｐゴシック" charset="0"/>
              </a:rPr>
              <a:t>Personal </a:t>
            </a:r>
            <a:r>
              <a:rPr lang="en-GB" sz="2000" b="1" dirty="0">
                <a:solidFill>
                  <a:srgbClr val="800000"/>
                </a:solidFill>
                <a:latin typeface="Helvetica" charset="0"/>
                <a:ea typeface="ＭＳ Ｐゴシック" charset="0"/>
                <a:cs typeface="ＭＳ Ｐゴシック" charset="0"/>
              </a:rPr>
              <a:t>autonomy</a:t>
            </a:r>
            <a:r>
              <a:rPr lang="en-GB" sz="2000" dirty="0">
                <a:solidFill>
                  <a:srgbClr val="000000"/>
                </a:solidFill>
                <a:latin typeface="Helvetica" charset="0"/>
                <a:ea typeface="ＭＳ Ｐゴシック" charset="0"/>
                <a:cs typeface="ＭＳ Ｐゴシック" charset="0"/>
              </a:rPr>
              <a:t> is the corollary of </a:t>
            </a:r>
            <a:r>
              <a:rPr lang="en-GB" sz="2000" dirty="0" smtClean="0">
                <a:solidFill>
                  <a:srgbClr val="000000"/>
                </a:solidFill>
                <a:latin typeface="Helvetica" charset="0"/>
                <a:ea typeface="ＭＳ Ｐゴシック" charset="0"/>
                <a:cs typeface="ＭＳ Ｐゴシック" charset="0"/>
              </a:rPr>
              <a:t>dignity. Dignity </a:t>
            </a:r>
            <a:r>
              <a:rPr lang="en-GB" sz="2000" dirty="0">
                <a:solidFill>
                  <a:srgbClr val="000000"/>
                </a:solidFill>
                <a:latin typeface="Helvetica" charset="0"/>
                <a:ea typeface="ＭＳ Ｐゴシック" charset="0"/>
                <a:cs typeface="ＭＳ Ｐゴシック" charset="0"/>
              </a:rPr>
              <a:t>lies in the verbalization of </a:t>
            </a:r>
            <a:r>
              <a:rPr lang="en-GB" sz="2000" dirty="0" smtClean="0">
                <a:solidFill>
                  <a:srgbClr val="000000"/>
                </a:solidFill>
                <a:latin typeface="Helvetica" charset="0"/>
                <a:ea typeface="ＭＳ Ｐゴシック" charset="0"/>
                <a:cs typeface="ＭＳ Ｐゴシック" charset="0"/>
              </a:rPr>
              <a:t>affects. Science </a:t>
            </a:r>
            <a:r>
              <a:rPr lang="en-GB" sz="2000" dirty="0">
                <a:solidFill>
                  <a:srgbClr val="000000"/>
                </a:solidFill>
                <a:latin typeface="Helvetica" charset="0"/>
                <a:ea typeface="ＭＳ Ｐゴシック" charset="0"/>
                <a:cs typeface="ＭＳ Ｐゴシック" charset="0"/>
              </a:rPr>
              <a:t>is developing a universal knowledge about man putting the subject aside, but through </a:t>
            </a:r>
            <a:r>
              <a:rPr lang="en-GB" sz="2000" dirty="0" smtClean="0">
                <a:solidFill>
                  <a:srgbClr val="000000"/>
                </a:solidFill>
                <a:latin typeface="Helvetica" charset="0"/>
                <a:ea typeface="ＭＳ Ｐゴシック" charset="0"/>
                <a:cs typeface="ＭＳ Ｐゴシック" charset="0"/>
              </a:rPr>
              <a:t>words </a:t>
            </a:r>
            <a:r>
              <a:rPr lang="en-GB" sz="2000" dirty="0">
                <a:solidFill>
                  <a:srgbClr val="000000"/>
                </a:solidFill>
                <a:latin typeface="Helvetica" charset="0"/>
                <a:ea typeface="ＭＳ Ｐゴシック" charset="0"/>
                <a:cs typeface="ＭＳ Ｐゴシック" charset="0"/>
              </a:rPr>
              <a:t>the subject </a:t>
            </a:r>
            <a:r>
              <a:rPr lang="en-GB" sz="2000" dirty="0" smtClean="0">
                <a:solidFill>
                  <a:srgbClr val="000000"/>
                </a:solidFill>
                <a:latin typeface="Helvetica" charset="0"/>
                <a:ea typeface="ＭＳ Ｐゴシック" charset="0"/>
                <a:cs typeface="ＭＳ Ｐゴシック" charset="0"/>
              </a:rPr>
              <a:t>expresses her/his </a:t>
            </a:r>
            <a:r>
              <a:rPr lang="en-GB" sz="2000" dirty="0">
                <a:solidFill>
                  <a:srgbClr val="000000"/>
                </a:solidFill>
                <a:latin typeface="Helvetica" charset="0"/>
                <a:ea typeface="ＭＳ Ｐゴシック" charset="0"/>
                <a:cs typeface="ＭＳ Ｐゴシック" charset="0"/>
              </a:rPr>
              <a:t>singular truth</a:t>
            </a:r>
            <a:r>
              <a:rPr lang="en-GB" sz="2000" dirty="0" smtClean="0">
                <a:solidFill>
                  <a:srgbClr val="000000"/>
                </a:solidFill>
                <a:latin typeface="Helvetica" charset="0"/>
                <a:ea typeface="ＭＳ Ｐゴシック" charset="0"/>
                <a:cs typeface="ＭＳ Ｐゴシック" charset="0"/>
              </a:rPr>
              <a:t>.</a:t>
            </a:r>
            <a:r>
              <a:rPr lang="en-GB" sz="2000" dirty="0">
                <a:solidFill>
                  <a:srgbClr val="000000"/>
                </a:solidFill>
                <a:latin typeface="Helvetica" charset="0"/>
                <a:ea typeface="ＭＳ Ｐゴシック" charset="0"/>
                <a:cs typeface="ＭＳ Ｐゴシック" charset="0"/>
              </a:rPr>
              <a:t> Dignity is the affirmation of man as a </a:t>
            </a:r>
            <a:r>
              <a:rPr lang="en-GB" sz="2000" b="1" dirty="0">
                <a:solidFill>
                  <a:srgbClr val="800000"/>
                </a:solidFill>
                <a:latin typeface="Helvetica" charset="0"/>
                <a:ea typeface="ＭＳ Ｐゴシック" charset="0"/>
                <a:cs typeface="ＭＳ Ｐゴシック" charset="0"/>
              </a:rPr>
              <a:t>subject</a:t>
            </a:r>
            <a:r>
              <a:rPr lang="en-GB" sz="2000" dirty="0">
                <a:solidFill>
                  <a:srgbClr val="000000"/>
                </a:solidFill>
                <a:latin typeface="Helvetica" charset="0"/>
                <a:ea typeface="ＭＳ Ｐゴシック" charset="0"/>
                <a:cs typeface="ＭＳ Ｐゴシック" charset="0"/>
              </a:rPr>
              <a:t> in a world dominated by science that tends to reduce it to the status of </a:t>
            </a:r>
            <a:r>
              <a:rPr lang="en-GB" sz="2000" b="1" dirty="0" smtClean="0">
                <a:solidFill>
                  <a:srgbClr val="800000"/>
                </a:solidFill>
                <a:latin typeface="Helvetica" charset="0"/>
                <a:ea typeface="ＭＳ Ｐゴシック" charset="0"/>
                <a:cs typeface="ＭＳ Ｐゴシック" charset="0"/>
              </a:rPr>
              <a:t>object</a:t>
            </a:r>
            <a:endParaRPr lang="en-GB" sz="2000" dirty="0">
              <a:solidFill>
                <a:srgbClr val="000000"/>
              </a:solidFill>
              <a:latin typeface="Helvetica" charset="0"/>
              <a:ea typeface="ＭＳ Ｐゴシック" charset="0"/>
              <a:cs typeface="ＭＳ Ｐゴシック" charset="0"/>
            </a:endParaRPr>
          </a:p>
          <a:p>
            <a:pPr marL="0" lvl="1" indent="0" algn="ctr">
              <a:spcAft>
                <a:spcPts val="1800"/>
              </a:spcAft>
              <a:buClr>
                <a:schemeClr val="tx2"/>
              </a:buClr>
              <a:buSzPct val="125000"/>
              <a:buNone/>
            </a:pPr>
            <a:r>
              <a:rPr lang="en-GB" sz="2000" dirty="0" smtClean="0">
                <a:solidFill>
                  <a:srgbClr val="000000"/>
                </a:solidFill>
                <a:latin typeface="Helvetica" charset="0"/>
                <a:ea typeface="ＭＳ Ｐゴシック" charset="0"/>
                <a:cs typeface="ＭＳ Ｐゴシック" charset="0"/>
              </a:rPr>
              <a:t>	</a:t>
            </a:r>
            <a:r>
              <a:rPr lang="en-GB" sz="2000" b="1" dirty="0" smtClean="0">
                <a:solidFill>
                  <a:srgbClr val="000000"/>
                </a:solidFill>
                <a:latin typeface="Helvetica" charset="0"/>
                <a:ea typeface="ＭＳ Ｐゴシック" charset="0"/>
                <a:cs typeface="ＭＳ Ｐゴシック" charset="0"/>
              </a:rPr>
              <a:t>"</a:t>
            </a:r>
            <a:r>
              <a:rPr lang="en-GB" sz="2000" b="1" dirty="0">
                <a:solidFill>
                  <a:srgbClr val="000000"/>
                </a:solidFill>
                <a:latin typeface="Helvetica" charset="0"/>
                <a:ea typeface="ＭＳ Ｐゴシック" charset="0"/>
                <a:cs typeface="ＭＳ Ｐゴシック" charset="0"/>
              </a:rPr>
              <a:t>Dignity is the soul of the scientific era" </a:t>
            </a:r>
            <a:r>
              <a:rPr lang="en-GB" sz="2000" dirty="0">
                <a:solidFill>
                  <a:srgbClr val="000000"/>
                </a:solidFill>
                <a:latin typeface="Helvetica" charset="0"/>
                <a:ea typeface="ＭＳ Ｐゴシック" charset="0"/>
                <a:cs typeface="ＭＳ Ｐゴシック" charset="0"/>
              </a:rPr>
              <a:t>Jean-Michel </a:t>
            </a:r>
            <a:r>
              <a:rPr lang="en-GB" sz="2000" dirty="0" err="1">
                <a:solidFill>
                  <a:srgbClr val="000000"/>
                </a:solidFill>
                <a:latin typeface="Helvetica" charset="0"/>
                <a:ea typeface="ＭＳ Ｐゴシック" charset="0"/>
                <a:cs typeface="ＭＳ Ｐゴシック" charset="0"/>
              </a:rPr>
              <a:t>Hirt</a:t>
            </a:r>
            <a:endParaRPr lang="en-GB" sz="2000" dirty="0">
              <a:solidFill>
                <a:srgbClr val="000000"/>
              </a:solidFill>
              <a:latin typeface="Helvetica" charset="0"/>
              <a:ea typeface="ＭＳ Ｐゴシック" charset="0"/>
              <a:cs typeface="ＭＳ Ｐゴシック" charset="0"/>
            </a:endParaRPr>
          </a:p>
          <a:p>
            <a:pPr marL="342900" lvl="1" indent="-342900">
              <a:spcAft>
                <a:spcPts val="1800"/>
              </a:spcAft>
              <a:buClr>
                <a:schemeClr val="tx2"/>
              </a:buClr>
              <a:buSzPct val="125000"/>
              <a:buFont typeface="Arial" charset="0"/>
              <a:buChar char="•"/>
            </a:pPr>
            <a:endParaRPr lang="en-GB" sz="1800" dirty="0">
              <a:solidFill>
                <a:srgbClr val="000000"/>
              </a:solidFill>
              <a:latin typeface="Helvetica" charset="0"/>
              <a:ea typeface="ＭＳ Ｐゴシック" charset="0"/>
              <a:cs typeface="ＭＳ Ｐゴシック" charset="0"/>
            </a:endParaRPr>
          </a:p>
          <a:p>
            <a:pPr marL="342900" lvl="1" indent="-342900">
              <a:spcAft>
                <a:spcPts val="1800"/>
              </a:spcAft>
              <a:buClr>
                <a:schemeClr val="tx2"/>
              </a:buClr>
              <a:buSzPct val="125000"/>
              <a:buFont typeface="Arial" charset="0"/>
              <a:buChar char="•"/>
            </a:pPr>
            <a:endParaRPr lang="en-GB" sz="2000" dirty="0">
              <a:solidFill>
                <a:srgbClr val="000000"/>
              </a:solidFill>
              <a:latin typeface="Arial" charset="0"/>
              <a:ea typeface="ＭＳ Ｐゴシック" charset="0"/>
              <a:cs typeface="ＭＳ Ｐゴシック" charset="0"/>
            </a:endParaRPr>
          </a:p>
        </p:txBody>
      </p:sp>
      <p:sp>
        <p:nvSpPr>
          <p:cNvPr id="31747"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A6FAB43-634B-E64E-921C-D5EE222E505B}" type="slidenum">
              <a:rPr lang="fr-FR" sz="1200"/>
              <a:pPr algn="r" eaLnBrk="1" hangingPunct="1"/>
              <a:t>42</a:t>
            </a:fld>
            <a:endParaRPr lang="fr-FR" sz="1200"/>
          </a:p>
        </p:txBody>
      </p:sp>
    </p:spTree>
    <p:extLst>
      <p:ext uri="{BB962C8B-B14F-4D97-AF65-F5344CB8AC3E}">
        <p14:creationId xmlns:p14="http://schemas.microsoft.com/office/powerpoint/2010/main" val="215731124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rmAutofit/>
          </a:bodyPr>
          <a:lstStyle/>
          <a:p>
            <a:pPr marL="342900" lvl="1" indent="-342900">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Two key lessons that we learned </a:t>
            </a:r>
            <a:b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b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from Fukushima</a:t>
            </a:r>
          </a:p>
        </p:txBody>
      </p:sp>
      <p:sp>
        <p:nvSpPr>
          <p:cNvPr id="3" name="Content Placeholder 2"/>
          <p:cNvSpPr>
            <a:spLocks noGrp="1"/>
          </p:cNvSpPr>
          <p:nvPr>
            <p:ph idx="1"/>
          </p:nvPr>
        </p:nvSpPr>
        <p:spPr>
          <a:xfrm>
            <a:off x="1295400" y="1981200"/>
            <a:ext cx="6934200" cy="2895600"/>
          </a:xfrm>
        </p:spPr>
        <p:txBody>
          <a:bodyPr>
            <a:normAutofit/>
          </a:bodyPr>
          <a:lstStyle/>
          <a:p>
            <a:pPr marL="457200" indent="-457200">
              <a:buFont typeface="+mj-lt"/>
              <a:buAutoNum type="arabicPeriod"/>
            </a:pPr>
            <a:r>
              <a:rPr lang="en-GB" sz="2000" b="0" dirty="0" smtClean="0">
                <a:cs typeface="ＭＳ Ｐゴシック" pitchFamily="33" charset="-128"/>
              </a:rPr>
              <a:t>The structuration of the optimization process for self-help protection actions </a:t>
            </a:r>
          </a:p>
          <a:p>
            <a:pPr marL="457200" indent="-457200">
              <a:buFont typeface="+mj-lt"/>
              <a:buAutoNum type="arabicPeriod"/>
            </a:pPr>
            <a:endParaRPr lang="en-GB" sz="2000" b="0" dirty="0">
              <a:cs typeface="ＭＳ Ｐゴシック" pitchFamily="33" charset="-128"/>
            </a:endParaRPr>
          </a:p>
          <a:p>
            <a:pPr marL="457200" indent="-457200">
              <a:buFont typeface="+mj-lt"/>
              <a:buAutoNum type="arabicPeriod"/>
            </a:pPr>
            <a:r>
              <a:rPr lang="en-GB" sz="2000" b="0" dirty="0" smtClean="0">
                <a:cs typeface="ＭＳ Ｐゴシック" pitchFamily="33" charset="-128"/>
              </a:rPr>
              <a:t>The need to revisit the tolerability of risk model </a:t>
            </a:r>
          </a:p>
          <a:p>
            <a:pPr marL="0" indent="0">
              <a:buNone/>
            </a:pPr>
            <a:endParaRPr lang="en-GB" sz="2000" b="0" dirty="0" smtClean="0"/>
          </a:p>
          <a:p>
            <a:pPr marL="0" indent="0">
              <a:buNone/>
            </a:pPr>
            <a:endParaRPr lang="en-GB" sz="2000" dirty="0" smtClean="0"/>
          </a:p>
          <a:p>
            <a:endParaRPr lang="en-GB" dirty="0" smtClean="0"/>
          </a:p>
        </p:txBody>
      </p:sp>
      <p:sp>
        <p:nvSpPr>
          <p:cNvPr id="5"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C111E266-A78D-7D40-A89C-60583C733C78}" type="slidenum">
              <a:rPr lang="fr-FR" sz="1200"/>
              <a:pPr algn="r"/>
              <a:t>43</a:t>
            </a:fld>
            <a:endParaRPr lang="fr-FR" sz="1200" dirty="0"/>
          </a:p>
        </p:txBody>
      </p:sp>
    </p:spTree>
    <p:extLst>
      <p:ext uri="{BB962C8B-B14F-4D97-AF65-F5344CB8AC3E}">
        <p14:creationId xmlns:p14="http://schemas.microsoft.com/office/powerpoint/2010/main" val="454135756"/>
      </p:ext>
    </p:extLst>
  </p:cSld>
  <p:clrMapOvr>
    <a:masterClrMapping/>
  </p:clrMapOvr>
  <p:transition xmlns:p14="http://schemas.microsoft.com/office/powerpoint/2010/mai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type="title"/>
          </p:nvPr>
        </p:nvSpPr>
        <p:spPr>
          <a:xfrm>
            <a:off x="0" y="332656"/>
            <a:ext cx="9144000" cy="838200"/>
          </a:xfrm>
        </p:spPr>
        <p:txBody>
          <a:bodyPr/>
          <a:lstStyle/>
          <a:p>
            <a:pPr marL="342900" lvl="1" indent="-342900">
              <a:buClr>
                <a:srgbClr val="22228B"/>
              </a:buClr>
              <a:buSzPct val="120000"/>
              <a:defRPr/>
            </a:pPr>
            <a:r>
              <a:rPr lang="en-GB" sz="2400" dirty="0">
                <a:latin typeface="Arial" charset="0"/>
                <a:ea typeface="ＭＳ Ｐゴシック" charset="0"/>
                <a:cs typeface="Arial" charset="0"/>
              </a:rPr>
              <a:t> </a:t>
            </a: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The optimization process for self-help protection actions </a:t>
            </a: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 </a:t>
            </a:r>
            <a:b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b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 </a:t>
            </a:r>
            <a:r>
              <a:rPr lang="en-GB" sz="20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First </a:t>
            </a:r>
            <a:r>
              <a:rPr lang="en-GB" sz="20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step: the co-expertise </a:t>
            </a:r>
            <a:r>
              <a:rPr lang="en-GB" sz="20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process -</a:t>
            </a:r>
            <a:endParaRPr lang="en-GB" sz="20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endParaRPr>
          </a:p>
        </p:txBody>
      </p:sp>
      <p:sp>
        <p:nvSpPr>
          <p:cNvPr id="28675" name="Espace réservé du contenu 7"/>
          <p:cNvSpPr>
            <a:spLocks noGrp="1"/>
          </p:cNvSpPr>
          <p:nvPr>
            <p:ph idx="1"/>
          </p:nvPr>
        </p:nvSpPr>
        <p:spPr>
          <a:xfrm>
            <a:off x="533400" y="1524000"/>
            <a:ext cx="8120739" cy="4165243"/>
          </a:xfrm>
        </p:spPr>
        <p:txBody>
          <a:bodyPr wrap="square">
            <a:spAutoFit/>
          </a:bodyPr>
          <a:lstStyle/>
          <a:p>
            <a:pPr marL="0" indent="0">
              <a:buNone/>
            </a:pPr>
            <a:r>
              <a:rPr lang="en-GB" sz="2000" b="0" dirty="0">
                <a:solidFill>
                  <a:srgbClr val="000045"/>
                </a:solidFill>
                <a:latin typeface="Arial" charset="0"/>
                <a:ea typeface="ＭＳ Ｐゴシック" charset="0"/>
                <a:cs typeface="Arial" charset="0"/>
              </a:rPr>
              <a:t>The process of co-expertise relies on: </a:t>
            </a:r>
          </a:p>
          <a:p>
            <a:pPr marL="0" indent="0">
              <a:buNone/>
            </a:pPr>
            <a:endParaRPr lang="en-GB" sz="1000" dirty="0" smtClean="0">
              <a:latin typeface="Helvetica" charset="0"/>
              <a:ea typeface="ＭＳ Ｐゴシック" charset="0"/>
              <a:cs typeface="ＭＳ Ｐゴシック" charset="0"/>
            </a:endParaRPr>
          </a:p>
          <a:p>
            <a:pPr marL="742950" lvl="2" indent="-342900">
              <a:lnSpc>
                <a:spcPct val="110000"/>
              </a:lnSpc>
              <a:spcAft>
                <a:spcPts val="600"/>
              </a:spcAft>
              <a:buClr>
                <a:srgbClr val="083763"/>
              </a:buClr>
              <a:buSzPct val="95000"/>
              <a:buFont typeface="Wingdings" charset="2"/>
              <a:buChar char="§"/>
              <a:defRPr/>
            </a:pPr>
            <a:r>
              <a:rPr lang="en-GB" sz="2000" dirty="0">
                <a:solidFill>
                  <a:srgbClr val="000000"/>
                </a:solidFill>
                <a:latin typeface="Arial" charset="0"/>
                <a:cs typeface="Arial" charset="0"/>
              </a:rPr>
              <a:t>The establishment of </a:t>
            </a:r>
            <a:r>
              <a:rPr lang="en-GB" sz="2000" b="1" dirty="0" smtClean="0">
                <a:solidFill>
                  <a:srgbClr val="800000"/>
                </a:solidFill>
                <a:latin typeface="Arial" charset="0"/>
                <a:cs typeface="Arial" charset="0"/>
              </a:rPr>
              <a:t>places </a:t>
            </a:r>
            <a:r>
              <a:rPr lang="en-GB" sz="2000" b="1" dirty="0">
                <a:solidFill>
                  <a:srgbClr val="800000"/>
                </a:solidFill>
                <a:latin typeface="Arial" charset="0"/>
                <a:cs typeface="Arial" charset="0"/>
              </a:rPr>
              <a:t>for </a:t>
            </a:r>
            <a:r>
              <a:rPr lang="en-GB" sz="2000" b="1" dirty="0" smtClean="0">
                <a:solidFill>
                  <a:srgbClr val="800000"/>
                </a:solidFill>
                <a:latin typeface="Arial" charset="0"/>
                <a:cs typeface="Arial" charset="0"/>
              </a:rPr>
              <a:t>dialogue </a:t>
            </a:r>
            <a:r>
              <a:rPr lang="en-GB" sz="2000" dirty="0" smtClean="0">
                <a:solidFill>
                  <a:srgbClr val="000000"/>
                </a:solidFill>
                <a:latin typeface="Arial" charset="0"/>
                <a:cs typeface="Arial" charset="0"/>
              </a:rPr>
              <a:t>allowing </a:t>
            </a:r>
            <a:r>
              <a:rPr lang="en-GB" sz="2000" dirty="0">
                <a:solidFill>
                  <a:srgbClr val="000000"/>
                </a:solidFill>
                <a:latin typeface="Arial" charset="0"/>
                <a:cs typeface="Arial" charset="0"/>
              </a:rPr>
              <a:t>experts to listen </a:t>
            </a:r>
            <a:r>
              <a:rPr lang="en-GB" sz="2000" dirty="0" smtClean="0">
                <a:solidFill>
                  <a:srgbClr val="000000"/>
                </a:solidFill>
                <a:latin typeface="Arial" charset="0"/>
                <a:cs typeface="Arial" charset="0"/>
              </a:rPr>
              <a:t>and to discuss together with affected people their questions</a:t>
            </a:r>
            <a:r>
              <a:rPr lang="en-GB" sz="2000" dirty="0">
                <a:solidFill>
                  <a:srgbClr val="000000"/>
                </a:solidFill>
                <a:latin typeface="Arial" charset="0"/>
                <a:cs typeface="Arial" charset="0"/>
              </a:rPr>
              <a:t>, </a:t>
            </a:r>
            <a:r>
              <a:rPr lang="en-GB" sz="2000" dirty="0" smtClean="0">
                <a:solidFill>
                  <a:srgbClr val="000000"/>
                </a:solidFill>
                <a:latin typeface="Arial" charset="0"/>
                <a:cs typeface="Arial" charset="0"/>
              </a:rPr>
              <a:t>concerns, challenges</a:t>
            </a:r>
            <a:r>
              <a:rPr lang="en-GB" sz="2000" dirty="0">
                <a:solidFill>
                  <a:srgbClr val="000000"/>
                </a:solidFill>
                <a:latin typeface="Arial" charset="0"/>
                <a:cs typeface="Arial" charset="0"/>
              </a:rPr>
              <a:t>, but also </a:t>
            </a:r>
            <a:r>
              <a:rPr lang="en-GB" sz="2000" dirty="0" smtClean="0">
                <a:solidFill>
                  <a:srgbClr val="000000"/>
                </a:solidFill>
                <a:latin typeface="Arial" charset="0"/>
                <a:cs typeface="Arial" charset="0"/>
              </a:rPr>
              <a:t>expectations </a:t>
            </a:r>
          </a:p>
          <a:p>
            <a:pPr marL="742950" lvl="2" indent="-342900">
              <a:lnSpc>
                <a:spcPct val="110000"/>
              </a:lnSpc>
              <a:spcAft>
                <a:spcPts val="600"/>
              </a:spcAft>
              <a:buClr>
                <a:srgbClr val="083763"/>
              </a:buClr>
              <a:buSzPct val="95000"/>
              <a:buFont typeface="Wingdings" charset="2"/>
              <a:buChar char="§"/>
              <a:defRPr/>
            </a:pPr>
            <a:r>
              <a:rPr lang="en-GB" sz="2000" dirty="0" smtClean="0">
                <a:solidFill>
                  <a:srgbClr val="000000"/>
                </a:solidFill>
                <a:latin typeface="Arial" charset="0"/>
                <a:cs typeface="Arial" charset="0"/>
              </a:rPr>
              <a:t>An </a:t>
            </a:r>
            <a:r>
              <a:rPr lang="en-GB" sz="2000" dirty="0">
                <a:solidFill>
                  <a:srgbClr val="000000"/>
                </a:solidFill>
                <a:latin typeface="Arial" charset="0"/>
                <a:cs typeface="Arial" charset="0"/>
              </a:rPr>
              <a:t>assessment conducted jointly by locals and experts on the </a:t>
            </a:r>
            <a:r>
              <a:rPr lang="en-GB" sz="2000" b="1" dirty="0" smtClean="0">
                <a:solidFill>
                  <a:srgbClr val="800000"/>
                </a:solidFill>
                <a:latin typeface="Arial" charset="0"/>
                <a:cs typeface="Arial" charset="0"/>
              </a:rPr>
              <a:t>prevailing circumstances for the </a:t>
            </a:r>
            <a:r>
              <a:rPr lang="en-GB" sz="2000" b="1" dirty="0">
                <a:solidFill>
                  <a:srgbClr val="800000"/>
                </a:solidFill>
                <a:latin typeface="Arial" charset="0"/>
                <a:cs typeface="Arial" charset="0"/>
              </a:rPr>
              <a:t>people and </a:t>
            </a:r>
            <a:r>
              <a:rPr lang="en-GB" sz="2000" b="1" dirty="0" smtClean="0">
                <a:solidFill>
                  <a:srgbClr val="800000"/>
                </a:solidFill>
                <a:latin typeface="Arial" charset="0"/>
                <a:cs typeface="Arial" charset="0"/>
              </a:rPr>
              <a:t>the </a:t>
            </a:r>
            <a:r>
              <a:rPr lang="en-GB" sz="2000" b="1" dirty="0">
                <a:solidFill>
                  <a:srgbClr val="800000"/>
                </a:solidFill>
                <a:latin typeface="Arial" charset="0"/>
                <a:cs typeface="Arial" charset="0"/>
              </a:rPr>
              <a:t>community </a:t>
            </a:r>
          </a:p>
          <a:p>
            <a:pPr marL="742950" lvl="2" indent="-342900">
              <a:lnSpc>
                <a:spcPct val="110000"/>
              </a:lnSpc>
              <a:spcAft>
                <a:spcPts val="600"/>
              </a:spcAft>
              <a:buClr>
                <a:srgbClr val="083763"/>
              </a:buClr>
              <a:buSzPct val="95000"/>
              <a:buFont typeface="Wingdings" charset="2"/>
              <a:buChar char="§"/>
              <a:defRPr/>
            </a:pPr>
            <a:r>
              <a:rPr lang="en-GB" sz="2000" dirty="0">
                <a:solidFill>
                  <a:srgbClr val="000000"/>
                </a:solidFill>
                <a:latin typeface="Arial" charset="0"/>
                <a:cs typeface="Arial" charset="0"/>
              </a:rPr>
              <a:t>The implementation of </a:t>
            </a:r>
            <a:r>
              <a:rPr lang="en-GB" sz="2000" b="1" dirty="0" smtClean="0">
                <a:solidFill>
                  <a:srgbClr val="800000"/>
                </a:solidFill>
                <a:latin typeface="Arial" charset="0"/>
                <a:cs typeface="Arial" charset="0"/>
              </a:rPr>
              <a:t>local projects </a:t>
            </a:r>
            <a:r>
              <a:rPr lang="en-GB" sz="2000" dirty="0">
                <a:solidFill>
                  <a:srgbClr val="000000"/>
                </a:solidFill>
                <a:latin typeface="Arial" charset="0"/>
                <a:cs typeface="Arial" charset="0"/>
              </a:rPr>
              <a:t>to address the problems identified at the individual and the community levels </a:t>
            </a:r>
            <a:r>
              <a:rPr lang="en-GB" sz="2000" dirty="0" smtClean="0">
                <a:solidFill>
                  <a:srgbClr val="000000"/>
                </a:solidFill>
                <a:latin typeface="Arial" charset="0"/>
                <a:cs typeface="Arial" charset="0"/>
              </a:rPr>
              <a:t>with </a:t>
            </a:r>
            <a:r>
              <a:rPr lang="en-GB" sz="2000" dirty="0">
                <a:solidFill>
                  <a:srgbClr val="000000"/>
                </a:solidFill>
                <a:latin typeface="Arial" charset="0"/>
                <a:cs typeface="Arial" charset="0"/>
              </a:rPr>
              <a:t>the </a:t>
            </a:r>
            <a:r>
              <a:rPr lang="en-GB" sz="2000" b="1" dirty="0">
                <a:solidFill>
                  <a:srgbClr val="800000"/>
                </a:solidFill>
                <a:latin typeface="Arial" charset="0"/>
                <a:cs typeface="Arial" charset="0"/>
              </a:rPr>
              <a:t>support of local professionals, experts and authorities </a:t>
            </a:r>
          </a:p>
          <a:p>
            <a:pPr marL="742950" lvl="2" indent="-342900">
              <a:lnSpc>
                <a:spcPct val="110000"/>
              </a:lnSpc>
              <a:spcAft>
                <a:spcPts val="600"/>
              </a:spcAft>
              <a:buClr>
                <a:srgbClr val="083763"/>
              </a:buClr>
              <a:buSzPct val="95000"/>
              <a:buFont typeface="Wingdings" charset="2"/>
              <a:buChar char="§"/>
              <a:defRPr/>
            </a:pPr>
            <a:r>
              <a:rPr lang="en-GB" sz="2000" dirty="0">
                <a:solidFill>
                  <a:srgbClr val="000000"/>
                </a:solidFill>
                <a:latin typeface="Arial" charset="0"/>
                <a:cs typeface="Arial" charset="0"/>
              </a:rPr>
              <a:t>The evaluation and dissemination of results</a:t>
            </a:r>
          </a:p>
        </p:txBody>
      </p:sp>
      <p:sp>
        <p:nvSpPr>
          <p:cNvPr id="7" name="Espace réservé du numéro de diapositive 4"/>
          <p:cNvSpPr txBox="1">
            <a:spLocks noGrp="1"/>
          </p:cNvSpPr>
          <p:nvPr/>
        </p:nvSpPr>
        <p:spPr bwMode="auto">
          <a:xfrm>
            <a:off x="7020272" y="6237312"/>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0B18C89E-D291-8845-B3CC-0A2C9ABB5B47}" type="slidenum">
              <a:rPr lang="fr-FR" sz="1200"/>
              <a:pPr algn="r" eaLnBrk="1" hangingPunct="1"/>
              <a:t>44</a:t>
            </a:fld>
            <a:endParaRPr lang="fr-FR" sz="1200" dirty="0"/>
          </a:p>
        </p:txBody>
      </p:sp>
    </p:spTree>
    <p:extLst>
      <p:ext uri="{BB962C8B-B14F-4D97-AF65-F5344CB8AC3E}">
        <p14:creationId xmlns:p14="http://schemas.microsoft.com/office/powerpoint/2010/main" val="257787811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type="title"/>
          </p:nvPr>
        </p:nvSpPr>
        <p:spPr>
          <a:xfrm>
            <a:off x="0" y="260350"/>
            <a:ext cx="9144000" cy="1187450"/>
          </a:xfrm>
        </p:spPr>
        <p:txBody>
          <a:bodyPr>
            <a:noAutofit/>
          </a:bodyPr>
          <a:lstStyle/>
          <a:p>
            <a:pPr marL="342900" lvl="1" indent="-342900">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rPr>
              <a:t>The optimization process for self-help protection actions  </a:t>
            </a:r>
            <a:b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rPr>
            </a:b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rPr>
              <a:t> - </a:t>
            </a:r>
            <a:r>
              <a:rPr lang="en-GB" sz="20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Second step: the </a:t>
            </a:r>
            <a:r>
              <a:rPr lang="en-GB" sz="20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development of the </a:t>
            </a:r>
            <a:r>
              <a:rPr lang="en-GB" sz="20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practical</a:t>
            </a:r>
            <a:r>
              <a:rPr lang="en-GB" sz="20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
            </a:r>
            <a:br>
              <a:rPr lang="en-GB" sz="20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br>
            <a:r>
              <a:rPr lang="en-GB" sz="20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radiological </a:t>
            </a:r>
            <a:r>
              <a:rPr lang="en-GB" sz="20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protection </a:t>
            </a:r>
            <a:r>
              <a:rPr lang="en-GB" sz="20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culture -</a:t>
            </a:r>
            <a:endParaRPr lang="en-GB" sz="20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endParaRPr>
          </a:p>
        </p:txBody>
      </p:sp>
      <p:sp>
        <p:nvSpPr>
          <p:cNvPr id="32771" name="Espace réservé du contenu 7"/>
          <p:cNvSpPr>
            <a:spLocks noGrp="1"/>
          </p:cNvSpPr>
          <p:nvPr>
            <p:ph idx="1"/>
          </p:nvPr>
        </p:nvSpPr>
        <p:spPr>
          <a:xfrm>
            <a:off x="762000" y="1752600"/>
            <a:ext cx="7717102" cy="4216539"/>
          </a:xfrm>
        </p:spPr>
        <p:txBody>
          <a:bodyPr wrap="square">
            <a:spAutoFit/>
          </a:bodyPr>
          <a:lstStyle/>
          <a:p>
            <a:pPr>
              <a:spcAft>
                <a:spcPts val="600"/>
              </a:spcAft>
              <a:buClr>
                <a:srgbClr val="083763"/>
              </a:buClr>
              <a:buSzPct val="95000"/>
              <a:buFont typeface="Wingdings" charset="2"/>
              <a:buChar char="§"/>
              <a:defRPr/>
            </a:pPr>
            <a:r>
              <a:rPr lang="en-GB" sz="2000" b="0" dirty="0">
                <a:solidFill>
                  <a:srgbClr val="000000"/>
                </a:solidFill>
                <a:latin typeface="Arial"/>
                <a:cs typeface="Arial"/>
              </a:rPr>
              <a:t>The co-expertise process promotes the development of the </a:t>
            </a:r>
            <a:r>
              <a:rPr lang="en-GB" sz="2000" b="0" dirty="0" smtClean="0">
                <a:solidFill>
                  <a:srgbClr val="000000"/>
                </a:solidFill>
                <a:latin typeface="Arial"/>
                <a:cs typeface="Arial"/>
              </a:rPr>
              <a:t>practical radiological </a:t>
            </a:r>
            <a:r>
              <a:rPr lang="en-GB" sz="2000" b="0" dirty="0">
                <a:solidFill>
                  <a:srgbClr val="000000"/>
                </a:solidFill>
                <a:latin typeface="Arial"/>
                <a:cs typeface="Arial"/>
              </a:rPr>
              <a:t>protection </a:t>
            </a:r>
            <a:r>
              <a:rPr lang="en-GB" sz="2000" b="0" dirty="0" smtClean="0">
                <a:solidFill>
                  <a:srgbClr val="000000"/>
                </a:solidFill>
                <a:latin typeface="Arial"/>
                <a:cs typeface="Arial"/>
              </a:rPr>
              <a:t>culture within </a:t>
            </a:r>
            <a:r>
              <a:rPr lang="en-GB" sz="2000" b="0" dirty="0">
                <a:solidFill>
                  <a:srgbClr val="000000"/>
                </a:solidFill>
                <a:latin typeface="Arial"/>
                <a:cs typeface="Arial"/>
              </a:rPr>
              <a:t>the affected communities, </a:t>
            </a:r>
            <a:r>
              <a:rPr lang="en-GB" sz="2000" b="0" dirty="0" smtClean="0">
                <a:solidFill>
                  <a:srgbClr val="000000"/>
                </a:solidFill>
                <a:latin typeface="Arial"/>
                <a:cs typeface="Arial"/>
              </a:rPr>
              <a:t>gradually allowing </a:t>
            </a:r>
            <a:r>
              <a:rPr lang="en-GB" sz="2000" b="0" dirty="0">
                <a:solidFill>
                  <a:srgbClr val="000000"/>
                </a:solidFill>
                <a:latin typeface="Arial"/>
                <a:cs typeface="Arial"/>
              </a:rPr>
              <a:t>everyone: </a:t>
            </a:r>
          </a:p>
          <a:p>
            <a:pPr marL="0" indent="0">
              <a:buClr>
                <a:schemeClr val="tx2"/>
              </a:buClr>
              <a:buNone/>
            </a:pPr>
            <a:endParaRPr lang="en-GB" sz="1000" dirty="0" smtClean="0">
              <a:latin typeface="Arial"/>
              <a:cs typeface="Arial"/>
            </a:endParaRPr>
          </a:p>
          <a:p>
            <a:pPr marL="742950" lvl="2" indent="-342900">
              <a:spcAft>
                <a:spcPts val="600"/>
              </a:spcAft>
              <a:buClr>
                <a:srgbClr val="083763"/>
              </a:buClr>
              <a:buSzPct val="95000"/>
              <a:buFont typeface="Wingdings" charset="2"/>
              <a:buChar char="§"/>
              <a:defRPr/>
            </a:pPr>
            <a:r>
              <a:rPr lang="en-GB" sz="2000" b="1" dirty="0">
                <a:solidFill>
                  <a:srgbClr val="800000"/>
                </a:solidFill>
                <a:latin typeface="Arial"/>
                <a:cs typeface="Arial"/>
              </a:rPr>
              <a:t>To </a:t>
            </a:r>
            <a:r>
              <a:rPr lang="en-GB" sz="2000" b="1" dirty="0" smtClean="0">
                <a:solidFill>
                  <a:srgbClr val="800000"/>
                </a:solidFill>
                <a:latin typeface="Arial"/>
                <a:cs typeface="Arial"/>
              </a:rPr>
              <a:t>interpret </a:t>
            </a:r>
            <a:r>
              <a:rPr lang="en-GB" sz="2000" b="1" dirty="0">
                <a:solidFill>
                  <a:srgbClr val="800000"/>
                </a:solidFill>
                <a:latin typeface="Arial"/>
                <a:cs typeface="Arial"/>
              </a:rPr>
              <a:t>results of measurements</a:t>
            </a:r>
            <a:r>
              <a:rPr lang="en-GB" sz="2000" dirty="0">
                <a:solidFill>
                  <a:srgbClr val="000000"/>
                </a:solidFill>
                <a:latin typeface="Arial"/>
                <a:cs typeface="Arial"/>
              </a:rPr>
              <a:t>: </a:t>
            </a:r>
            <a:r>
              <a:rPr lang="en-GB" sz="2000" dirty="0" smtClean="0">
                <a:solidFill>
                  <a:srgbClr val="000000"/>
                </a:solidFill>
                <a:latin typeface="Arial"/>
                <a:cs typeface="Arial"/>
              </a:rPr>
              <a:t>ambient </a:t>
            </a:r>
            <a:r>
              <a:rPr lang="en-GB" sz="2000" dirty="0">
                <a:solidFill>
                  <a:srgbClr val="000000"/>
                </a:solidFill>
                <a:latin typeface="Arial"/>
                <a:cs typeface="Arial"/>
              </a:rPr>
              <a:t>levels, external and internal doses, contamination of products </a:t>
            </a:r>
          </a:p>
          <a:p>
            <a:pPr marL="742950" lvl="2" indent="-342900">
              <a:spcAft>
                <a:spcPts val="600"/>
              </a:spcAft>
              <a:buClr>
                <a:srgbClr val="083763"/>
              </a:buClr>
              <a:buSzPct val="95000"/>
              <a:buFont typeface="Wingdings" charset="2"/>
              <a:buChar char="§"/>
              <a:defRPr/>
            </a:pPr>
            <a:r>
              <a:rPr lang="en-GB" sz="2000" dirty="0">
                <a:solidFill>
                  <a:srgbClr val="000000"/>
                </a:solidFill>
                <a:latin typeface="Arial"/>
                <a:cs typeface="Arial"/>
              </a:rPr>
              <a:t>To build her/his own </a:t>
            </a:r>
            <a:r>
              <a:rPr lang="en-GB" sz="2000" b="1" dirty="0">
                <a:solidFill>
                  <a:srgbClr val="800000"/>
                </a:solidFill>
                <a:latin typeface="Arial"/>
                <a:cs typeface="Arial"/>
              </a:rPr>
              <a:t>benchmarks against radioactivity in </a:t>
            </a:r>
            <a:r>
              <a:rPr lang="en-GB" sz="2000" b="1" dirty="0" smtClean="0">
                <a:solidFill>
                  <a:srgbClr val="800000"/>
                </a:solidFill>
                <a:latin typeface="Arial"/>
                <a:cs typeface="Arial"/>
              </a:rPr>
              <a:t>day-to-day </a:t>
            </a:r>
            <a:r>
              <a:rPr lang="en-GB" sz="2000" b="1" dirty="0">
                <a:solidFill>
                  <a:srgbClr val="800000"/>
                </a:solidFill>
                <a:latin typeface="Arial"/>
                <a:cs typeface="Arial"/>
              </a:rPr>
              <a:t>life </a:t>
            </a:r>
          </a:p>
          <a:p>
            <a:pPr marL="742950" lvl="2" indent="-342900">
              <a:spcAft>
                <a:spcPts val="600"/>
              </a:spcAft>
              <a:buClr>
                <a:srgbClr val="083763"/>
              </a:buClr>
              <a:buSzPct val="95000"/>
              <a:buFont typeface="Wingdings" charset="2"/>
              <a:buChar char="§"/>
              <a:defRPr/>
            </a:pPr>
            <a:r>
              <a:rPr lang="en-GB" sz="2000" dirty="0">
                <a:solidFill>
                  <a:srgbClr val="000000"/>
                </a:solidFill>
                <a:latin typeface="Arial"/>
                <a:cs typeface="Arial"/>
              </a:rPr>
              <a:t>To make her/his </a:t>
            </a:r>
            <a:r>
              <a:rPr lang="en-GB" sz="2000" b="1" dirty="0">
                <a:solidFill>
                  <a:srgbClr val="800000"/>
                </a:solidFill>
                <a:latin typeface="Arial"/>
                <a:cs typeface="Arial"/>
              </a:rPr>
              <a:t>own decisions </a:t>
            </a:r>
            <a:r>
              <a:rPr lang="en-GB" sz="2000" dirty="0">
                <a:solidFill>
                  <a:srgbClr val="000000"/>
                </a:solidFill>
                <a:latin typeface="Arial"/>
                <a:cs typeface="Arial"/>
              </a:rPr>
              <a:t>and protect </a:t>
            </a:r>
            <a:r>
              <a:rPr lang="en-GB" sz="2000" dirty="0" smtClean="0">
                <a:solidFill>
                  <a:srgbClr val="000000"/>
                </a:solidFill>
                <a:latin typeface="Arial"/>
                <a:cs typeface="Arial"/>
              </a:rPr>
              <a:t>her/himself and loved ones </a:t>
            </a:r>
            <a:r>
              <a:rPr lang="en-GB" sz="2000" dirty="0">
                <a:solidFill>
                  <a:srgbClr val="000000"/>
                </a:solidFill>
                <a:latin typeface="Arial"/>
                <a:cs typeface="Arial"/>
              </a:rPr>
              <a:t>= self-help protection </a:t>
            </a:r>
            <a:endParaRPr lang="en-GB" sz="1000" dirty="0" smtClean="0">
              <a:latin typeface="Arial"/>
              <a:cs typeface="Arial"/>
            </a:endParaRPr>
          </a:p>
          <a:p>
            <a:pPr>
              <a:spcAft>
                <a:spcPts val="600"/>
              </a:spcAft>
              <a:buClr>
                <a:srgbClr val="083763"/>
              </a:buClr>
              <a:buSzPct val="95000"/>
              <a:buFont typeface="Wingdings" charset="2"/>
              <a:buChar char="§"/>
              <a:defRPr/>
            </a:pPr>
            <a:r>
              <a:rPr lang="en-GB" sz="2000" b="0" dirty="0">
                <a:solidFill>
                  <a:srgbClr val="000000"/>
                </a:solidFill>
                <a:latin typeface="Arial"/>
                <a:cs typeface="Arial"/>
              </a:rPr>
              <a:t>In this approach, access to </a:t>
            </a:r>
            <a:r>
              <a:rPr lang="en-GB" sz="2000" b="0" dirty="0" smtClean="0">
                <a:solidFill>
                  <a:srgbClr val="000000"/>
                </a:solidFill>
                <a:latin typeface="Arial"/>
                <a:cs typeface="Arial"/>
              </a:rPr>
              <a:t>individual measurements </a:t>
            </a:r>
            <a:r>
              <a:rPr lang="en-GB" sz="2000" b="0" dirty="0">
                <a:solidFill>
                  <a:srgbClr val="000000"/>
                </a:solidFill>
                <a:latin typeface="Arial"/>
                <a:cs typeface="Arial"/>
              </a:rPr>
              <a:t>by the people with suitable devices is </a:t>
            </a:r>
            <a:r>
              <a:rPr lang="en-GB" sz="2000" b="0" dirty="0" smtClean="0">
                <a:solidFill>
                  <a:srgbClr val="000000"/>
                </a:solidFill>
                <a:latin typeface="Arial"/>
                <a:cs typeface="Arial"/>
              </a:rPr>
              <a:t>critical</a:t>
            </a:r>
            <a:endParaRPr lang="en-GB" sz="2000" b="0" dirty="0">
              <a:solidFill>
                <a:srgbClr val="000000"/>
              </a:solidFill>
              <a:latin typeface="Arial"/>
              <a:cs typeface="Arial"/>
            </a:endParaRPr>
          </a:p>
        </p:txBody>
      </p:sp>
      <p:sp>
        <p:nvSpPr>
          <p:cNvPr id="7" name="Espace réservé du numéro de diapositive 4"/>
          <p:cNvSpPr txBox="1">
            <a:spLocks noGrp="1"/>
          </p:cNvSpPr>
          <p:nvPr/>
        </p:nvSpPr>
        <p:spPr bwMode="auto">
          <a:xfrm>
            <a:off x="7020272" y="6237312"/>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0B18C89E-D291-8845-B3CC-0A2C9ABB5B47}" type="slidenum">
              <a:rPr lang="fr-FR" sz="1200"/>
              <a:pPr algn="r" eaLnBrk="1" hangingPunct="1"/>
              <a:t>45</a:t>
            </a:fld>
            <a:endParaRPr lang="fr-FR" sz="1200" dirty="0"/>
          </a:p>
        </p:txBody>
      </p:sp>
    </p:spTree>
    <p:extLst>
      <p:ext uri="{BB962C8B-B14F-4D97-AF65-F5344CB8AC3E}">
        <p14:creationId xmlns:p14="http://schemas.microsoft.com/office/powerpoint/2010/main" val="303791030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52400"/>
            <a:ext cx="9144000" cy="838200"/>
          </a:xfrm>
        </p:spPr>
        <p:txBody>
          <a:bodyPr>
            <a:normAutofit/>
          </a:bodyPr>
          <a:lstStyle/>
          <a:p>
            <a:pPr marL="342900" lvl="1" indent="-342900">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The optimisation process </a:t>
            </a: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for </a:t>
            </a: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self-help protection </a:t>
            </a:r>
          </a:p>
        </p:txBody>
      </p:sp>
      <p:sp>
        <p:nvSpPr>
          <p:cNvPr id="7" name="Content Placeholder 6"/>
          <p:cNvSpPr>
            <a:spLocks noGrp="1"/>
          </p:cNvSpPr>
          <p:nvPr>
            <p:ph sz="half" idx="2"/>
          </p:nvPr>
        </p:nvSpPr>
        <p:spPr>
          <a:xfrm>
            <a:off x="5257800" y="1219200"/>
            <a:ext cx="3429000" cy="4876800"/>
          </a:xfrm>
          <a:solidFill>
            <a:srgbClr val="FFFEE8"/>
          </a:solidFill>
          <a:ln>
            <a:solidFill>
              <a:srgbClr val="000000"/>
            </a:solidFill>
          </a:ln>
        </p:spPr>
        <p:txBody>
          <a:bodyPr anchor="ctr">
            <a:normAutofit/>
          </a:bodyPr>
          <a:lstStyle/>
          <a:p>
            <a:pPr>
              <a:lnSpc>
                <a:spcPct val="120000"/>
              </a:lnSpc>
            </a:pPr>
            <a:r>
              <a:rPr lang="en-GB" sz="2000" b="0" dirty="0" smtClean="0"/>
              <a:t>Citizens are informed, engaged, and supported by experts</a:t>
            </a:r>
          </a:p>
          <a:p>
            <a:pPr marL="0" indent="0">
              <a:lnSpc>
                <a:spcPct val="120000"/>
              </a:lnSpc>
              <a:buNone/>
            </a:pPr>
            <a:endParaRPr lang="en-GB" sz="2000" b="0" dirty="0"/>
          </a:p>
          <a:p>
            <a:pPr>
              <a:lnSpc>
                <a:spcPct val="120000"/>
              </a:lnSpc>
            </a:pPr>
            <a:r>
              <a:rPr lang="en-CA" sz="2000" b="0" dirty="0" smtClean="0"/>
              <a:t>Individuals and the community they belong take effective actions to improve their living conditions</a:t>
            </a:r>
            <a:endParaRPr lang="en-GB" sz="2000" b="0" dirty="0" smtClean="0"/>
          </a:p>
        </p:txBody>
      </p:sp>
      <p:sp>
        <p:nvSpPr>
          <p:cNvPr id="8" name="Right Arrow 7"/>
          <p:cNvSpPr/>
          <p:nvPr/>
        </p:nvSpPr>
        <p:spPr>
          <a:xfrm>
            <a:off x="4191000" y="2667000"/>
            <a:ext cx="914400" cy="1524000"/>
          </a:xfrm>
          <a:prstGeom prst="rightArrow">
            <a:avLst>
              <a:gd name="adj1" fmla="val 50000"/>
              <a:gd name="adj2" fmla="val 51372"/>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838200" y="4876800"/>
            <a:ext cx="2438400" cy="990600"/>
          </a:xfrm>
          <a:prstGeom prst="rect">
            <a:avLst/>
          </a:prstGeom>
          <a:solidFill>
            <a:srgbClr val="FFFEE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nvGrpSpPr>
          <p:cNvPr id="2" name="Grouper 1"/>
          <p:cNvGrpSpPr/>
          <p:nvPr/>
        </p:nvGrpSpPr>
        <p:grpSpPr>
          <a:xfrm>
            <a:off x="685800" y="1219200"/>
            <a:ext cx="3276600" cy="4876800"/>
            <a:chOff x="381000" y="1219200"/>
            <a:chExt cx="3276600" cy="4876800"/>
          </a:xfrm>
        </p:grpSpPr>
        <p:sp>
          <p:nvSpPr>
            <p:cNvPr id="24" name="Rectangle 23"/>
            <p:cNvSpPr/>
            <p:nvPr/>
          </p:nvSpPr>
          <p:spPr>
            <a:xfrm>
              <a:off x="381000" y="1219200"/>
              <a:ext cx="3276600" cy="487680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 name="Rectangle 24"/>
            <p:cNvSpPr/>
            <p:nvPr/>
          </p:nvSpPr>
          <p:spPr>
            <a:xfrm>
              <a:off x="838200" y="1447800"/>
              <a:ext cx="2438400" cy="914400"/>
            </a:xfrm>
            <a:prstGeom prst="rect">
              <a:avLst/>
            </a:prstGeom>
            <a:solidFill>
              <a:srgbClr val="FFFEE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nvGrpSpPr>
            <p:cNvPr id="28" name="Grouper 27"/>
            <p:cNvGrpSpPr/>
            <p:nvPr/>
          </p:nvGrpSpPr>
          <p:grpSpPr>
            <a:xfrm>
              <a:off x="838200" y="1481277"/>
              <a:ext cx="2438652" cy="4386123"/>
              <a:chOff x="838200" y="1481277"/>
              <a:chExt cx="2438652" cy="4386123"/>
            </a:xfrm>
          </p:grpSpPr>
          <p:sp>
            <p:nvSpPr>
              <p:cNvPr id="26" name="Rectangle 25"/>
              <p:cNvSpPr/>
              <p:nvPr/>
            </p:nvSpPr>
            <p:spPr>
              <a:xfrm>
                <a:off x="838200" y="3048000"/>
                <a:ext cx="2438400" cy="1143000"/>
              </a:xfrm>
              <a:prstGeom prst="rect">
                <a:avLst/>
              </a:prstGeom>
              <a:solidFill>
                <a:srgbClr val="FFFEE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nvGrpSpPr>
              <p:cNvPr id="3" name="Grouper 2"/>
              <p:cNvGrpSpPr/>
              <p:nvPr/>
            </p:nvGrpSpPr>
            <p:grpSpPr>
              <a:xfrm>
                <a:off x="838200" y="1481277"/>
                <a:ext cx="2438652" cy="4386123"/>
                <a:chOff x="914400" y="1176477"/>
                <a:chExt cx="2438652" cy="4386123"/>
              </a:xfrm>
            </p:grpSpPr>
            <p:sp>
              <p:nvSpPr>
                <p:cNvPr id="23" name="Rectangle 22"/>
                <p:cNvSpPr/>
                <p:nvPr/>
              </p:nvSpPr>
              <p:spPr>
                <a:xfrm>
                  <a:off x="954737" y="1176477"/>
                  <a:ext cx="2398315" cy="80472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000" b="1" kern="1200" dirty="0" smtClean="0">
                      <a:solidFill>
                        <a:schemeClr val="tx1"/>
                      </a:solidFill>
                    </a:rPr>
                    <a:t>Co-Expertise</a:t>
                  </a:r>
                  <a:endParaRPr lang="en-GB" sz="2000" b="1" kern="1200" dirty="0">
                    <a:solidFill>
                      <a:schemeClr val="tx1"/>
                    </a:solidFill>
                  </a:endParaRPr>
                </a:p>
              </p:txBody>
            </p:sp>
            <p:grpSp>
              <p:nvGrpSpPr>
                <p:cNvPr id="10" name="Grouper 9"/>
                <p:cNvGrpSpPr/>
                <p:nvPr/>
              </p:nvGrpSpPr>
              <p:grpSpPr>
                <a:xfrm>
                  <a:off x="1828799" y="2209800"/>
                  <a:ext cx="594380" cy="548908"/>
                  <a:chOff x="1025559" y="1426793"/>
                  <a:chExt cx="619747" cy="386369"/>
                </a:xfrm>
              </p:grpSpPr>
              <p:sp>
                <p:nvSpPr>
                  <p:cNvPr id="20" name="Flèche vers la droite 19"/>
                  <p:cNvSpPr/>
                  <p:nvPr/>
                </p:nvSpPr>
                <p:spPr>
                  <a:xfrm rot="5400000">
                    <a:off x="1174387" y="1277965"/>
                    <a:ext cx="322092" cy="619747"/>
                  </a:xfrm>
                  <a:prstGeom prst="rightArrow">
                    <a:avLst>
                      <a:gd name="adj1" fmla="val 60000"/>
                      <a:gd name="adj2" fmla="val 50000"/>
                    </a:avLst>
                  </a:prstGeom>
                  <a:solidFill>
                    <a:srgbClr val="0B5395"/>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1" name="Flèche vers la droite 6"/>
                  <p:cNvSpPr/>
                  <p:nvPr/>
                </p:nvSpPr>
                <p:spPr>
                  <a:xfrm>
                    <a:off x="1165380" y="1587698"/>
                    <a:ext cx="371849" cy="2254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a:p>
                </p:txBody>
              </p:sp>
            </p:grpSp>
            <p:sp>
              <p:nvSpPr>
                <p:cNvPr id="19" name="Rectangle 18"/>
                <p:cNvSpPr/>
                <p:nvPr/>
              </p:nvSpPr>
              <p:spPr>
                <a:xfrm>
                  <a:off x="954737" y="2895601"/>
                  <a:ext cx="2398315" cy="9905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000" b="1" kern="1200" dirty="0" smtClean="0">
                      <a:solidFill>
                        <a:srgbClr val="000000"/>
                      </a:solidFill>
                    </a:rPr>
                    <a:t>Radiological Protection Culture</a:t>
                  </a:r>
                  <a:endParaRPr lang="en-GB" sz="2000" b="1" kern="1200" dirty="0">
                    <a:solidFill>
                      <a:srgbClr val="000000"/>
                    </a:solidFill>
                  </a:endParaRPr>
                </a:p>
              </p:txBody>
            </p:sp>
            <p:grpSp>
              <p:nvGrpSpPr>
                <p:cNvPr id="12" name="Grouper 11"/>
                <p:cNvGrpSpPr/>
                <p:nvPr/>
              </p:nvGrpSpPr>
              <p:grpSpPr>
                <a:xfrm>
                  <a:off x="1828799" y="4038600"/>
                  <a:ext cx="619747" cy="463834"/>
                  <a:chOff x="1041430" y="3257075"/>
                  <a:chExt cx="619747" cy="516456"/>
                </a:xfrm>
              </p:grpSpPr>
              <p:sp>
                <p:nvSpPr>
                  <p:cNvPr id="16" name="Flèche vers la droite 15"/>
                  <p:cNvSpPr/>
                  <p:nvPr/>
                </p:nvSpPr>
                <p:spPr>
                  <a:xfrm rot="5400000">
                    <a:off x="1093076" y="3205429"/>
                    <a:ext cx="516456" cy="619747"/>
                  </a:xfrm>
                  <a:prstGeom prst="rightArrow">
                    <a:avLst>
                      <a:gd name="adj1" fmla="val 60000"/>
                      <a:gd name="adj2" fmla="val 50000"/>
                    </a:avLst>
                  </a:prstGeom>
                  <a:solidFill>
                    <a:srgbClr val="0B5395"/>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Flèche vers la droite 10"/>
                  <p:cNvSpPr/>
                  <p:nvPr/>
                </p:nvSpPr>
                <p:spPr>
                  <a:xfrm>
                    <a:off x="1193831" y="3341920"/>
                    <a:ext cx="371849" cy="3615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GB" sz="2100" kern="1200"/>
                  </a:p>
                </p:txBody>
              </p:sp>
            </p:grpSp>
            <p:sp>
              <p:nvSpPr>
                <p:cNvPr id="15" name="Rectangle 14"/>
                <p:cNvSpPr/>
                <p:nvPr/>
              </p:nvSpPr>
              <p:spPr>
                <a:xfrm>
                  <a:off x="914400" y="4648200"/>
                  <a:ext cx="2413027" cy="914400"/>
                </a:xfrm>
                <a:prstGeom prst="rect">
                  <a:avLst/>
                </a:prstGeom>
                <a:solidFill>
                  <a:srgbClr val="FFFEE8"/>
                </a:solid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000" b="1" kern="1200" dirty="0" smtClean="0">
                      <a:solidFill>
                        <a:srgbClr val="000000"/>
                      </a:solidFill>
                    </a:rPr>
                    <a:t>Self Help Protection</a:t>
                  </a:r>
                  <a:endParaRPr lang="en-GB" sz="2000" b="1" kern="1200" dirty="0">
                    <a:solidFill>
                      <a:srgbClr val="000000"/>
                    </a:solidFill>
                  </a:endParaRPr>
                </a:p>
              </p:txBody>
            </p:sp>
          </p:grpSp>
        </p:grpSp>
      </p:grpSp>
      <p:sp>
        <p:nvSpPr>
          <p:cNvPr id="29"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46</a:t>
            </a:fld>
            <a:endParaRPr lang="fr-FR" sz="1200"/>
          </a:p>
        </p:txBody>
      </p:sp>
    </p:spTree>
    <p:extLst>
      <p:ext uri="{BB962C8B-B14F-4D97-AF65-F5344CB8AC3E}">
        <p14:creationId xmlns:p14="http://schemas.microsoft.com/office/powerpoint/2010/main" val="338183777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Espace réservé du pied de page 3"/>
          <p:cNvSpPr>
            <a:spLocks noGrp="1"/>
          </p:cNvSpPr>
          <p:nvPr>
            <p:ph type="ftr" sz="quarter" idx="4294967295"/>
          </p:nvPr>
        </p:nvSpPr>
        <p:spPr bwMode="auto">
          <a:xfrm rot="16200000">
            <a:off x="-647700" y="56007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a:solidFill>
                  <a:schemeClr val="bg1"/>
                </a:solidFill>
                <a:latin typeface="Helvetica" charset="0"/>
              </a:rPr>
              <a:t>IRPA 11 Keynote Lecture XX</a:t>
            </a:r>
          </a:p>
        </p:txBody>
      </p:sp>
      <p:sp>
        <p:nvSpPr>
          <p:cNvPr id="17411" name="Rectangle 2"/>
          <p:cNvSpPr>
            <a:spLocks noGrp="1" noChangeArrowheads="1"/>
          </p:cNvSpPr>
          <p:nvPr>
            <p:ph type="title"/>
          </p:nvPr>
        </p:nvSpPr>
        <p:spPr>
          <a:xfrm>
            <a:off x="0" y="152400"/>
            <a:ext cx="9144000" cy="838200"/>
          </a:xfrm>
        </p:spPr>
        <p:txBody>
          <a:bodyPr>
            <a:normAutofit/>
          </a:bodyPr>
          <a:lstStyle/>
          <a:p>
            <a:pPr marL="342900" indent="-342900">
              <a:defRPr/>
            </a:pPr>
            <a:r>
              <a:rPr lang="en-GB" sz="2400" dirty="0" smtClean="0">
                <a:effectLst>
                  <a:outerShdw blurRad="38100" dist="25400" dir="5400000" algn="tl" rotWithShape="0">
                    <a:srgbClr val="000000">
                      <a:alpha val="43000"/>
                    </a:srgbClr>
                  </a:outerShdw>
                </a:effectLst>
              </a:rPr>
              <a:t>The dose criteria of ICRP 103</a:t>
            </a:r>
            <a:endParaRPr lang="en-GB" sz="2400" dirty="0">
              <a:effectLst>
                <a:outerShdw blurRad="38100" dist="25400" dir="5400000" algn="tl" rotWithShape="0">
                  <a:srgbClr val="000000">
                    <a:alpha val="43000"/>
                  </a:srgbClr>
                </a:outerShdw>
              </a:effectLst>
            </a:endParaRPr>
          </a:p>
        </p:txBody>
      </p:sp>
      <p:sp>
        <p:nvSpPr>
          <p:cNvPr id="54275" name="Rectangle 3"/>
          <p:cNvSpPr>
            <a:spLocks noGrp="1" noChangeArrowheads="1"/>
          </p:cNvSpPr>
          <p:nvPr>
            <p:ph type="body" idx="1"/>
          </p:nvPr>
        </p:nvSpPr>
        <p:spPr>
          <a:xfrm>
            <a:off x="228600" y="838200"/>
            <a:ext cx="8077200" cy="5181600"/>
          </a:xfrm>
        </p:spPr>
        <p:txBody>
          <a:bodyPr/>
          <a:lstStyle/>
          <a:p>
            <a:pPr marL="0" indent="0">
              <a:buFont typeface="Wingdings 2" charset="0"/>
              <a:buNone/>
              <a:defRPr/>
            </a:pPr>
            <a:endParaRPr lang="en-GB" sz="1000" dirty="0">
              <a:solidFill>
                <a:srgbClr val="000000"/>
              </a:solidFill>
              <a:latin typeface="Arial" charset="0"/>
              <a:cs typeface="ＭＳ Ｐゴシック" charset="0"/>
            </a:endParaRPr>
          </a:p>
          <a:p>
            <a:pPr marL="674687" lvl="2" indent="-342900">
              <a:spcAft>
                <a:spcPts val="1800"/>
              </a:spcAft>
              <a:buClr>
                <a:srgbClr val="22228B"/>
              </a:buClr>
              <a:buSzPct val="130000"/>
              <a:buFont typeface="Arial" charset="0"/>
              <a:buChar char="•"/>
              <a:defRPr/>
            </a:pPr>
            <a:r>
              <a:rPr lang="en-GB" sz="2000" dirty="0">
                <a:latin typeface="Helvetica" charset="0"/>
                <a:cs typeface="ＭＳ Ｐゴシック" charset="0"/>
              </a:rPr>
              <a:t>The recent experience of Fukushima has clearly revealed the confusion that exists concerning the application of the dose criteria recommended since 2007 by ICRP </a:t>
            </a:r>
          </a:p>
          <a:p>
            <a:pPr marL="674687" lvl="2" indent="-342900">
              <a:spcAft>
                <a:spcPts val="1800"/>
              </a:spcAft>
              <a:buClr>
                <a:srgbClr val="22228B"/>
              </a:buClr>
              <a:buSzPct val="130000"/>
              <a:buFont typeface="Arial" charset="0"/>
              <a:buChar char="•"/>
              <a:defRPr/>
            </a:pPr>
            <a:r>
              <a:rPr lang="en-GB" sz="2000" dirty="0" smtClean="0">
                <a:latin typeface="Helvetica" charset="0"/>
                <a:cs typeface="ＭＳ Ｐゴシック" charset="0"/>
              </a:rPr>
              <a:t>The </a:t>
            </a:r>
            <a:r>
              <a:rPr lang="en-GB" sz="2000" dirty="0">
                <a:latin typeface="Helvetica" charset="0"/>
                <a:cs typeface="ＭＳ Ｐゴシック" charset="0"/>
              </a:rPr>
              <a:t>dose criteria for planned exposure </a:t>
            </a:r>
            <a:r>
              <a:rPr lang="en-GB" sz="2000" dirty="0" smtClean="0">
                <a:latin typeface="Helvetica" charset="0"/>
                <a:cs typeface="ＭＳ Ｐゴシック" charset="0"/>
              </a:rPr>
              <a:t>situations introduced by ICRP in Publication 60, i.e. dose </a:t>
            </a:r>
            <a:r>
              <a:rPr lang="en-GB" sz="2000" dirty="0">
                <a:latin typeface="Helvetica" charset="0"/>
                <a:cs typeface="ＭＳ Ｐゴシック" charset="0"/>
              </a:rPr>
              <a:t>limits for the public </a:t>
            </a:r>
            <a:r>
              <a:rPr lang="en-GB" sz="2000" dirty="0" smtClean="0">
                <a:latin typeface="Helvetica" charset="0"/>
                <a:cs typeface="ＭＳ Ｐゴシック" charset="0"/>
              </a:rPr>
              <a:t>(1 </a:t>
            </a:r>
            <a:r>
              <a:rPr lang="en-GB" sz="2000" dirty="0" err="1" smtClean="0">
                <a:latin typeface="Helvetica" charset="0"/>
                <a:cs typeface="ＭＳ Ｐゴシック" charset="0"/>
              </a:rPr>
              <a:t>mSv</a:t>
            </a:r>
            <a:r>
              <a:rPr lang="en-GB" sz="2000" dirty="0" smtClean="0">
                <a:latin typeface="Helvetica" charset="0"/>
                <a:cs typeface="ＭＳ Ｐゴシック" charset="0"/>
              </a:rPr>
              <a:t> per year) and for </a:t>
            </a:r>
            <a:r>
              <a:rPr lang="en-GB" sz="2000" dirty="0">
                <a:latin typeface="Helvetica" charset="0"/>
                <a:cs typeface="ＭＳ Ｐゴシック" charset="0"/>
              </a:rPr>
              <a:t>occupationally exposed workers </a:t>
            </a:r>
            <a:r>
              <a:rPr lang="en-GB" sz="2000" dirty="0" smtClean="0">
                <a:latin typeface="Helvetica" charset="0"/>
                <a:cs typeface="ＭＳ Ｐゴシック" charset="0"/>
              </a:rPr>
              <a:t>(20 </a:t>
            </a:r>
            <a:r>
              <a:rPr lang="en-GB" sz="2000" dirty="0" err="1" smtClean="0">
                <a:latin typeface="Helvetica" charset="0"/>
                <a:cs typeface="ＭＳ Ｐゴシック" charset="0"/>
              </a:rPr>
              <a:t>mSv</a:t>
            </a:r>
            <a:r>
              <a:rPr lang="en-GB" sz="2000" dirty="0" smtClean="0">
                <a:latin typeface="Helvetica" charset="0"/>
                <a:cs typeface="ＭＳ Ｐゴシック" charset="0"/>
              </a:rPr>
              <a:t> per year) </a:t>
            </a:r>
            <a:r>
              <a:rPr lang="en-GB" sz="2000" dirty="0">
                <a:latin typeface="Helvetica" charset="0"/>
                <a:cs typeface="ＭＳ Ｐゴシック" charset="0"/>
              </a:rPr>
              <a:t>are </a:t>
            </a:r>
            <a:r>
              <a:rPr lang="en-GB" sz="2000" dirty="0" smtClean="0">
                <a:latin typeface="Helvetica" charset="0"/>
                <a:cs typeface="ＭＳ Ｐゴシック" charset="0"/>
              </a:rPr>
              <a:t>now </a:t>
            </a:r>
            <a:r>
              <a:rPr lang="en-GB" sz="2000" b="1" dirty="0" smtClean="0">
                <a:solidFill>
                  <a:srgbClr val="800000"/>
                </a:solidFill>
                <a:latin typeface="Helvetica" charset="0"/>
                <a:cs typeface="ＭＳ Ｐゴシック" charset="0"/>
              </a:rPr>
              <a:t>globally </a:t>
            </a:r>
            <a:r>
              <a:rPr lang="en-GB" sz="2000" b="1" dirty="0">
                <a:solidFill>
                  <a:srgbClr val="800000"/>
                </a:solidFill>
                <a:latin typeface="Helvetica" charset="0"/>
                <a:cs typeface="ＭＳ Ｐゴシック" charset="0"/>
              </a:rPr>
              <a:t>well </a:t>
            </a:r>
            <a:r>
              <a:rPr lang="en-GB" sz="2000" b="1" dirty="0" smtClean="0">
                <a:solidFill>
                  <a:srgbClr val="800000"/>
                </a:solidFill>
                <a:latin typeface="Helvetica" charset="0"/>
                <a:cs typeface="ＭＳ Ｐゴシック" charset="0"/>
              </a:rPr>
              <a:t>accepted worldwide</a:t>
            </a:r>
          </a:p>
          <a:p>
            <a:pPr marL="674687" lvl="2" indent="-342900">
              <a:spcAft>
                <a:spcPts val="1800"/>
              </a:spcAft>
              <a:buClr>
                <a:srgbClr val="22228B"/>
              </a:buClr>
              <a:buSzPct val="130000"/>
              <a:buFont typeface="Arial" charset="0"/>
              <a:buChar char="•"/>
              <a:defRPr/>
            </a:pPr>
            <a:r>
              <a:rPr lang="en-GB" sz="2000" dirty="0" smtClean="0">
                <a:latin typeface="Helvetica" charset="0"/>
                <a:cs typeface="ＭＳ Ｐゴシック" charset="0"/>
              </a:rPr>
              <a:t>On </a:t>
            </a:r>
            <a:r>
              <a:rPr lang="en-GB" sz="2000" dirty="0">
                <a:latin typeface="Helvetica" charset="0"/>
                <a:cs typeface="ＭＳ Ｐゴシック" charset="0"/>
              </a:rPr>
              <a:t>the contrary, the dose criteria </a:t>
            </a:r>
            <a:r>
              <a:rPr lang="en-GB" sz="2000" dirty="0" smtClean="0">
                <a:latin typeface="Helvetica" charset="0"/>
                <a:cs typeface="ＭＳ Ｐゴシック" charset="0"/>
              </a:rPr>
              <a:t>introduced in Publication 103 for selecting reference levels in </a:t>
            </a:r>
            <a:r>
              <a:rPr lang="en-GB" sz="2000" dirty="0">
                <a:latin typeface="Helvetica" charset="0"/>
                <a:cs typeface="ＭＳ Ｐゴシック" charset="0"/>
              </a:rPr>
              <a:t>emergency and existing exposure </a:t>
            </a:r>
            <a:r>
              <a:rPr lang="en-GB" sz="2000" dirty="0" smtClean="0">
                <a:latin typeface="Helvetica" charset="0"/>
                <a:cs typeface="ＭＳ Ｐゴシック" charset="0"/>
              </a:rPr>
              <a:t>situations</a:t>
            </a:r>
            <a:r>
              <a:rPr lang="en-GB" sz="2000" dirty="0">
                <a:latin typeface="Helvetica" charset="0"/>
                <a:cs typeface="ＭＳ Ｐゴシック" charset="0"/>
              </a:rPr>
              <a:t> </a:t>
            </a:r>
            <a:r>
              <a:rPr lang="en-GB" sz="2000" dirty="0" smtClean="0">
                <a:latin typeface="Helvetica" charset="0"/>
                <a:cs typeface="ＭＳ Ｐゴシック" charset="0"/>
              </a:rPr>
              <a:t>respectively 100, 20 </a:t>
            </a:r>
            <a:r>
              <a:rPr lang="en-GB" sz="2000" dirty="0" err="1" smtClean="0">
                <a:latin typeface="Helvetica" charset="0"/>
                <a:cs typeface="ＭＳ Ｐゴシック" charset="0"/>
              </a:rPr>
              <a:t>mSv</a:t>
            </a:r>
            <a:r>
              <a:rPr lang="en-GB" sz="2000" dirty="0">
                <a:latin typeface="Helvetica" charset="0"/>
                <a:cs typeface="ＭＳ Ｐゴシック" charset="0"/>
              </a:rPr>
              <a:t> </a:t>
            </a:r>
            <a:r>
              <a:rPr lang="en-GB" sz="2000" dirty="0" smtClean="0">
                <a:latin typeface="Helvetica" charset="0"/>
                <a:cs typeface="ＭＳ Ｐゴシック" charset="0"/>
              </a:rPr>
              <a:t>and 1mSv per year </a:t>
            </a:r>
            <a:r>
              <a:rPr lang="en-GB" sz="2000" b="1" dirty="0" smtClean="0">
                <a:solidFill>
                  <a:srgbClr val="800000"/>
                </a:solidFill>
                <a:latin typeface="Helvetica" charset="0"/>
                <a:cs typeface="ＭＳ Ｐゴシック" charset="0"/>
              </a:rPr>
              <a:t>are still often misunderstood and even disputed </a:t>
            </a:r>
          </a:p>
          <a:p>
            <a:pPr marL="674687" lvl="2" indent="-342900">
              <a:spcAft>
                <a:spcPts val="1800"/>
              </a:spcAft>
              <a:buClr>
                <a:srgbClr val="22228B"/>
              </a:buClr>
              <a:buSzPct val="130000"/>
              <a:buFont typeface="Arial" charset="0"/>
              <a:buChar char="•"/>
              <a:defRPr/>
            </a:pPr>
            <a:r>
              <a:rPr lang="en-GB" sz="2000" dirty="0" smtClean="0">
                <a:latin typeface="Helvetica" charset="0"/>
                <a:cs typeface="ＭＳ Ｐゴシック" charset="0"/>
              </a:rPr>
              <a:t>This </a:t>
            </a:r>
            <a:r>
              <a:rPr lang="en-GB" sz="2000" dirty="0">
                <a:latin typeface="Helvetica" charset="0"/>
                <a:cs typeface="ＭＳ Ｐゴシック" charset="0"/>
              </a:rPr>
              <a:t>established fact should lead </a:t>
            </a:r>
            <a:r>
              <a:rPr lang="en-GB" sz="2000" dirty="0" smtClean="0">
                <a:latin typeface="Helvetica" charset="0"/>
                <a:cs typeface="ＭＳ Ｐゴシック" charset="0"/>
              </a:rPr>
              <a:t>to </a:t>
            </a:r>
            <a:r>
              <a:rPr lang="en-GB" sz="2000" dirty="0">
                <a:latin typeface="Helvetica" charset="0"/>
                <a:cs typeface="ＭＳ Ｐゴシック" charset="0"/>
              </a:rPr>
              <a:t>revisit the issue of </a:t>
            </a:r>
            <a:r>
              <a:rPr lang="en-GB" sz="2000" dirty="0" smtClean="0">
                <a:latin typeface="Helvetica" charset="0"/>
                <a:cs typeface="ＭＳ Ｐゴシック" charset="0"/>
              </a:rPr>
              <a:t>the </a:t>
            </a:r>
            <a:r>
              <a:rPr lang="en-GB" sz="2000" b="1" dirty="0" smtClean="0">
                <a:solidFill>
                  <a:srgbClr val="800000"/>
                </a:solidFill>
                <a:latin typeface="Helvetica" charset="0"/>
                <a:cs typeface="ＭＳ Ｐゴシック" charset="0"/>
              </a:rPr>
              <a:t>tolerability </a:t>
            </a:r>
            <a:r>
              <a:rPr lang="en-GB" sz="2000" b="1" dirty="0">
                <a:solidFill>
                  <a:srgbClr val="800000"/>
                </a:solidFill>
                <a:latin typeface="Helvetica" charset="0"/>
                <a:cs typeface="ＭＳ Ｐゴシック" charset="0"/>
              </a:rPr>
              <a:t>of </a:t>
            </a:r>
            <a:r>
              <a:rPr lang="en-GB" sz="2000" b="1" dirty="0" smtClean="0">
                <a:solidFill>
                  <a:srgbClr val="800000"/>
                </a:solidFill>
                <a:latin typeface="Helvetica" charset="0"/>
                <a:cs typeface="ＭＳ Ｐゴシック" charset="0"/>
              </a:rPr>
              <a:t>radiation risk</a:t>
            </a:r>
            <a:endParaRPr lang="en-GB" sz="2000" b="1" dirty="0">
              <a:solidFill>
                <a:srgbClr val="800000"/>
              </a:solidFill>
              <a:latin typeface="Helvetica" charset="0"/>
              <a:cs typeface="ＭＳ Ｐゴシック" charset="0"/>
            </a:endParaRPr>
          </a:p>
          <a:p>
            <a:pPr marL="674687" lvl="2" indent="-342900">
              <a:spcAft>
                <a:spcPts val="1800"/>
              </a:spcAft>
              <a:buClr>
                <a:srgbClr val="22228B"/>
              </a:buClr>
              <a:buSzPct val="130000"/>
              <a:buFont typeface="Arial" charset="0"/>
              <a:buChar char="•"/>
              <a:defRPr/>
            </a:pPr>
            <a:endParaRPr lang="en-GB" sz="2000" dirty="0" smtClean="0">
              <a:latin typeface="Arial" charset="0"/>
              <a:ea typeface="ＭＳ Ｐゴシック" charset="0"/>
              <a:cs typeface="ＭＳ Ｐゴシック" charset="0"/>
            </a:endParaRPr>
          </a:p>
        </p:txBody>
      </p:sp>
      <p:sp>
        <p:nvSpPr>
          <p:cNvPr id="76804"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A5EBE03-DBE0-584A-B73B-FFAD88274A37}" type="slidenum">
              <a:rPr lang="fr-FR" sz="1200"/>
              <a:pPr algn="r" eaLnBrk="1" hangingPunct="1"/>
              <a:t>47</a:t>
            </a:fld>
            <a:endParaRPr lang="fr-FR" sz="1200"/>
          </a:p>
        </p:txBody>
      </p:sp>
    </p:spTree>
    <p:extLst>
      <p:ext uri="{BB962C8B-B14F-4D97-AF65-F5344CB8AC3E}">
        <p14:creationId xmlns:p14="http://schemas.microsoft.com/office/powerpoint/2010/main" val="1040815098"/>
      </p:ext>
    </p:extLst>
  </p:cSld>
  <p:clrMapOvr>
    <a:masterClrMapping/>
  </p:clrMapOvr>
  <p:transition xmlns:p14="http://schemas.microsoft.com/office/powerpoint/2010/mai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title"/>
          </p:nvPr>
        </p:nvSpPr>
        <p:spPr>
          <a:xfrm>
            <a:off x="228599" y="228600"/>
            <a:ext cx="8915401" cy="762000"/>
          </a:xfrm>
        </p:spPr>
        <p:txBody>
          <a:bodyPr>
            <a:normAutofit/>
          </a:bodyPr>
          <a:lstStyle/>
          <a:p>
            <a:pPr marL="342900" indent="-342900" eaLnBrk="1" hangingPunct="1">
              <a:defRPr/>
            </a:pPr>
            <a:r>
              <a:rPr lang="en-GB" sz="2400" dirty="0"/>
              <a:t>The quest for </a:t>
            </a:r>
            <a:r>
              <a:rPr lang="en-US" sz="2400" dirty="0" err="1" smtClean="0"/>
              <a:t>tolerableness</a:t>
            </a:r>
            <a:r>
              <a:rPr lang="en-GB" sz="2400" dirty="0" smtClean="0"/>
              <a:t> </a:t>
            </a:r>
            <a:endParaRPr lang="en-GB" sz="2400" dirty="0"/>
          </a:p>
        </p:txBody>
      </p:sp>
      <p:sp>
        <p:nvSpPr>
          <p:cNvPr id="66562"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9E4D0D5-D726-524D-B380-673F73E408F2}" type="slidenum">
              <a:rPr lang="fr-FR" sz="1200"/>
              <a:pPr algn="r" eaLnBrk="1" hangingPunct="1"/>
              <a:t>48</a:t>
            </a:fld>
            <a:endParaRPr lang="fr-FR" sz="1200"/>
          </a:p>
        </p:txBody>
      </p:sp>
      <p:sp>
        <p:nvSpPr>
          <p:cNvPr id="66563" name="Rectangle 3"/>
          <p:cNvSpPr txBox="1">
            <a:spLocks noChangeArrowheads="1"/>
          </p:cNvSpPr>
          <p:nvPr/>
        </p:nvSpPr>
        <p:spPr bwMode="auto">
          <a:xfrm>
            <a:off x="685800" y="1143000"/>
            <a:ext cx="7772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nSpc>
                <a:spcPct val="120000"/>
              </a:lnSpc>
              <a:spcBef>
                <a:spcPct val="20000"/>
              </a:spcBef>
              <a:spcAft>
                <a:spcPts val="1200"/>
              </a:spcAft>
              <a:buClr>
                <a:srgbClr val="083763"/>
              </a:buClr>
              <a:buSzPct val="95000"/>
              <a:buFont typeface="Wingdings 2" charset="0"/>
              <a:buChar char=""/>
            </a:pPr>
            <a:r>
              <a:rPr lang="en-GB" sz="2000" b="1" dirty="0">
                <a:solidFill>
                  <a:srgbClr val="800000"/>
                </a:solidFill>
              </a:rPr>
              <a:t>Publication 26 (1977) </a:t>
            </a:r>
            <a:r>
              <a:rPr lang="en-GB" sz="2000" dirty="0">
                <a:solidFill>
                  <a:srgbClr val="000000"/>
                </a:solidFill>
              </a:rPr>
              <a:t>: the risk associated with dose limits compared with safe occupation for occupational exposures and risk regularly accepted in everyday life (e.g. public transport)  for public exposures </a:t>
            </a:r>
          </a:p>
          <a:p>
            <a:pPr>
              <a:lnSpc>
                <a:spcPct val="120000"/>
              </a:lnSpc>
              <a:spcBef>
                <a:spcPct val="20000"/>
              </a:spcBef>
              <a:spcAft>
                <a:spcPts val="1200"/>
              </a:spcAft>
              <a:buClr>
                <a:srgbClr val="083763"/>
              </a:buClr>
              <a:buSzPct val="95000"/>
              <a:buFont typeface="Wingdings 2" charset="0"/>
              <a:buChar char=""/>
            </a:pPr>
            <a:r>
              <a:rPr lang="en-GB" sz="2000" b="1" dirty="0">
                <a:solidFill>
                  <a:srgbClr val="800000"/>
                </a:solidFill>
              </a:rPr>
              <a:t>Publication 60 (1990)</a:t>
            </a:r>
            <a:r>
              <a:rPr lang="en-GB" sz="2000" dirty="0">
                <a:solidFill>
                  <a:srgbClr val="000000"/>
                </a:solidFill>
              </a:rPr>
              <a:t>: introduction of the tolerability of risk model: difference between unacceptable, tolerable and </a:t>
            </a:r>
            <a:r>
              <a:rPr lang="en-GB" sz="2000" dirty="0" smtClean="0">
                <a:solidFill>
                  <a:srgbClr val="000000"/>
                </a:solidFill>
              </a:rPr>
              <a:t>acceptable levels of risk. </a:t>
            </a:r>
            <a:r>
              <a:rPr lang="en-GB" sz="2000" dirty="0">
                <a:solidFill>
                  <a:srgbClr val="000000"/>
                </a:solidFill>
              </a:rPr>
              <a:t>Use of a multi-criteria approach for the occupational dose limit and reference to the natural background for the public dose limit</a:t>
            </a:r>
          </a:p>
          <a:p>
            <a:pPr>
              <a:lnSpc>
                <a:spcPct val="120000"/>
              </a:lnSpc>
              <a:spcBef>
                <a:spcPct val="20000"/>
              </a:spcBef>
              <a:spcAft>
                <a:spcPts val="1200"/>
              </a:spcAft>
              <a:buClr>
                <a:srgbClr val="083763"/>
              </a:buClr>
              <a:buSzPct val="95000"/>
              <a:buFont typeface="Wingdings 2" charset="0"/>
              <a:buChar char=""/>
            </a:pPr>
            <a:r>
              <a:rPr lang="en-GB" sz="2000" dirty="0" smtClean="0"/>
              <a:t>It is interesting to note that there are no considerations about the tolerability of risk in </a:t>
            </a:r>
            <a:r>
              <a:rPr lang="en-GB" sz="2000" b="1" dirty="0" smtClean="0">
                <a:solidFill>
                  <a:srgbClr val="800000"/>
                </a:solidFill>
              </a:rPr>
              <a:t>Publication 103</a:t>
            </a:r>
            <a:endParaRPr lang="en-GB" sz="2000" b="1" dirty="0">
              <a:solidFill>
                <a:srgbClr val="800000"/>
              </a:solidFill>
            </a:endParaRPr>
          </a:p>
        </p:txBody>
      </p:sp>
    </p:spTree>
    <p:extLst>
      <p:ext uri="{BB962C8B-B14F-4D97-AF65-F5344CB8AC3E}">
        <p14:creationId xmlns:p14="http://schemas.microsoft.com/office/powerpoint/2010/main" val="179398158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371600"/>
            <a:ext cx="8153400" cy="4876800"/>
          </a:xfrm>
          <a:prstGeom prst="rect">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37890" name="Rectangle 2"/>
          <p:cNvSpPr>
            <a:spLocks noGrp="1" noChangeArrowheads="1"/>
          </p:cNvSpPr>
          <p:nvPr>
            <p:ph type="title"/>
          </p:nvPr>
        </p:nvSpPr>
        <p:spPr>
          <a:xfrm>
            <a:off x="0" y="228600"/>
            <a:ext cx="9144000" cy="838200"/>
          </a:xfrm>
        </p:spPr>
        <p:txBody>
          <a:bodyPr>
            <a:normAutofit/>
          </a:bodyPr>
          <a:lstStyle/>
          <a:p>
            <a:pPr marL="342900" lvl="1" indent="-342900" eaLnBrk="1" hangingPunct="1">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The tolerability of risk model</a:t>
            </a:r>
            <a:b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b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supporting  ICRP Publication 60</a:t>
            </a:r>
          </a:p>
        </p:txBody>
      </p:sp>
      <p:sp>
        <p:nvSpPr>
          <p:cNvPr id="2560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A8C2EA43-281B-DB40-8091-29E85AA0668B}" type="slidenum">
              <a:rPr lang="fr-FR" sz="1200"/>
              <a:pPr algn="r" eaLnBrk="1" hangingPunct="1"/>
              <a:t>49</a:t>
            </a:fld>
            <a:endParaRPr lang="fr-FR" sz="1200"/>
          </a:p>
        </p:txBody>
      </p:sp>
      <p:grpSp>
        <p:nvGrpSpPr>
          <p:cNvPr id="25604" name="Grouper 1"/>
          <p:cNvGrpSpPr>
            <a:grpSpLocks/>
          </p:cNvGrpSpPr>
          <p:nvPr/>
        </p:nvGrpSpPr>
        <p:grpSpPr bwMode="auto">
          <a:xfrm>
            <a:off x="762000" y="1676400"/>
            <a:ext cx="7543800" cy="4343400"/>
            <a:chOff x="1295400" y="1600200"/>
            <a:chExt cx="7543800" cy="4343400"/>
          </a:xfrm>
        </p:grpSpPr>
        <p:sp>
          <p:nvSpPr>
            <p:cNvPr id="25605" name="Line 18"/>
            <p:cNvSpPr>
              <a:spLocks noChangeShapeType="1"/>
            </p:cNvSpPr>
            <p:nvPr/>
          </p:nvSpPr>
          <p:spPr bwMode="auto">
            <a:xfrm>
              <a:off x="5562600" y="2971800"/>
              <a:ext cx="0" cy="1524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5606" name="Line 5"/>
            <p:cNvSpPr>
              <a:spLocks noChangeShapeType="1"/>
            </p:cNvSpPr>
            <p:nvPr/>
          </p:nvSpPr>
          <p:spPr bwMode="auto">
            <a:xfrm flipV="1">
              <a:off x="2057400" y="1600200"/>
              <a:ext cx="0" cy="434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5607" name="Line 6"/>
            <p:cNvSpPr>
              <a:spLocks noChangeShapeType="1"/>
            </p:cNvSpPr>
            <p:nvPr/>
          </p:nvSpPr>
          <p:spPr bwMode="auto">
            <a:xfrm>
              <a:off x="2057400" y="5943600"/>
              <a:ext cx="6781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5608" name="Line 8"/>
            <p:cNvSpPr>
              <a:spLocks noChangeShapeType="1"/>
            </p:cNvSpPr>
            <p:nvPr/>
          </p:nvSpPr>
          <p:spPr bwMode="auto">
            <a:xfrm>
              <a:off x="2057400" y="2971800"/>
              <a:ext cx="6781800" cy="0"/>
            </a:xfrm>
            <a:prstGeom prst="line">
              <a:avLst/>
            </a:prstGeom>
            <a:noFill/>
            <a:ln w="38100">
              <a:solidFill>
                <a:srgbClr val="F7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5609" name="Rectangle 9"/>
            <p:cNvSpPr>
              <a:spLocks noChangeArrowheads="1"/>
            </p:cNvSpPr>
            <p:nvPr/>
          </p:nvSpPr>
          <p:spPr bwMode="auto">
            <a:xfrm>
              <a:off x="2438400" y="1676400"/>
              <a:ext cx="2057400" cy="1143000"/>
            </a:xfrm>
            <a:prstGeom prst="rect">
              <a:avLst/>
            </a:prstGeom>
            <a:solidFill>
              <a:srgbClr val="C0C0C0"/>
            </a:solidFill>
            <a:ln w="38100">
              <a:solidFill>
                <a:schemeClr val="tx1"/>
              </a:solidFill>
              <a:miter lim="800000"/>
              <a:headEnd/>
              <a:tailEnd/>
            </a:ln>
          </p:spPr>
          <p:txBody>
            <a:bodyPr anchor="ctr"/>
            <a:lstStyle/>
            <a:p>
              <a:pPr algn="ctr"/>
              <a:r>
                <a:rPr lang="fr-FR" b="1">
                  <a:cs typeface="Helvetica" charset="0"/>
                </a:rPr>
                <a:t>Unacceptable</a:t>
              </a:r>
            </a:p>
            <a:p>
              <a:pPr algn="ctr"/>
              <a:r>
                <a:rPr lang="fr-FR" b="1">
                  <a:cs typeface="Helvetica" charset="0"/>
                </a:rPr>
                <a:t> risk</a:t>
              </a:r>
            </a:p>
          </p:txBody>
        </p:sp>
        <p:sp>
          <p:nvSpPr>
            <p:cNvPr id="25610" name="Rectangle 11"/>
            <p:cNvSpPr>
              <a:spLocks noChangeArrowheads="1"/>
            </p:cNvSpPr>
            <p:nvPr/>
          </p:nvSpPr>
          <p:spPr bwMode="auto">
            <a:xfrm>
              <a:off x="2438400" y="3124200"/>
              <a:ext cx="2057400" cy="2590800"/>
            </a:xfrm>
            <a:prstGeom prst="rect">
              <a:avLst/>
            </a:prstGeom>
            <a:solidFill>
              <a:srgbClr val="C0C0C0"/>
            </a:solidFill>
            <a:ln w="38100">
              <a:solidFill>
                <a:schemeClr val="tx1"/>
              </a:solidFill>
              <a:miter lim="800000"/>
              <a:headEnd/>
              <a:tailEnd/>
            </a:ln>
          </p:spPr>
          <p:txBody>
            <a:bodyPr wrap="none" anchor="ctr"/>
            <a:lstStyle/>
            <a:p>
              <a:pPr algn="ctr"/>
              <a:r>
                <a:rPr lang="fr-FR" b="1">
                  <a:cs typeface="Helvetica" charset="0"/>
                </a:rPr>
                <a:t>Tolerable</a:t>
              </a:r>
            </a:p>
            <a:p>
              <a:pPr algn="ctr"/>
              <a:r>
                <a:rPr lang="fr-FR" b="1">
                  <a:cs typeface="Helvetica" charset="0"/>
                </a:rPr>
                <a:t>risk </a:t>
              </a:r>
            </a:p>
          </p:txBody>
        </p:sp>
        <p:sp>
          <p:nvSpPr>
            <p:cNvPr id="25611" name="Line 13"/>
            <p:cNvSpPr>
              <a:spLocks noChangeShapeType="1"/>
            </p:cNvSpPr>
            <p:nvPr/>
          </p:nvSpPr>
          <p:spPr bwMode="auto">
            <a:xfrm>
              <a:off x="5562600" y="4495800"/>
              <a:ext cx="3276600" cy="0"/>
            </a:xfrm>
            <a:prstGeom prst="line">
              <a:avLst/>
            </a:prstGeom>
            <a:noFill/>
            <a:ln w="38100">
              <a:solidFill>
                <a:srgbClr val="0507F7"/>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5612" name="Rectangle 14"/>
            <p:cNvSpPr>
              <a:spLocks noChangeArrowheads="1"/>
            </p:cNvSpPr>
            <p:nvPr/>
          </p:nvSpPr>
          <p:spPr bwMode="auto">
            <a:xfrm>
              <a:off x="5562600" y="4876800"/>
              <a:ext cx="2057400" cy="838200"/>
            </a:xfrm>
            <a:prstGeom prst="rect">
              <a:avLst/>
            </a:prstGeom>
            <a:solidFill>
              <a:srgbClr val="C0C0C0"/>
            </a:solidFill>
            <a:ln w="38100">
              <a:solidFill>
                <a:schemeClr val="tx1"/>
              </a:solidFill>
              <a:miter lim="800000"/>
              <a:headEnd/>
              <a:tailEnd/>
            </a:ln>
          </p:spPr>
          <p:txBody>
            <a:bodyPr anchor="ctr"/>
            <a:lstStyle/>
            <a:p>
              <a:pPr algn="ctr"/>
              <a:r>
                <a:rPr lang="fr-FR" b="1">
                  <a:cs typeface="Helvetica" charset="0"/>
                </a:rPr>
                <a:t>Acceptable </a:t>
              </a:r>
            </a:p>
            <a:p>
              <a:pPr algn="ctr"/>
              <a:r>
                <a:rPr lang="fr-FR" b="1">
                  <a:cs typeface="Helvetica" charset="0"/>
                </a:rPr>
                <a:t>residual risk</a:t>
              </a:r>
            </a:p>
          </p:txBody>
        </p:sp>
        <p:sp>
          <p:nvSpPr>
            <p:cNvPr id="25613" name="Rectangle 15"/>
            <p:cNvSpPr>
              <a:spLocks noChangeArrowheads="1"/>
            </p:cNvSpPr>
            <p:nvPr/>
          </p:nvSpPr>
          <p:spPr bwMode="auto">
            <a:xfrm>
              <a:off x="6019800" y="2667000"/>
              <a:ext cx="1752600" cy="457200"/>
            </a:xfrm>
            <a:prstGeom prst="rect">
              <a:avLst/>
            </a:prstGeom>
            <a:solidFill>
              <a:schemeClr val="accent1">
                <a:lumMod val="40000"/>
                <a:lumOff val="60000"/>
              </a:schemeClr>
            </a:solidFill>
            <a:ln w="38100">
              <a:solidFill>
                <a:srgbClr val="F70000"/>
              </a:solidFill>
              <a:miter lim="800000"/>
              <a:headEnd/>
              <a:tailEnd/>
            </a:ln>
          </p:spPr>
          <p:txBody>
            <a:bodyPr wrap="none" anchor="ctr"/>
            <a:lstStyle/>
            <a:p>
              <a:pPr algn="ctr"/>
              <a:r>
                <a:rPr lang="fr-FR" b="1" dirty="0" smtClean="0">
                  <a:cs typeface="Helvetica" charset="0"/>
                </a:rPr>
                <a:t>Dose </a:t>
              </a:r>
              <a:r>
                <a:rPr lang="fr-FR" b="1" dirty="0" err="1">
                  <a:cs typeface="Helvetica" charset="0"/>
                </a:rPr>
                <a:t>l</a:t>
              </a:r>
              <a:r>
                <a:rPr lang="fr-FR" b="1" dirty="0" err="1" smtClean="0">
                  <a:cs typeface="Helvetica" charset="0"/>
                </a:rPr>
                <a:t>imit</a:t>
              </a:r>
              <a:endParaRPr lang="fr-FR" b="1" dirty="0">
                <a:cs typeface="Helvetica" charset="0"/>
              </a:endParaRPr>
            </a:p>
          </p:txBody>
        </p:sp>
        <p:sp>
          <p:nvSpPr>
            <p:cNvPr id="25614" name="Rectangle 17"/>
            <p:cNvSpPr>
              <a:spLocks noChangeArrowheads="1"/>
            </p:cNvSpPr>
            <p:nvPr/>
          </p:nvSpPr>
          <p:spPr bwMode="auto">
            <a:xfrm>
              <a:off x="6248400" y="4267200"/>
              <a:ext cx="1752600" cy="457200"/>
            </a:xfrm>
            <a:prstGeom prst="rect">
              <a:avLst/>
            </a:prstGeom>
            <a:solidFill>
              <a:srgbClr val="91C6F7"/>
            </a:solidFill>
            <a:ln w="38100">
              <a:solidFill>
                <a:srgbClr val="0507F7"/>
              </a:solidFill>
              <a:miter lim="800000"/>
              <a:headEnd/>
              <a:tailEnd/>
            </a:ln>
          </p:spPr>
          <p:txBody>
            <a:bodyPr wrap="none" anchor="ctr"/>
            <a:lstStyle/>
            <a:p>
              <a:pPr algn="ctr"/>
              <a:r>
                <a:rPr lang="fr-FR" dirty="0">
                  <a:cs typeface="Helvetica" charset="0"/>
                </a:rPr>
                <a:t> </a:t>
              </a:r>
              <a:r>
                <a:rPr lang="fr-FR" b="1" dirty="0">
                  <a:cs typeface="Helvetica" charset="0"/>
                </a:rPr>
                <a:t>ALARA </a:t>
              </a:r>
              <a:r>
                <a:rPr lang="fr-FR" b="1" dirty="0" err="1">
                  <a:cs typeface="Helvetica" charset="0"/>
                </a:rPr>
                <a:t>level</a:t>
              </a:r>
              <a:r>
                <a:rPr lang="fr-FR" b="1" dirty="0">
                  <a:cs typeface="Helvetica" charset="0"/>
                </a:rPr>
                <a:t> </a:t>
              </a:r>
            </a:p>
          </p:txBody>
        </p:sp>
        <p:sp>
          <p:nvSpPr>
            <p:cNvPr id="25615" name="Rectangle 19"/>
            <p:cNvSpPr>
              <a:spLocks noChangeArrowheads="1"/>
            </p:cNvSpPr>
            <p:nvPr/>
          </p:nvSpPr>
          <p:spPr bwMode="auto">
            <a:xfrm rot="10800000">
              <a:off x="1295400" y="1600200"/>
              <a:ext cx="60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pPr algn="ctr"/>
              <a:r>
                <a:rPr lang="fr-FR" b="1">
                  <a:cs typeface="Helvetica" charset="0"/>
                </a:rPr>
                <a:t>Level of individual exposure </a:t>
              </a:r>
            </a:p>
          </p:txBody>
        </p:sp>
        <p:sp>
          <p:nvSpPr>
            <p:cNvPr id="25616" name="Rectangle 21"/>
            <p:cNvSpPr>
              <a:spLocks noChangeArrowheads="1"/>
            </p:cNvSpPr>
            <p:nvPr/>
          </p:nvSpPr>
          <p:spPr bwMode="auto">
            <a:xfrm>
              <a:off x="5257800" y="3581400"/>
              <a:ext cx="152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fr-FR" b="1" i="1">
                  <a:cs typeface="Helvetica" charset="0"/>
                </a:rPr>
                <a:t>Optimisation</a:t>
              </a:r>
            </a:p>
          </p:txBody>
        </p:sp>
      </p:grpSp>
    </p:spTree>
    <p:extLst>
      <p:ext uri="{BB962C8B-B14F-4D97-AF65-F5344CB8AC3E}">
        <p14:creationId xmlns:p14="http://schemas.microsoft.com/office/powerpoint/2010/main" val="196457406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r>
              <a:rPr lang="en-US" sz="2400" dirty="0">
                <a:effectLst>
                  <a:outerShdw blurRad="38100" dist="25400" dir="5400000" algn="tl" rotWithShape="0">
                    <a:srgbClr val="000000">
                      <a:alpha val="43000"/>
                    </a:srgbClr>
                  </a:outerShdw>
                </a:effectLst>
              </a:rPr>
              <a:t>Content</a:t>
            </a:r>
          </a:p>
        </p:txBody>
      </p:sp>
      <p:sp>
        <p:nvSpPr>
          <p:cNvPr id="3" name="Content Placeholder 2"/>
          <p:cNvSpPr>
            <a:spLocks noGrp="1"/>
          </p:cNvSpPr>
          <p:nvPr>
            <p:ph idx="1"/>
          </p:nvPr>
        </p:nvSpPr>
        <p:spPr>
          <a:xfrm>
            <a:off x="1066800" y="990600"/>
            <a:ext cx="6858000" cy="5334000"/>
          </a:xfrm>
        </p:spPr>
        <p:txBody>
          <a:bodyPr/>
          <a:lstStyle/>
          <a:p>
            <a:pPr marL="0" indent="0">
              <a:buNone/>
            </a:pPr>
            <a:endParaRPr lang="en-US" dirty="0" smtClean="0"/>
          </a:p>
          <a:p>
            <a:pPr marL="457200" indent="-457200">
              <a:buFont typeface="+mj-lt"/>
              <a:buAutoNum type="arabicPeriod"/>
            </a:pPr>
            <a:r>
              <a:rPr lang="en-US" dirty="0" smtClean="0"/>
              <a:t>The ICRP system of radiological protection </a:t>
            </a:r>
          </a:p>
          <a:p>
            <a:pPr marL="850900" lvl="1" indent="-457200">
              <a:buFont typeface="+mj-lt"/>
              <a:buAutoNum type="alphaLcPeriod"/>
            </a:pPr>
            <a:r>
              <a:rPr lang="en-US" dirty="0" smtClean="0"/>
              <a:t>A brief historical perspective</a:t>
            </a:r>
          </a:p>
          <a:p>
            <a:pPr marL="850900" lvl="1" indent="-457200">
              <a:buFont typeface="+mj-lt"/>
              <a:buAutoNum type="alphaLcPeriod"/>
            </a:pPr>
            <a:r>
              <a:rPr lang="en-US" dirty="0" smtClean="0"/>
              <a:t>The 2007 system</a:t>
            </a:r>
          </a:p>
          <a:p>
            <a:pPr marL="0" indent="0">
              <a:buNone/>
            </a:pPr>
            <a:endParaRPr lang="en-US" sz="1000" dirty="0"/>
          </a:p>
          <a:p>
            <a:pPr marL="457200" indent="-457200">
              <a:buFont typeface="+mj-lt"/>
              <a:buAutoNum type="arabicPeriod"/>
            </a:pPr>
            <a:r>
              <a:rPr lang="en-US" dirty="0"/>
              <a:t>T</a:t>
            </a:r>
            <a:r>
              <a:rPr lang="en-US" dirty="0" smtClean="0"/>
              <a:t>he protection of individuals in the recovery phase after a nuclear accident </a:t>
            </a:r>
            <a:endParaRPr lang="en-US" dirty="0" smtClean="0">
              <a:solidFill>
                <a:srgbClr val="800000"/>
              </a:solidFill>
            </a:endParaRPr>
          </a:p>
          <a:p>
            <a:pPr marL="823913" lvl="1" indent="-457200">
              <a:buFont typeface="+mj-lt"/>
              <a:buAutoNum type="alphaLcPeriod"/>
            </a:pPr>
            <a:r>
              <a:rPr lang="en-US" dirty="0" smtClean="0"/>
              <a:t>ICRP Publication 111</a:t>
            </a:r>
            <a:endParaRPr lang="en-US" dirty="0"/>
          </a:p>
          <a:p>
            <a:pPr marL="823913" lvl="1" indent="-457200">
              <a:buFont typeface="+mj-lt"/>
              <a:buAutoNum type="alphaLcPeriod"/>
            </a:pPr>
            <a:r>
              <a:rPr lang="en-US" dirty="0" smtClean="0"/>
              <a:t>What </a:t>
            </a:r>
            <a:r>
              <a:rPr lang="en-US" dirty="0"/>
              <a:t>have we learned from Fukushima to date </a:t>
            </a:r>
            <a:r>
              <a:rPr lang="en-US" dirty="0" smtClean="0"/>
              <a:t>for the protection of the public in case of nuclear accident?</a:t>
            </a:r>
          </a:p>
          <a:p>
            <a:pPr marL="0" indent="0">
              <a:buNone/>
            </a:pPr>
            <a:endParaRPr lang="en-US" sz="1000" dirty="0"/>
          </a:p>
          <a:p>
            <a:pPr marL="457200" indent="-457200">
              <a:buFont typeface="+mj-lt"/>
              <a:buAutoNum type="arabicPeriod"/>
            </a:pPr>
            <a:r>
              <a:rPr lang="en-US" dirty="0" smtClean="0"/>
              <a:t>Concluding remarks </a:t>
            </a:r>
          </a:p>
        </p:txBody>
      </p:sp>
      <p:sp>
        <p:nvSpPr>
          <p:cNvPr id="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5</a:t>
            </a:fld>
            <a:endParaRPr lang="fr-FR" sz="1200"/>
          </a:p>
        </p:txBody>
      </p:sp>
    </p:spTree>
    <p:extLst>
      <p:ext uri="{BB962C8B-B14F-4D97-AF65-F5344CB8AC3E}">
        <p14:creationId xmlns:p14="http://schemas.microsoft.com/office/powerpoint/2010/main" val="241565790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4"/>
          <p:cNvSpPr>
            <a:spLocks noGrp="1"/>
          </p:cNvSpPr>
          <p:nvPr>
            <p:ph type="title" idx="4294967295"/>
          </p:nvPr>
        </p:nvSpPr>
        <p:spPr>
          <a:xfrm>
            <a:off x="12346" y="152400"/>
            <a:ext cx="9144000" cy="1295400"/>
          </a:xfrm>
        </p:spPr>
        <p:txBody>
          <a:bodyPr>
            <a:noAutofit/>
          </a:bodyPr>
          <a:lstStyle/>
          <a:p>
            <a:pPr marL="342900" lvl="1" indent="-342900">
              <a:buClr>
                <a:srgbClr val="22228B"/>
              </a:buClr>
              <a:buSzPct val="120000"/>
              <a:defRPr/>
            </a:pP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A possible adaptation of the </a:t>
            </a:r>
            <a:b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b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tolerability of risk model to the ICRP 103 framework for</a:t>
            </a:r>
            <a:b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br>
            <a:r>
              <a:rPr lang="en-GB" sz="2400" b="1" kern="1200" dirty="0" smtClean="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 source-related dose constraints and reference levels </a:t>
            </a:r>
            <a:endPar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endParaRPr>
          </a:p>
        </p:txBody>
      </p:sp>
      <p:sp>
        <p:nvSpPr>
          <p:cNvPr id="58370"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C7638943-A342-3146-9D6A-667F2E8013BF}" type="slidenum">
              <a:rPr lang="fr-FR" sz="1200"/>
              <a:pPr algn="r" eaLnBrk="1" hangingPunct="1"/>
              <a:t>50</a:t>
            </a:fld>
            <a:endParaRPr lang="fr-FR" sz="1200"/>
          </a:p>
        </p:txBody>
      </p:sp>
      <p:cxnSp>
        <p:nvCxnSpPr>
          <p:cNvPr id="18" name="Connecteur droit 17"/>
          <p:cNvCxnSpPr/>
          <p:nvPr/>
        </p:nvCxnSpPr>
        <p:spPr>
          <a:xfrm>
            <a:off x="7239000" y="2743200"/>
            <a:ext cx="0" cy="0"/>
          </a:xfrm>
          <a:prstGeom prst="line">
            <a:avLst/>
          </a:prstGeom>
        </p:spPr>
        <p:style>
          <a:lnRef idx="2">
            <a:schemeClr val="accent1"/>
          </a:lnRef>
          <a:fillRef idx="0">
            <a:schemeClr val="accent1"/>
          </a:fillRef>
          <a:effectRef idx="1">
            <a:schemeClr val="accent1"/>
          </a:effectRef>
          <a:fontRef idx="minor">
            <a:schemeClr val="tx1"/>
          </a:fontRef>
        </p:style>
      </p:cxnSp>
      <p:grpSp>
        <p:nvGrpSpPr>
          <p:cNvPr id="58372" name="Grouper 29"/>
          <p:cNvGrpSpPr>
            <a:grpSpLocks/>
          </p:cNvGrpSpPr>
          <p:nvPr/>
        </p:nvGrpSpPr>
        <p:grpSpPr bwMode="auto">
          <a:xfrm>
            <a:off x="304800" y="1828800"/>
            <a:ext cx="8289927" cy="4291013"/>
            <a:chOff x="-228600" y="1828800"/>
            <a:chExt cx="8290344" cy="4291496"/>
          </a:xfrm>
        </p:grpSpPr>
        <p:grpSp>
          <p:nvGrpSpPr>
            <p:cNvPr id="58373" name="Grouper 11"/>
            <p:cNvGrpSpPr>
              <a:grpSpLocks/>
            </p:cNvGrpSpPr>
            <p:nvPr/>
          </p:nvGrpSpPr>
          <p:grpSpPr bwMode="auto">
            <a:xfrm>
              <a:off x="-228600" y="1828800"/>
              <a:ext cx="7315567" cy="4291496"/>
              <a:chOff x="304800" y="1600200"/>
              <a:chExt cx="7315567" cy="4291496"/>
            </a:xfrm>
          </p:grpSpPr>
          <p:sp>
            <p:nvSpPr>
              <p:cNvPr id="46" name="Rectangle 45"/>
              <p:cNvSpPr/>
              <p:nvPr/>
            </p:nvSpPr>
            <p:spPr>
              <a:xfrm>
                <a:off x="2819527" y="1752617"/>
                <a:ext cx="4648434" cy="1066920"/>
              </a:xfrm>
              <a:prstGeom prst="rect">
                <a:avLst/>
              </a:prstGeom>
              <a:solidFill>
                <a:srgbClr val="FFFEE8"/>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8" name="Rectangle 7"/>
              <p:cNvSpPr/>
              <p:nvPr/>
            </p:nvSpPr>
            <p:spPr>
              <a:xfrm>
                <a:off x="2819527" y="2819537"/>
                <a:ext cx="4648434" cy="1066920"/>
              </a:xfrm>
              <a:prstGeom prst="rect">
                <a:avLst/>
              </a:prstGeom>
              <a:solidFill>
                <a:srgbClr val="FFFEE8"/>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 name="Rectangle 5"/>
              <p:cNvSpPr/>
              <p:nvPr/>
            </p:nvSpPr>
            <p:spPr>
              <a:xfrm>
                <a:off x="2819527" y="3886457"/>
                <a:ext cx="4648434" cy="990712"/>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 name="Rectangle 3"/>
              <p:cNvSpPr/>
              <p:nvPr/>
            </p:nvSpPr>
            <p:spPr>
              <a:xfrm>
                <a:off x="2819527" y="4877169"/>
                <a:ext cx="4648434" cy="990712"/>
              </a:xfrm>
              <a:prstGeom prst="rect">
                <a:avLst/>
              </a:prstGeom>
              <a:solidFill>
                <a:srgbClr val="FFFEE8"/>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8381" name="ZoneTexte 34"/>
              <p:cNvSpPr txBox="1">
                <a:spLocks noChangeArrowheads="1"/>
              </p:cNvSpPr>
              <p:nvPr/>
            </p:nvSpPr>
            <p:spPr bwMode="auto">
              <a:xfrm>
                <a:off x="304800" y="2438494"/>
                <a:ext cx="2362319" cy="1066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sz="2000" b="1">
                    <a:solidFill>
                      <a:srgbClr val="800000"/>
                    </a:solidFill>
                  </a:rPr>
                  <a:t>100 mSv</a:t>
                </a:r>
              </a:p>
              <a:p>
                <a:pPr algn="r" eaLnBrk="1" hangingPunct="1">
                  <a:spcBef>
                    <a:spcPct val="20000"/>
                  </a:spcBef>
                  <a:buClr>
                    <a:srgbClr val="0BD0D9"/>
                  </a:buClr>
                  <a:buSzPct val="95000"/>
                  <a:buFont typeface="Wingdings 2" charset="0"/>
                  <a:buNone/>
                </a:pPr>
                <a:r>
                  <a:rPr lang="en-GB" sz="1800" b="1">
                    <a:solidFill>
                      <a:srgbClr val="800000"/>
                    </a:solidFill>
                  </a:rPr>
                  <a:t>(acute or in a year</a:t>
                </a:r>
                <a:r>
                  <a:rPr lang="en-GB" sz="1900" b="1">
                    <a:solidFill>
                      <a:srgbClr val="800000"/>
                    </a:solidFill>
                  </a:rPr>
                  <a:t>)</a:t>
                </a:r>
              </a:p>
              <a:p>
                <a:pPr algn="r" eaLnBrk="1" hangingPunct="1">
                  <a:spcBef>
                    <a:spcPct val="20000"/>
                  </a:spcBef>
                  <a:buClr>
                    <a:srgbClr val="0BD0D9"/>
                  </a:buClr>
                  <a:buSzPct val="95000"/>
                  <a:buFont typeface="Wingdings 2" charset="0"/>
                  <a:buNone/>
                </a:pPr>
                <a:endParaRPr lang="en-GB" b="1">
                  <a:solidFill>
                    <a:srgbClr val="800000"/>
                  </a:solidFill>
                </a:endParaRPr>
              </a:p>
            </p:txBody>
          </p:sp>
          <p:sp>
            <p:nvSpPr>
              <p:cNvPr id="58382" name="ZoneTexte 36"/>
              <p:cNvSpPr txBox="1">
                <a:spLocks noChangeArrowheads="1"/>
              </p:cNvSpPr>
              <p:nvPr/>
            </p:nvSpPr>
            <p:spPr bwMode="auto">
              <a:xfrm>
                <a:off x="1295450" y="3584798"/>
                <a:ext cx="1371669"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sz="2000" b="1"/>
                  <a:t>20 mSv/y</a:t>
                </a:r>
              </a:p>
            </p:txBody>
          </p:sp>
          <p:sp>
            <p:nvSpPr>
              <p:cNvPr id="58383" name="ZoneTexte 39"/>
              <p:cNvSpPr txBox="1">
                <a:spLocks noChangeArrowheads="1"/>
              </p:cNvSpPr>
              <p:nvPr/>
            </p:nvSpPr>
            <p:spPr bwMode="auto">
              <a:xfrm>
                <a:off x="1371654" y="4546932"/>
                <a:ext cx="1295465"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sz="2000" b="1">
                    <a:solidFill>
                      <a:srgbClr val="000000"/>
                    </a:solidFill>
                  </a:rPr>
                  <a:t>1 mSv/y</a:t>
                </a:r>
              </a:p>
            </p:txBody>
          </p:sp>
          <p:cxnSp>
            <p:nvCxnSpPr>
              <p:cNvPr id="41" name="Connecteur droit 40"/>
              <p:cNvCxnSpPr/>
              <p:nvPr/>
            </p:nvCxnSpPr>
            <p:spPr>
              <a:xfrm flipV="1">
                <a:off x="2819527" y="5867880"/>
                <a:ext cx="4800842" cy="11114"/>
              </a:xfrm>
              <a:prstGeom prst="line">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8385" name="ZoneTexte 46"/>
              <p:cNvSpPr txBox="1">
                <a:spLocks noChangeArrowheads="1"/>
              </p:cNvSpPr>
              <p:nvPr/>
            </p:nvSpPr>
            <p:spPr bwMode="auto">
              <a:xfrm>
                <a:off x="2819526" y="5105795"/>
                <a:ext cx="4648433"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sz="1800" b="1">
                    <a:solidFill>
                      <a:srgbClr val="000000"/>
                    </a:solidFill>
                  </a:rPr>
                  <a:t>Planned exposure situation (public) </a:t>
                </a:r>
              </a:p>
            </p:txBody>
          </p:sp>
          <p:sp>
            <p:nvSpPr>
              <p:cNvPr id="58386" name="ZoneTexte 48"/>
              <p:cNvSpPr txBox="1">
                <a:spLocks noChangeArrowheads="1"/>
              </p:cNvSpPr>
              <p:nvPr/>
            </p:nvSpPr>
            <p:spPr bwMode="auto">
              <a:xfrm>
                <a:off x="2819526" y="3886457"/>
                <a:ext cx="4648433" cy="990712"/>
              </a:xfrm>
              <a:prstGeom prst="rect">
                <a:avLst/>
              </a:prstGeom>
              <a:solidFill>
                <a:srgbClr val="FFFEE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sz="1800" b="1"/>
                  <a:t>Existing exposure situations</a:t>
                </a:r>
              </a:p>
              <a:p>
                <a:pPr algn="ctr" eaLnBrk="1" hangingPunct="1">
                  <a:spcBef>
                    <a:spcPct val="20000"/>
                  </a:spcBef>
                  <a:buClr>
                    <a:srgbClr val="0BD0D9"/>
                  </a:buClr>
                  <a:buSzPct val="95000"/>
                  <a:buFont typeface="Wingdings 2" charset="0"/>
                  <a:buNone/>
                </a:pPr>
                <a:r>
                  <a:rPr lang="en-GB" sz="1800" b="1"/>
                  <a:t>Planned exposure  situations </a:t>
                </a:r>
              </a:p>
              <a:p>
                <a:pPr algn="ctr" eaLnBrk="1" hangingPunct="1">
                  <a:spcBef>
                    <a:spcPct val="20000"/>
                  </a:spcBef>
                  <a:buClr>
                    <a:srgbClr val="0BD0D9"/>
                  </a:buClr>
                  <a:buSzPct val="95000"/>
                  <a:buFont typeface="Wingdings 2" charset="0"/>
                  <a:buNone/>
                </a:pPr>
                <a:r>
                  <a:rPr lang="en-GB" sz="1800" b="1"/>
                  <a:t>(occupational)  </a:t>
                </a:r>
              </a:p>
            </p:txBody>
          </p:sp>
          <p:sp>
            <p:nvSpPr>
              <p:cNvPr id="58387" name="ZoneTexte 49"/>
              <p:cNvSpPr txBox="1">
                <a:spLocks noChangeArrowheads="1"/>
              </p:cNvSpPr>
              <p:nvPr/>
            </p:nvSpPr>
            <p:spPr bwMode="auto">
              <a:xfrm>
                <a:off x="2819526" y="3124372"/>
                <a:ext cx="4648433"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sz="1800" b="1"/>
                  <a:t>Emergency exposure situations </a:t>
                </a:r>
              </a:p>
            </p:txBody>
          </p:sp>
          <p:sp>
            <p:nvSpPr>
              <p:cNvPr id="58388" name="ZoneTexte 50"/>
              <p:cNvSpPr txBox="1">
                <a:spLocks noChangeArrowheads="1"/>
              </p:cNvSpPr>
              <p:nvPr/>
            </p:nvSpPr>
            <p:spPr bwMode="auto">
              <a:xfrm>
                <a:off x="3581564" y="2057451"/>
                <a:ext cx="3581580"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sz="2000" b="1" dirty="0">
                    <a:solidFill>
                      <a:srgbClr val="800000"/>
                    </a:solidFill>
                  </a:rPr>
                  <a:t>Inacceptable </a:t>
                </a:r>
              </a:p>
            </p:txBody>
          </p:sp>
          <p:cxnSp>
            <p:nvCxnSpPr>
              <p:cNvPr id="32" name="Connecteur droit 31"/>
              <p:cNvCxnSpPr/>
              <p:nvPr/>
            </p:nvCxnSpPr>
            <p:spPr>
              <a:xfrm>
                <a:off x="2819527" y="1600200"/>
                <a:ext cx="0" cy="4291496"/>
              </a:xfrm>
              <a:prstGeom prst="line">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25" name="Connecteur droit avec flèche 24"/>
            <p:cNvCxnSpPr/>
            <p:nvPr/>
          </p:nvCxnSpPr>
          <p:spPr>
            <a:xfrm>
              <a:off x="7391783" y="3048137"/>
              <a:ext cx="0" cy="3048343"/>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8375" name="ZoneTexte 58"/>
            <p:cNvSpPr txBox="1">
              <a:spLocks noChangeArrowheads="1"/>
            </p:cNvSpPr>
            <p:nvPr/>
          </p:nvSpPr>
          <p:spPr bwMode="auto">
            <a:xfrm rot="16200000">
              <a:off x="6431214" y="4161116"/>
              <a:ext cx="2743509" cy="51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sz="2000" b="1" dirty="0">
                  <a:solidFill>
                    <a:srgbClr val="800000"/>
                  </a:solidFill>
                </a:rPr>
                <a:t>Tolerable</a:t>
              </a:r>
              <a:r>
                <a:rPr lang="en-GB" i="1" dirty="0"/>
                <a:t> </a:t>
              </a:r>
            </a:p>
          </p:txBody>
        </p:sp>
        <p:cxnSp>
          <p:nvCxnSpPr>
            <p:cNvPr id="28" name="Connecteur droit 27"/>
            <p:cNvCxnSpPr/>
            <p:nvPr/>
          </p:nvCxnSpPr>
          <p:spPr>
            <a:xfrm>
              <a:off x="2286126" y="3048137"/>
              <a:ext cx="5258064" cy="0"/>
            </a:xfrm>
            <a:prstGeom prst="line">
              <a:avLst/>
            </a:prstGeom>
            <a:ln w="38100" cmpd="sng">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8746645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304800"/>
            <a:ext cx="9144000" cy="838200"/>
          </a:xfrm>
        </p:spPr>
        <p:txBody>
          <a:bodyPr>
            <a:normAutofit/>
          </a:bodyPr>
          <a:lstStyle/>
          <a:p>
            <a:pPr marL="342900" lvl="1" indent="-342900">
              <a:buClr>
                <a:srgbClr val="22228B"/>
              </a:buClr>
              <a:buSzPct val="120000"/>
              <a:defRPr/>
            </a:pPr>
            <a:r>
              <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Three basic attitudes towards risks </a:t>
            </a:r>
            <a:r>
              <a:rPr lang="fr-FR"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t/>
            </a:r>
            <a:br>
              <a:rPr lang="fr-FR"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rPr>
            </a:br>
            <a:endParaRPr lang="en-GB" sz="2400" b="1" kern="1200" dirty="0">
              <a:solidFill>
                <a:schemeClr val="accent1">
                  <a:lumMod val="75000"/>
                </a:schemeClr>
              </a:solidFill>
              <a:effectLst>
                <a:outerShdw blurRad="38100" dist="38100" dir="2700000" algn="tl">
                  <a:srgbClr val="000000">
                    <a:alpha val="43137"/>
                  </a:srgbClr>
                </a:outerShdw>
              </a:effectLst>
              <a:latin typeface="Arial" pitchFamily="34" charset="0"/>
              <a:ea typeface="+mj-ea"/>
              <a:cs typeface="Arial" pitchFamily="34" charset="0"/>
            </a:endParaRPr>
          </a:p>
        </p:txBody>
      </p:sp>
      <p:sp>
        <p:nvSpPr>
          <p:cNvPr id="46082" name="Rectangle 3"/>
          <p:cNvSpPr>
            <a:spLocks noGrp="1" noChangeArrowheads="1"/>
          </p:cNvSpPr>
          <p:nvPr>
            <p:ph type="body" idx="1"/>
          </p:nvPr>
        </p:nvSpPr>
        <p:spPr>
          <a:xfrm>
            <a:off x="304800" y="990600"/>
            <a:ext cx="8382000" cy="5486400"/>
          </a:xfrm>
        </p:spPr>
        <p:txBody>
          <a:bodyPr/>
          <a:lstStyle/>
          <a:p>
            <a:pPr>
              <a:lnSpc>
                <a:spcPct val="120000"/>
              </a:lnSpc>
              <a:spcAft>
                <a:spcPts val="1200"/>
              </a:spcAft>
              <a:defRPr/>
            </a:pPr>
            <a:r>
              <a:rPr lang="en-GB" sz="2000" b="1" dirty="0">
                <a:solidFill>
                  <a:srgbClr val="800000"/>
                </a:solidFill>
                <a:latin typeface="Arial" charset="0"/>
                <a:cs typeface="Arial" charset="0"/>
              </a:rPr>
              <a:t>Q</a:t>
            </a:r>
            <a:r>
              <a:rPr lang="en-GB" sz="2000" b="1" dirty="0" smtClean="0">
                <a:solidFill>
                  <a:srgbClr val="800000"/>
                </a:solidFill>
                <a:latin typeface="Arial" charset="0"/>
                <a:cs typeface="Arial" charset="0"/>
              </a:rPr>
              <a:t>uietude</a:t>
            </a:r>
            <a:r>
              <a:rPr lang="en-GB" sz="2000" dirty="0">
                <a:solidFill>
                  <a:srgbClr val="800000"/>
                </a:solidFill>
                <a:latin typeface="Arial" charset="0"/>
                <a:cs typeface="Arial" charset="0"/>
              </a:rPr>
              <a:t>:</a:t>
            </a:r>
            <a:r>
              <a:rPr lang="en-GB" sz="2000" dirty="0">
                <a:solidFill>
                  <a:srgbClr val="000053"/>
                </a:solidFill>
                <a:latin typeface="Arial" charset="0"/>
                <a:cs typeface="Arial" charset="0"/>
              </a:rPr>
              <a:t> </a:t>
            </a:r>
            <a:r>
              <a:rPr lang="en-GB" sz="2000" b="0" dirty="0" smtClean="0">
                <a:solidFill>
                  <a:srgbClr val="000000"/>
                </a:solidFill>
                <a:latin typeface="Arial" charset="0"/>
                <a:cs typeface="Arial" charset="0"/>
              </a:rPr>
              <a:t>In everyday life we </a:t>
            </a:r>
            <a:r>
              <a:rPr lang="en-GB" sz="2000" b="0" dirty="0">
                <a:solidFill>
                  <a:srgbClr val="000000"/>
                </a:solidFill>
                <a:latin typeface="Arial" charset="0"/>
                <a:cs typeface="Arial" charset="0"/>
              </a:rPr>
              <a:t>forget the risk </a:t>
            </a:r>
            <a:r>
              <a:rPr lang="en-GB" sz="2000" b="0" dirty="0" smtClean="0">
                <a:solidFill>
                  <a:srgbClr val="000000"/>
                </a:solidFill>
                <a:latin typeface="Arial" charset="0"/>
                <a:cs typeface="Arial" charset="0"/>
              </a:rPr>
              <a:t>if it </a:t>
            </a:r>
            <a:r>
              <a:rPr lang="en-GB" sz="2000" b="0" dirty="0">
                <a:solidFill>
                  <a:srgbClr val="000000"/>
                </a:solidFill>
                <a:latin typeface="Arial" charset="0"/>
                <a:cs typeface="Arial" charset="0"/>
              </a:rPr>
              <a:t>is well </a:t>
            </a:r>
            <a:r>
              <a:rPr lang="en-GB" sz="2000" b="0" dirty="0" smtClean="0">
                <a:solidFill>
                  <a:srgbClr val="000000"/>
                </a:solidFill>
                <a:latin typeface="Arial" charset="0"/>
                <a:cs typeface="Arial" charset="0"/>
              </a:rPr>
              <a:t>controlled, we have confidence in the arrangements put in place and we trust the institutions and people responsible for the control</a:t>
            </a:r>
          </a:p>
          <a:p>
            <a:pPr>
              <a:lnSpc>
                <a:spcPct val="120000"/>
              </a:lnSpc>
              <a:spcAft>
                <a:spcPts val="1200"/>
              </a:spcAft>
              <a:defRPr/>
            </a:pPr>
            <a:r>
              <a:rPr lang="fr-FR" sz="2000" b="1" dirty="0" smtClean="0">
                <a:solidFill>
                  <a:srgbClr val="800000"/>
                </a:solidFill>
                <a:latin typeface="Arial" charset="0"/>
                <a:cs typeface="Arial" charset="0"/>
              </a:rPr>
              <a:t>Vigilance</a:t>
            </a:r>
            <a:r>
              <a:rPr lang="fr-FR" sz="2000" b="1" dirty="0">
                <a:solidFill>
                  <a:srgbClr val="800000"/>
                </a:solidFill>
                <a:latin typeface="Arial" charset="0"/>
                <a:cs typeface="Arial" charset="0"/>
              </a:rPr>
              <a:t>:</a:t>
            </a:r>
            <a:r>
              <a:rPr lang="fr-FR" sz="2000" dirty="0"/>
              <a:t> </a:t>
            </a:r>
            <a:r>
              <a:rPr lang="en-GB" sz="2000" b="0" dirty="0" smtClean="0">
                <a:solidFill>
                  <a:srgbClr val="000000"/>
                </a:solidFill>
                <a:latin typeface="Arial" charset="0"/>
                <a:cs typeface="Arial" charset="0"/>
              </a:rPr>
              <a:t>When we are aware that a risk is present around us or we are suspicious that something may go wrong, then we pay attention.  If we notice any sign of risk, or that the situation is not well controlled, we take action to try to reduce the risk and to reassure ourselves that we have done what is reasonably possible</a:t>
            </a:r>
            <a:r>
              <a:rPr lang="en-GB" sz="2000" b="0" dirty="0" smtClean="0">
                <a:solidFill>
                  <a:srgbClr val="000000"/>
                </a:solidFill>
              </a:rPr>
              <a:t> </a:t>
            </a:r>
          </a:p>
          <a:p>
            <a:pPr>
              <a:lnSpc>
                <a:spcPct val="120000"/>
              </a:lnSpc>
              <a:spcAft>
                <a:spcPts val="1200"/>
              </a:spcAft>
              <a:defRPr/>
            </a:pPr>
            <a:r>
              <a:rPr lang="en-GB" sz="2000" b="1" dirty="0" smtClean="0">
                <a:solidFill>
                  <a:srgbClr val="800000"/>
                </a:solidFill>
                <a:latin typeface="Arial" charset="0"/>
                <a:cs typeface="Arial" charset="0"/>
              </a:rPr>
              <a:t>Reaction:</a:t>
            </a:r>
            <a:r>
              <a:rPr lang="en-GB" sz="2000" b="1" dirty="0" smtClean="0">
                <a:solidFill>
                  <a:srgbClr val="000053"/>
                </a:solidFill>
                <a:latin typeface="Arial" charset="0"/>
                <a:cs typeface="Arial" charset="0"/>
              </a:rPr>
              <a:t> </a:t>
            </a:r>
            <a:r>
              <a:rPr lang="en-GB" sz="2000" b="0" dirty="0" smtClean="0">
                <a:solidFill>
                  <a:srgbClr val="000000"/>
                </a:solidFill>
                <a:latin typeface="Arial" charset="0"/>
                <a:cs typeface="Arial" charset="0"/>
              </a:rPr>
              <a:t>When facing </a:t>
            </a:r>
            <a:r>
              <a:rPr lang="en-GB" sz="2000" b="0" dirty="0">
                <a:solidFill>
                  <a:srgbClr val="000000"/>
                </a:solidFill>
                <a:latin typeface="Arial" charset="0"/>
                <a:cs typeface="Arial" charset="0"/>
              </a:rPr>
              <a:t>an imminent danger </a:t>
            </a:r>
            <a:r>
              <a:rPr lang="en-GB" sz="2000" b="0" dirty="0" smtClean="0">
                <a:solidFill>
                  <a:srgbClr val="000000"/>
                </a:solidFill>
                <a:latin typeface="Arial" charset="0"/>
                <a:cs typeface="Arial" charset="0"/>
              </a:rPr>
              <a:t>or being involved in a </a:t>
            </a:r>
            <a:r>
              <a:rPr lang="en-GB" sz="2000" b="0" dirty="0">
                <a:solidFill>
                  <a:srgbClr val="000000"/>
                </a:solidFill>
                <a:latin typeface="Arial" charset="0"/>
                <a:cs typeface="Arial" charset="0"/>
              </a:rPr>
              <a:t>degraded situation </a:t>
            </a:r>
            <a:r>
              <a:rPr lang="en-GB" sz="2000" b="0" dirty="0" smtClean="0">
                <a:solidFill>
                  <a:srgbClr val="000000"/>
                </a:solidFill>
                <a:latin typeface="Arial" charset="0"/>
                <a:cs typeface="Arial" charset="0"/>
              </a:rPr>
              <a:t>we </a:t>
            </a:r>
            <a:r>
              <a:rPr lang="en-GB" sz="2000" b="0" dirty="0">
                <a:solidFill>
                  <a:srgbClr val="000000"/>
                </a:solidFill>
                <a:latin typeface="Arial" charset="0"/>
                <a:cs typeface="Arial" charset="0"/>
              </a:rPr>
              <a:t>act to protect </a:t>
            </a:r>
            <a:r>
              <a:rPr lang="en-GB" sz="2000" b="0" dirty="0" smtClean="0">
                <a:solidFill>
                  <a:srgbClr val="000000"/>
                </a:solidFill>
                <a:latin typeface="Arial" charset="0"/>
                <a:cs typeface="Arial" charset="0"/>
              </a:rPr>
              <a:t>ourselves </a:t>
            </a:r>
            <a:r>
              <a:rPr lang="en-GB" sz="2000" b="0" dirty="0">
                <a:solidFill>
                  <a:srgbClr val="000000"/>
                </a:solidFill>
                <a:latin typeface="Arial" charset="0"/>
                <a:cs typeface="Arial" charset="0"/>
              </a:rPr>
              <a:t>and </a:t>
            </a:r>
            <a:r>
              <a:rPr lang="en-GB" sz="2000" b="0" dirty="0" smtClean="0">
                <a:solidFill>
                  <a:srgbClr val="000000"/>
                </a:solidFill>
                <a:latin typeface="Arial" charset="0"/>
                <a:cs typeface="Arial" charset="0"/>
              </a:rPr>
              <a:t>our loved ones and we are in solidarity with others</a:t>
            </a:r>
            <a:endParaRPr lang="en-GB" sz="800" b="0" dirty="0" smtClean="0">
              <a:solidFill>
                <a:srgbClr val="800000"/>
              </a:solidFill>
              <a:latin typeface="Arial" charset="0"/>
              <a:cs typeface="Arial" charset="0"/>
            </a:endParaRPr>
          </a:p>
          <a:p>
            <a:pPr marL="0" indent="0" algn="ctr">
              <a:lnSpc>
                <a:spcPct val="120000"/>
              </a:lnSpc>
              <a:spcAft>
                <a:spcPts val="1200"/>
              </a:spcAft>
              <a:buFont typeface="Wingdings 2" charset="0"/>
              <a:buNone/>
              <a:defRPr/>
            </a:pPr>
            <a:r>
              <a:rPr lang="en-GB" sz="2000" b="1" dirty="0" smtClean="0">
                <a:solidFill>
                  <a:srgbClr val="800000"/>
                </a:solidFill>
                <a:latin typeface="Arial" charset="0"/>
                <a:cs typeface="Arial" charset="0"/>
              </a:rPr>
              <a:t>The tolerability of risk depends on the need for action from the involved individuals  </a:t>
            </a:r>
            <a:endParaRPr lang="en-GB" sz="2000" b="1" dirty="0">
              <a:solidFill>
                <a:srgbClr val="800000"/>
              </a:solidFill>
              <a:latin typeface="Arial" charset="0"/>
              <a:cs typeface="Arial" charset="0"/>
            </a:endParaRPr>
          </a:p>
        </p:txBody>
      </p:sp>
      <p:sp>
        <p:nvSpPr>
          <p:cNvPr id="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51</a:t>
            </a:fld>
            <a:endParaRPr lang="fr-FR" sz="1200"/>
          </a:p>
        </p:txBody>
      </p:sp>
    </p:spTree>
    <p:extLst>
      <p:ext uri="{BB962C8B-B14F-4D97-AF65-F5344CB8AC3E}">
        <p14:creationId xmlns:p14="http://schemas.microsoft.com/office/powerpoint/2010/main" val="204030228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7" name="Grouper 11"/>
          <p:cNvGrpSpPr>
            <a:grpSpLocks/>
          </p:cNvGrpSpPr>
          <p:nvPr/>
        </p:nvGrpSpPr>
        <p:grpSpPr bwMode="auto">
          <a:xfrm>
            <a:off x="457200" y="1524000"/>
            <a:ext cx="6629400" cy="4291013"/>
            <a:chOff x="990600" y="1600200"/>
            <a:chExt cx="6629400" cy="4291496"/>
          </a:xfrm>
        </p:grpSpPr>
        <p:sp>
          <p:nvSpPr>
            <p:cNvPr id="4" name="Rectangle 3"/>
            <p:cNvSpPr/>
            <p:nvPr/>
          </p:nvSpPr>
          <p:spPr>
            <a:xfrm>
              <a:off x="2819400" y="4877169"/>
              <a:ext cx="4648200" cy="990712"/>
            </a:xfrm>
            <a:prstGeom prst="rect">
              <a:avLst/>
            </a:prstGeom>
            <a:gradFill flip="none" rotWithShape="1">
              <a:gsLst>
                <a:gs pos="60000">
                  <a:srgbClr val="CCFFCC"/>
                </a:gs>
                <a:gs pos="0">
                  <a:srgbClr val="000000"/>
                </a:gs>
                <a:gs pos="0">
                  <a:srgbClr val="FFD08E"/>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 name="Rectangle 5"/>
            <p:cNvSpPr/>
            <p:nvPr/>
          </p:nvSpPr>
          <p:spPr>
            <a:xfrm>
              <a:off x="2819400" y="3810249"/>
              <a:ext cx="4648200" cy="1066920"/>
            </a:xfrm>
            <a:prstGeom prst="rect">
              <a:avLst/>
            </a:prstGeom>
            <a:gradFill flip="none" rotWithShape="1">
              <a:gsLst>
                <a:gs pos="59000">
                  <a:srgbClr val="FFD08E"/>
                </a:gs>
                <a:gs pos="94000">
                  <a:srgbClr val="FF9052"/>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6" name="Rectangle 45"/>
            <p:cNvSpPr/>
            <p:nvPr/>
          </p:nvSpPr>
          <p:spPr>
            <a:xfrm>
              <a:off x="2819400" y="1752617"/>
              <a:ext cx="4648200" cy="1066920"/>
            </a:xfrm>
            <a:prstGeom prst="rect">
              <a:avLst/>
            </a:prstGeom>
            <a:gradFill flip="none" rotWithShape="1">
              <a:gsLst>
                <a:gs pos="55000">
                  <a:srgbClr val="FF0000"/>
                </a:gs>
                <a:gs pos="95000">
                  <a:srgbClr val="FF9052"/>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8" name="Rectangle 7"/>
            <p:cNvSpPr/>
            <p:nvPr/>
          </p:nvSpPr>
          <p:spPr>
            <a:xfrm>
              <a:off x="2819400" y="2819537"/>
              <a:ext cx="4648200" cy="1066920"/>
            </a:xfrm>
            <a:prstGeom prst="rect">
              <a:avLst/>
            </a:prstGeom>
            <a:gradFill flip="none" rotWithShape="1">
              <a:gsLst>
                <a:gs pos="99000">
                  <a:srgbClr val="FF9053"/>
                </a:gs>
                <a:gs pos="100000">
                  <a:srgbClr val="FFD08E"/>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cxnSp>
          <p:nvCxnSpPr>
            <p:cNvPr id="32" name="Connecteur droit 31"/>
            <p:cNvCxnSpPr/>
            <p:nvPr/>
          </p:nvCxnSpPr>
          <p:spPr>
            <a:xfrm>
              <a:off x="2819400" y="1600200"/>
              <a:ext cx="0" cy="4291496"/>
            </a:xfrm>
            <a:prstGeom prst="line">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0189" name="ZoneTexte 34"/>
            <p:cNvSpPr txBox="1">
              <a:spLocks noChangeArrowheads="1"/>
            </p:cNvSpPr>
            <p:nvPr/>
          </p:nvSpPr>
          <p:spPr bwMode="auto">
            <a:xfrm>
              <a:off x="990600" y="2133660"/>
              <a:ext cx="1600200" cy="1295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sz="2800" b="1" dirty="0">
                  <a:solidFill>
                    <a:srgbClr val="800000"/>
                  </a:solidFill>
                </a:rPr>
                <a:t>100 </a:t>
              </a:r>
              <a:r>
                <a:rPr lang="en-GB" sz="2800" b="1" dirty="0" err="1">
                  <a:solidFill>
                    <a:srgbClr val="800000"/>
                  </a:solidFill>
                </a:rPr>
                <a:t>mSv</a:t>
              </a:r>
              <a:endParaRPr lang="en-GB" sz="2800" b="1" dirty="0">
                <a:solidFill>
                  <a:srgbClr val="800000"/>
                </a:solidFill>
              </a:endParaRPr>
            </a:p>
            <a:p>
              <a:pPr algn="r" eaLnBrk="1" hangingPunct="1">
                <a:spcBef>
                  <a:spcPct val="20000"/>
                </a:spcBef>
                <a:buClr>
                  <a:srgbClr val="0BD0D9"/>
                </a:buClr>
                <a:buSzPct val="95000"/>
                <a:buFont typeface="Wingdings 2" charset="0"/>
                <a:buNone/>
              </a:pPr>
              <a:r>
                <a:rPr lang="en-GB" sz="2000" b="1" dirty="0">
                  <a:solidFill>
                    <a:srgbClr val="800000"/>
                  </a:solidFill>
                </a:rPr>
                <a:t>Acute or</a:t>
              </a:r>
            </a:p>
            <a:p>
              <a:pPr algn="r" eaLnBrk="1" hangingPunct="1">
                <a:spcBef>
                  <a:spcPct val="20000"/>
                </a:spcBef>
                <a:buClr>
                  <a:srgbClr val="0BD0D9"/>
                </a:buClr>
                <a:buSzPct val="95000"/>
                <a:buFont typeface="Wingdings 2" charset="0"/>
                <a:buNone/>
              </a:pPr>
              <a:r>
                <a:rPr lang="en-GB" sz="2000" b="1" dirty="0">
                  <a:solidFill>
                    <a:srgbClr val="800000"/>
                  </a:solidFill>
                </a:rPr>
                <a:t>In a year</a:t>
              </a:r>
            </a:p>
          </p:txBody>
        </p:sp>
        <p:sp>
          <p:nvSpPr>
            <p:cNvPr id="50190" name="ZoneTexte 36"/>
            <p:cNvSpPr txBox="1">
              <a:spLocks noChangeArrowheads="1"/>
            </p:cNvSpPr>
            <p:nvPr/>
          </p:nvSpPr>
          <p:spPr bwMode="auto">
            <a:xfrm>
              <a:off x="1828800" y="3734040"/>
              <a:ext cx="762000"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b="1" dirty="0"/>
                <a:t>20 </a:t>
              </a:r>
              <a:r>
                <a:rPr lang="en-GB" b="1" dirty="0" err="1"/>
                <a:t>mSv</a:t>
              </a:r>
              <a:r>
                <a:rPr lang="en-GB" b="1" dirty="0"/>
                <a:t>/y</a:t>
              </a:r>
            </a:p>
          </p:txBody>
        </p:sp>
        <p:sp>
          <p:nvSpPr>
            <p:cNvPr id="50191" name="ZoneTexte 39"/>
            <p:cNvSpPr txBox="1">
              <a:spLocks noChangeArrowheads="1"/>
            </p:cNvSpPr>
            <p:nvPr/>
          </p:nvSpPr>
          <p:spPr bwMode="auto">
            <a:xfrm>
              <a:off x="1828800" y="4724752"/>
              <a:ext cx="762000"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b="1" dirty="0"/>
                <a:t>1 </a:t>
              </a:r>
              <a:r>
                <a:rPr lang="en-GB" b="1" dirty="0" err="1"/>
                <a:t>mSv</a:t>
              </a:r>
              <a:r>
                <a:rPr lang="en-GB" b="1" dirty="0"/>
                <a:t>/y</a:t>
              </a:r>
            </a:p>
          </p:txBody>
        </p:sp>
        <p:cxnSp>
          <p:nvCxnSpPr>
            <p:cNvPr id="41" name="Connecteur droit 40"/>
            <p:cNvCxnSpPr/>
            <p:nvPr/>
          </p:nvCxnSpPr>
          <p:spPr>
            <a:xfrm flipV="1">
              <a:off x="2819400" y="5867880"/>
              <a:ext cx="4800600" cy="11114"/>
            </a:xfrm>
            <a:prstGeom prst="line">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0193" name="ZoneTexte 46"/>
            <p:cNvSpPr txBox="1">
              <a:spLocks noChangeArrowheads="1"/>
            </p:cNvSpPr>
            <p:nvPr/>
          </p:nvSpPr>
          <p:spPr bwMode="auto">
            <a:xfrm>
              <a:off x="3886200" y="5029586"/>
              <a:ext cx="2362200"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b="1"/>
                <a:t>Quietude</a:t>
              </a:r>
            </a:p>
          </p:txBody>
        </p:sp>
        <p:sp>
          <p:nvSpPr>
            <p:cNvPr id="50194" name="ZoneTexte 48"/>
            <p:cNvSpPr txBox="1">
              <a:spLocks noChangeArrowheads="1"/>
            </p:cNvSpPr>
            <p:nvPr/>
          </p:nvSpPr>
          <p:spPr bwMode="auto">
            <a:xfrm>
              <a:off x="3505200" y="4038874"/>
              <a:ext cx="3124200"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b="1"/>
                <a:t>Vigilance</a:t>
              </a:r>
            </a:p>
          </p:txBody>
        </p:sp>
        <p:sp>
          <p:nvSpPr>
            <p:cNvPr id="50195" name="ZoneTexte 49"/>
            <p:cNvSpPr txBox="1">
              <a:spLocks noChangeArrowheads="1"/>
            </p:cNvSpPr>
            <p:nvPr/>
          </p:nvSpPr>
          <p:spPr bwMode="auto">
            <a:xfrm>
              <a:off x="3200400" y="3124372"/>
              <a:ext cx="3810000"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b="1"/>
                <a:t>Reaction </a:t>
              </a:r>
            </a:p>
          </p:txBody>
        </p:sp>
        <p:sp>
          <p:nvSpPr>
            <p:cNvPr id="50196" name="ZoneTexte 50"/>
            <p:cNvSpPr txBox="1">
              <a:spLocks noChangeArrowheads="1"/>
            </p:cNvSpPr>
            <p:nvPr/>
          </p:nvSpPr>
          <p:spPr bwMode="auto">
            <a:xfrm>
              <a:off x="3276600" y="2057451"/>
              <a:ext cx="3581400" cy="517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en-GB" sz="2800" b="1" i="1"/>
                <a:t>Unacceptable </a:t>
              </a:r>
            </a:p>
          </p:txBody>
        </p:sp>
      </p:grpSp>
      <p:sp>
        <p:nvSpPr>
          <p:cNvPr id="52226" name="Title 4"/>
          <p:cNvSpPr>
            <a:spLocks noGrp="1"/>
          </p:cNvSpPr>
          <p:nvPr>
            <p:ph type="title" idx="4294967295"/>
          </p:nvPr>
        </p:nvSpPr>
        <p:spPr>
          <a:xfrm>
            <a:off x="0" y="228600"/>
            <a:ext cx="9144000" cy="1066800"/>
          </a:xfrm>
        </p:spPr>
        <p:txBody>
          <a:bodyPr>
            <a:normAutofit/>
          </a:bodyPr>
          <a:lstStyle/>
          <a:p>
            <a:pPr eaLnBrk="1" hangingPunct="1">
              <a:defRPr/>
            </a:pPr>
            <a:r>
              <a:rPr lang="en-CA" sz="2400" b="1" dirty="0">
                <a:solidFill>
                  <a:schemeClr val="accent1">
                    <a:lumMod val="75000"/>
                  </a:schemeClr>
                </a:solidFill>
                <a:effectLst>
                  <a:outerShdw blurRad="38100" dist="38100" dir="2700000" algn="tl">
                    <a:srgbClr val="000000">
                      <a:alpha val="43137"/>
                    </a:srgbClr>
                  </a:outerShdw>
                </a:effectLst>
              </a:rPr>
              <a:t>The tolerability of risk model </a:t>
            </a:r>
            <a:r>
              <a:rPr lang="en-CA" sz="2400" b="1" dirty="0" smtClean="0">
                <a:solidFill>
                  <a:schemeClr val="accent1">
                    <a:lumMod val="75000"/>
                  </a:schemeClr>
                </a:solidFill>
                <a:effectLst>
                  <a:outerShdw blurRad="38100" dist="38100" dir="2700000" algn="tl">
                    <a:srgbClr val="000000">
                      <a:alpha val="43137"/>
                    </a:srgbClr>
                  </a:outerShdw>
                </a:effectLst>
              </a:rPr>
              <a:t>combining the CRP </a:t>
            </a:r>
            <a:r>
              <a:rPr lang="en-CA" sz="2400" b="1" dirty="0">
                <a:solidFill>
                  <a:schemeClr val="accent1">
                    <a:lumMod val="75000"/>
                  </a:schemeClr>
                </a:solidFill>
                <a:effectLst>
                  <a:outerShdw blurRad="38100" dist="38100" dir="2700000" algn="tl">
                    <a:srgbClr val="000000">
                      <a:alpha val="43137"/>
                    </a:srgbClr>
                  </a:outerShdw>
                </a:effectLst>
              </a:rPr>
              <a:t>103</a:t>
            </a:r>
            <a:br>
              <a:rPr lang="en-CA" sz="2400" b="1" dirty="0">
                <a:solidFill>
                  <a:schemeClr val="accent1">
                    <a:lumMod val="75000"/>
                  </a:schemeClr>
                </a:solidFill>
                <a:effectLst>
                  <a:outerShdw blurRad="38100" dist="38100" dir="2700000" algn="tl">
                    <a:srgbClr val="000000">
                      <a:alpha val="43137"/>
                    </a:srgbClr>
                  </a:outerShdw>
                </a:effectLst>
              </a:rPr>
            </a:br>
            <a:r>
              <a:rPr lang="en-CA" sz="2400" b="1" dirty="0" smtClean="0">
                <a:solidFill>
                  <a:schemeClr val="accent1">
                    <a:lumMod val="75000"/>
                  </a:schemeClr>
                </a:solidFill>
                <a:effectLst>
                  <a:outerShdw blurRad="38100" dist="38100" dir="2700000" algn="tl">
                    <a:srgbClr val="000000">
                      <a:alpha val="43137"/>
                    </a:srgbClr>
                  </a:outerShdw>
                </a:effectLst>
              </a:rPr>
              <a:t>framework and the attitude towards risk </a:t>
            </a:r>
            <a:endParaRPr lang="en-CA" sz="2400" b="1" dirty="0">
              <a:solidFill>
                <a:srgbClr val="000053"/>
              </a:solidFill>
              <a:latin typeface="Arial" charset="0"/>
              <a:cs typeface="Arial" charset="0"/>
            </a:endParaRPr>
          </a:p>
        </p:txBody>
      </p:sp>
      <p:cxnSp>
        <p:nvCxnSpPr>
          <p:cNvPr id="18" name="Connecteur droit 17"/>
          <p:cNvCxnSpPr/>
          <p:nvPr/>
        </p:nvCxnSpPr>
        <p:spPr>
          <a:xfrm>
            <a:off x="7239000" y="2743200"/>
            <a:ext cx="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Connecteur droit avec flèche 24"/>
          <p:cNvCxnSpPr/>
          <p:nvPr/>
        </p:nvCxnSpPr>
        <p:spPr>
          <a:xfrm>
            <a:off x="7391400" y="2743200"/>
            <a:ext cx="0" cy="3048000"/>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0182" name="ZoneTexte 58"/>
          <p:cNvSpPr txBox="1">
            <a:spLocks noChangeArrowheads="1"/>
          </p:cNvSpPr>
          <p:nvPr/>
        </p:nvSpPr>
        <p:spPr bwMode="auto">
          <a:xfrm rot="-5400000">
            <a:off x="6011863" y="3894137"/>
            <a:ext cx="35814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fr-FR" b="1" i="1" dirty="0" err="1"/>
              <a:t>Tolerable</a:t>
            </a:r>
            <a:r>
              <a:rPr lang="fr-FR" b="1" i="1" dirty="0"/>
              <a:t> </a:t>
            </a:r>
          </a:p>
        </p:txBody>
      </p:sp>
      <p:cxnSp>
        <p:nvCxnSpPr>
          <p:cNvPr id="28" name="Connecteur droit 27"/>
          <p:cNvCxnSpPr/>
          <p:nvPr/>
        </p:nvCxnSpPr>
        <p:spPr>
          <a:xfrm>
            <a:off x="2286000" y="2743200"/>
            <a:ext cx="5257800" cy="0"/>
          </a:xfrm>
          <a:prstGeom prst="line">
            <a:avLst/>
          </a:prstGeom>
          <a:ln w="381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2"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52</a:t>
            </a:fld>
            <a:endParaRPr lang="fr-FR" sz="1200"/>
          </a:p>
        </p:txBody>
      </p:sp>
    </p:spTree>
    <p:extLst>
      <p:ext uri="{BB962C8B-B14F-4D97-AF65-F5344CB8AC3E}">
        <p14:creationId xmlns:p14="http://schemas.microsoft.com/office/powerpoint/2010/main" val="292906494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4"/>
          <p:cNvSpPr>
            <a:spLocks noGrp="1"/>
          </p:cNvSpPr>
          <p:nvPr>
            <p:ph type="title" idx="4294967295"/>
          </p:nvPr>
        </p:nvSpPr>
        <p:spPr>
          <a:xfrm>
            <a:off x="12700" y="152400"/>
            <a:ext cx="9144000" cy="1066800"/>
          </a:xfrm>
        </p:spPr>
        <p:txBody>
          <a:bodyPr>
            <a:normAutofit fontScale="90000"/>
          </a:bodyPr>
          <a:lstStyle/>
          <a:p>
            <a:pPr eaLnBrk="1" hangingPunct="1">
              <a:defRPr/>
            </a:pPr>
            <a:r>
              <a:rPr lang="en-CA" sz="2700" b="1" dirty="0" smtClean="0">
                <a:solidFill>
                  <a:srgbClr val="000053"/>
                </a:solidFill>
                <a:latin typeface="Arial" charset="0"/>
                <a:cs typeface="Arial" charset="0"/>
              </a:rPr>
              <a:t/>
            </a:r>
            <a:br>
              <a:rPr lang="en-CA" sz="2700" b="1" dirty="0" smtClean="0">
                <a:solidFill>
                  <a:srgbClr val="000053"/>
                </a:solidFill>
                <a:latin typeface="Arial" charset="0"/>
                <a:cs typeface="Arial" charset="0"/>
              </a:rPr>
            </a:br>
            <a:r>
              <a:rPr lang="en-CA" sz="2700" b="1" dirty="0">
                <a:solidFill>
                  <a:schemeClr val="accent1">
                    <a:lumMod val="75000"/>
                  </a:schemeClr>
                </a:solidFill>
                <a:effectLst>
                  <a:outerShdw blurRad="38100" dist="38100" dir="2700000" algn="tl">
                    <a:srgbClr val="000000">
                      <a:alpha val="43137"/>
                    </a:srgbClr>
                  </a:outerShdw>
                </a:effectLst>
              </a:rPr>
              <a:t>An illustration: </a:t>
            </a:r>
            <a:r>
              <a:rPr lang="en-CA" sz="2700" b="1" dirty="0" smtClean="0">
                <a:solidFill>
                  <a:schemeClr val="accent1">
                    <a:lumMod val="75000"/>
                  </a:schemeClr>
                </a:solidFill>
                <a:effectLst>
                  <a:outerShdw blurRad="38100" dist="38100" dir="2700000" algn="tl">
                    <a:srgbClr val="000000">
                      <a:alpha val="43137"/>
                    </a:srgbClr>
                  </a:outerShdw>
                </a:effectLst>
              </a:rPr>
              <a:t>the </a:t>
            </a:r>
            <a:r>
              <a:rPr lang="en-CA" sz="2700" b="1" dirty="0">
                <a:solidFill>
                  <a:schemeClr val="accent1">
                    <a:lumMod val="75000"/>
                  </a:schemeClr>
                </a:solidFill>
                <a:effectLst>
                  <a:outerShdw blurRad="38100" dist="38100" dir="2700000" algn="tl">
                    <a:srgbClr val="000000">
                      <a:alpha val="43137"/>
                    </a:srgbClr>
                  </a:outerShdw>
                </a:effectLst>
              </a:rPr>
              <a:t>management of a nuclear accident</a:t>
            </a:r>
            <a:br>
              <a:rPr lang="en-CA" sz="2700" b="1" dirty="0">
                <a:solidFill>
                  <a:schemeClr val="accent1">
                    <a:lumMod val="75000"/>
                  </a:schemeClr>
                </a:solidFill>
                <a:effectLst>
                  <a:outerShdw blurRad="38100" dist="38100" dir="2700000" algn="tl">
                    <a:srgbClr val="000000">
                      <a:alpha val="43137"/>
                    </a:srgbClr>
                  </a:outerShdw>
                </a:effectLst>
              </a:rPr>
            </a:br>
            <a:r>
              <a:rPr lang="en-CA" sz="2200" b="1" dirty="0">
                <a:solidFill>
                  <a:schemeClr val="accent1">
                    <a:lumMod val="75000"/>
                  </a:schemeClr>
                </a:solidFill>
                <a:effectLst>
                  <a:outerShdw blurRad="38100" dist="38100" dir="2700000" algn="tl">
                    <a:srgbClr val="000000">
                      <a:alpha val="43137"/>
                    </a:srgbClr>
                  </a:outerShdw>
                </a:effectLst>
              </a:rPr>
              <a:t>- From quietude to reaction, then vigilance and back to quietude -</a:t>
            </a:r>
            <a:br>
              <a:rPr lang="en-CA" sz="2200" b="1" dirty="0">
                <a:solidFill>
                  <a:schemeClr val="accent1">
                    <a:lumMod val="75000"/>
                  </a:schemeClr>
                </a:solidFill>
                <a:effectLst>
                  <a:outerShdw blurRad="38100" dist="38100" dir="2700000" algn="tl">
                    <a:srgbClr val="000000">
                      <a:alpha val="43137"/>
                    </a:srgbClr>
                  </a:outerShdw>
                </a:effectLst>
              </a:rPr>
            </a:br>
            <a:endParaRPr lang="en-CA" sz="2200" b="1" dirty="0">
              <a:solidFill>
                <a:schemeClr val="accent1">
                  <a:lumMod val="75000"/>
                </a:schemeClr>
              </a:solidFill>
              <a:effectLst>
                <a:outerShdw blurRad="38100" dist="38100" dir="2700000" algn="tl">
                  <a:srgbClr val="000000">
                    <a:alpha val="43137"/>
                  </a:srgbClr>
                </a:outerShdw>
              </a:effectLst>
            </a:endParaRPr>
          </a:p>
        </p:txBody>
      </p:sp>
      <p:sp>
        <p:nvSpPr>
          <p:cNvPr id="54274"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E80503F-FAF3-574D-A9AE-4BB13FC542DB}" type="slidenum">
              <a:rPr lang="fr-FR" sz="1200"/>
              <a:pPr algn="r" eaLnBrk="1" hangingPunct="1"/>
              <a:t>53</a:t>
            </a:fld>
            <a:endParaRPr lang="fr-FR" sz="1200"/>
          </a:p>
        </p:txBody>
      </p:sp>
      <p:cxnSp>
        <p:nvCxnSpPr>
          <p:cNvPr id="18" name="Connecteur droit 17"/>
          <p:cNvCxnSpPr/>
          <p:nvPr/>
        </p:nvCxnSpPr>
        <p:spPr>
          <a:xfrm>
            <a:off x="7239000" y="2743200"/>
            <a:ext cx="0" cy="0"/>
          </a:xfrm>
          <a:prstGeom prst="line">
            <a:avLst/>
          </a:prstGeom>
        </p:spPr>
        <p:style>
          <a:lnRef idx="2">
            <a:schemeClr val="accent1"/>
          </a:lnRef>
          <a:fillRef idx="0">
            <a:schemeClr val="accent1"/>
          </a:fillRef>
          <a:effectRef idx="1">
            <a:schemeClr val="accent1"/>
          </a:effectRef>
          <a:fontRef idx="minor">
            <a:schemeClr val="tx1"/>
          </a:fontRef>
        </p:style>
      </p:cxnSp>
      <p:grpSp>
        <p:nvGrpSpPr>
          <p:cNvPr id="54276" name="Grouper 11"/>
          <p:cNvGrpSpPr>
            <a:grpSpLocks/>
          </p:cNvGrpSpPr>
          <p:nvPr/>
        </p:nvGrpSpPr>
        <p:grpSpPr bwMode="auto">
          <a:xfrm>
            <a:off x="838200" y="1600200"/>
            <a:ext cx="7543800" cy="4291013"/>
            <a:chOff x="1905000" y="1600200"/>
            <a:chExt cx="5867400" cy="4291496"/>
          </a:xfrm>
        </p:grpSpPr>
        <p:sp>
          <p:nvSpPr>
            <p:cNvPr id="46" name="Rectangle 45"/>
            <p:cNvSpPr/>
            <p:nvPr/>
          </p:nvSpPr>
          <p:spPr>
            <a:xfrm>
              <a:off x="2819336" y="1752617"/>
              <a:ext cx="4648693" cy="1066920"/>
            </a:xfrm>
            <a:prstGeom prst="rect">
              <a:avLst/>
            </a:prstGeom>
            <a:solidFill>
              <a:srgbClr val="FF3818"/>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8" name="Rectangle 7"/>
            <p:cNvSpPr/>
            <p:nvPr/>
          </p:nvSpPr>
          <p:spPr>
            <a:xfrm>
              <a:off x="2819336" y="2819537"/>
              <a:ext cx="4648693" cy="1066920"/>
            </a:xfrm>
            <a:prstGeom prst="rect">
              <a:avLst/>
            </a:prstGeom>
            <a:solidFill>
              <a:srgbClr val="FF905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 name="Rectangle 5"/>
            <p:cNvSpPr/>
            <p:nvPr/>
          </p:nvSpPr>
          <p:spPr>
            <a:xfrm>
              <a:off x="2819336" y="3886457"/>
              <a:ext cx="4648693" cy="990712"/>
            </a:xfrm>
            <a:prstGeom prst="rect">
              <a:avLst/>
            </a:prstGeom>
            <a:solidFill>
              <a:srgbClr val="FFD08E"/>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 name="Rectangle 3"/>
            <p:cNvSpPr/>
            <p:nvPr/>
          </p:nvSpPr>
          <p:spPr>
            <a:xfrm>
              <a:off x="2819336" y="4877169"/>
              <a:ext cx="4648693" cy="990712"/>
            </a:xfrm>
            <a:prstGeom prst="rect">
              <a:avLst/>
            </a:prstGeom>
            <a:solidFill>
              <a:srgbClr val="CCFFCC"/>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cxnSp>
          <p:nvCxnSpPr>
            <p:cNvPr id="32" name="Connecteur droit 31"/>
            <p:cNvCxnSpPr/>
            <p:nvPr/>
          </p:nvCxnSpPr>
          <p:spPr>
            <a:xfrm>
              <a:off x="2819337" y="1600200"/>
              <a:ext cx="0" cy="4291496"/>
            </a:xfrm>
            <a:prstGeom prst="line">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4305" name="ZoneTexte 34"/>
            <p:cNvSpPr txBox="1">
              <a:spLocks noChangeArrowheads="1"/>
            </p:cNvSpPr>
            <p:nvPr/>
          </p:nvSpPr>
          <p:spPr bwMode="auto">
            <a:xfrm>
              <a:off x="1905000" y="2547938"/>
              <a:ext cx="76200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b="1"/>
                <a:t>100 mSv/y</a:t>
              </a:r>
            </a:p>
          </p:txBody>
        </p:sp>
        <p:sp>
          <p:nvSpPr>
            <p:cNvPr id="54306" name="ZoneTexte 36"/>
            <p:cNvSpPr txBox="1">
              <a:spLocks noChangeArrowheads="1"/>
            </p:cNvSpPr>
            <p:nvPr/>
          </p:nvSpPr>
          <p:spPr bwMode="auto">
            <a:xfrm>
              <a:off x="1905000" y="3584575"/>
              <a:ext cx="762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b="1"/>
                <a:t>20 mSv/y</a:t>
              </a:r>
            </a:p>
          </p:txBody>
        </p:sp>
        <p:sp>
          <p:nvSpPr>
            <p:cNvPr id="54307" name="ZoneTexte 39"/>
            <p:cNvSpPr txBox="1">
              <a:spLocks noChangeArrowheads="1"/>
            </p:cNvSpPr>
            <p:nvPr/>
          </p:nvSpPr>
          <p:spPr bwMode="auto">
            <a:xfrm>
              <a:off x="1905000" y="4546599"/>
              <a:ext cx="762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en-GB" b="1"/>
                <a:t>1 mSv/y</a:t>
              </a:r>
            </a:p>
          </p:txBody>
        </p:sp>
        <p:cxnSp>
          <p:nvCxnSpPr>
            <p:cNvPr id="41" name="Connecteur droit 40"/>
            <p:cNvCxnSpPr/>
            <p:nvPr/>
          </p:nvCxnSpPr>
          <p:spPr>
            <a:xfrm>
              <a:off x="2286381" y="5867880"/>
              <a:ext cx="5486019" cy="0"/>
            </a:xfrm>
            <a:prstGeom prst="line">
              <a:avLst/>
            </a:prstGeom>
            <a:noFill/>
            <a:ln w="38100" cmpd="sng">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3" name="Connecteur droit 2"/>
          <p:cNvCxnSpPr/>
          <p:nvPr/>
        </p:nvCxnSpPr>
        <p:spPr bwMode="auto">
          <a:xfrm flipV="1">
            <a:off x="2362200" y="2895600"/>
            <a:ext cx="0" cy="2743200"/>
          </a:xfrm>
          <a:prstGeom prst="line">
            <a:avLst/>
          </a:prstGeom>
          <a:ln w="5715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52227" name="Forme libre 52226"/>
          <p:cNvSpPr/>
          <p:nvPr/>
        </p:nvSpPr>
        <p:spPr bwMode="auto">
          <a:xfrm>
            <a:off x="2362200" y="2895600"/>
            <a:ext cx="609600" cy="1447800"/>
          </a:xfrm>
          <a:custGeom>
            <a:avLst/>
            <a:gdLst>
              <a:gd name="connsiteX0" fmla="*/ 0 w 4045056"/>
              <a:gd name="connsiteY0" fmla="*/ 0 h 2140002"/>
              <a:gd name="connsiteX1" fmla="*/ 564427 w 4045056"/>
              <a:gd name="connsiteY1" fmla="*/ 1058242 h 2140002"/>
              <a:gd name="connsiteX2" fmla="*/ 1493378 w 4045056"/>
              <a:gd name="connsiteY2" fmla="*/ 1704946 h 2140002"/>
              <a:gd name="connsiteX3" fmla="*/ 2974997 w 4045056"/>
              <a:gd name="connsiteY3" fmla="*/ 2057694 h 2140002"/>
              <a:gd name="connsiteX4" fmla="*/ 4045056 w 4045056"/>
              <a:gd name="connsiteY4" fmla="*/ 2140002 h 21400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5056" h="2140002">
                <a:moveTo>
                  <a:pt x="0" y="0"/>
                </a:moveTo>
                <a:cubicBezTo>
                  <a:pt x="157765" y="387042"/>
                  <a:pt x="315531" y="774084"/>
                  <a:pt x="564427" y="1058242"/>
                </a:cubicBezTo>
                <a:cubicBezTo>
                  <a:pt x="813323" y="1342400"/>
                  <a:pt x="1091616" y="1538371"/>
                  <a:pt x="1493378" y="1704946"/>
                </a:cubicBezTo>
                <a:cubicBezTo>
                  <a:pt x="1895140" y="1871521"/>
                  <a:pt x="2549717" y="1985185"/>
                  <a:pt x="2974997" y="2057694"/>
                </a:cubicBezTo>
                <a:cubicBezTo>
                  <a:pt x="3400277" y="2130203"/>
                  <a:pt x="4045056" y="2140002"/>
                  <a:pt x="4045056" y="2140002"/>
                </a:cubicBezTo>
              </a:path>
            </a:pathLst>
          </a:custGeom>
          <a:ln w="57150" cmpd="sng">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fr-FR"/>
          </a:p>
        </p:txBody>
      </p:sp>
      <p:sp>
        <p:nvSpPr>
          <p:cNvPr id="54280" name="ZoneTexte 52227"/>
          <p:cNvSpPr txBox="1">
            <a:spLocks noChangeArrowheads="1"/>
          </p:cNvSpPr>
          <p:nvPr/>
        </p:nvSpPr>
        <p:spPr bwMode="auto">
          <a:xfrm>
            <a:off x="7391400" y="5791200"/>
            <a:ext cx="1616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fr-FR" b="1"/>
              <a:t>Years</a:t>
            </a:r>
          </a:p>
        </p:txBody>
      </p:sp>
      <p:cxnSp>
        <p:nvCxnSpPr>
          <p:cNvPr id="52232" name="Connecteur droit avec flèche 52231"/>
          <p:cNvCxnSpPr/>
          <p:nvPr/>
        </p:nvCxnSpPr>
        <p:spPr>
          <a:xfrm>
            <a:off x="7239000" y="5791200"/>
            <a:ext cx="228600" cy="0"/>
          </a:xfrm>
          <a:prstGeom prst="straightConnector1">
            <a:avLst/>
          </a:pr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54282" name="ZoneTexte 19"/>
          <p:cNvSpPr txBox="1">
            <a:spLocks noChangeArrowheads="1"/>
          </p:cNvSpPr>
          <p:nvPr/>
        </p:nvSpPr>
        <p:spPr bwMode="auto">
          <a:xfrm>
            <a:off x="2057400" y="57912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20000"/>
              </a:spcBef>
              <a:buClr>
                <a:srgbClr val="0BD0D9"/>
              </a:buClr>
              <a:buSzPct val="95000"/>
              <a:buFont typeface="Wingdings 2" charset="0"/>
              <a:buNone/>
            </a:pPr>
            <a:r>
              <a:rPr lang="fr-FR" b="1"/>
              <a:t>1	       5                10		15</a:t>
            </a:r>
          </a:p>
        </p:txBody>
      </p:sp>
      <p:sp>
        <p:nvSpPr>
          <p:cNvPr id="29" name="Forme libre 28"/>
          <p:cNvSpPr/>
          <p:nvPr/>
        </p:nvSpPr>
        <p:spPr bwMode="auto">
          <a:xfrm>
            <a:off x="2971800" y="4343400"/>
            <a:ext cx="5105400" cy="609600"/>
          </a:xfrm>
          <a:custGeom>
            <a:avLst/>
            <a:gdLst>
              <a:gd name="connsiteX0" fmla="*/ 0 w 4045056"/>
              <a:gd name="connsiteY0" fmla="*/ 0 h 2140002"/>
              <a:gd name="connsiteX1" fmla="*/ 564427 w 4045056"/>
              <a:gd name="connsiteY1" fmla="*/ 1058242 h 2140002"/>
              <a:gd name="connsiteX2" fmla="*/ 1493378 w 4045056"/>
              <a:gd name="connsiteY2" fmla="*/ 1704946 h 2140002"/>
              <a:gd name="connsiteX3" fmla="*/ 2974997 w 4045056"/>
              <a:gd name="connsiteY3" fmla="*/ 2057694 h 2140002"/>
              <a:gd name="connsiteX4" fmla="*/ 4045056 w 4045056"/>
              <a:gd name="connsiteY4" fmla="*/ 2140002 h 21400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5056" h="2140002">
                <a:moveTo>
                  <a:pt x="0" y="0"/>
                </a:moveTo>
                <a:cubicBezTo>
                  <a:pt x="157765" y="387042"/>
                  <a:pt x="315531" y="774084"/>
                  <a:pt x="564427" y="1058242"/>
                </a:cubicBezTo>
                <a:cubicBezTo>
                  <a:pt x="813323" y="1342400"/>
                  <a:pt x="1091616" y="1538371"/>
                  <a:pt x="1493378" y="1704946"/>
                </a:cubicBezTo>
                <a:cubicBezTo>
                  <a:pt x="1895140" y="1871521"/>
                  <a:pt x="2549717" y="1985185"/>
                  <a:pt x="2974997" y="2057694"/>
                </a:cubicBezTo>
                <a:cubicBezTo>
                  <a:pt x="3400277" y="2130203"/>
                  <a:pt x="4045056" y="2140002"/>
                  <a:pt x="4045056" y="2140002"/>
                </a:cubicBezTo>
              </a:path>
            </a:pathLst>
          </a:custGeom>
          <a:ln w="57150" cmpd="sng">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fr-FR"/>
          </a:p>
        </p:txBody>
      </p:sp>
      <p:grpSp>
        <p:nvGrpSpPr>
          <p:cNvPr id="54284" name="Grouper 1"/>
          <p:cNvGrpSpPr>
            <a:grpSpLocks/>
          </p:cNvGrpSpPr>
          <p:nvPr/>
        </p:nvGrpSpPr>
        <p:grpSpPr bwMode="auto">
          <a:xfrm>
            <a:off x="2362200" y="3429000"/>
            <a:ext cx="1350963" cy="609600"/>
            <a:chOff x="5410200" y="3276600"/>
            <a:chExt cx="1351644" cy="609600"/>
          </a:xfrm>
        </p:grpSpPr>
        <p:sp>
          <p:nvSpPr>
            <p:cNvPr id="22" name="Flèche vers le bas 21"/>
            <p:cNvSpPr/>
            <p:nvPr/>
          </p:nvSpPr>
          <p:spPr>
            <a:xfrm>
              <a:off x="5486438" y="3276600"/>
              <a:ext cx="381192" cy="596900"/>
            </a:xfrm>
            <a:prstGeom prst="downArrow">
              <a:avLst/>
            </a:prstGeom>
            <a:solidFill>
              <a:srgbClr val="FFF377"/>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cxnSp>
          <p:nvCxnSpPr>
            <p:cNvPr id="23" name="Connecteur droit 22"/>
            <p:cNvCxnSpPr/>
            <p:nvPr/>
          </p:nvCxnSpPr>
          <p:spPr bwMode="auto">
            <a:xfrm>
              <a:off x="5410200" y="3886200"/>
              <a:ext cx="533669" cy="0"/>
            </a:xfrm>
            <a:prstGeom prst="line">
              <a:avLst/>
            </a:prstGeom>
            <a:noFill/>
            <a:ln>
              <a:solidFill>
                <a:srgbClr val="000000"/>
              </a:solidFill>
            </a:ln>
          </p:spPr>
          <p:style>
            <a:lnRef idx="2">
              <a:schemeClr val="accent1"/>
            </a:lnRef>
            <a:fillRef idx="0">
              <a:schemeClr val="accent1"/>
            </a:fillRef>
            <a:effectRef idx="1">
              <a:schemeClr val="accent1"/>
            </a:effectRef>
            <a:fontRef idx="minor">
              <a:schemeClr val="tx1"/>
            </a:fontRef>
          </p:style>
        </p:cxnSp>
        <p:sp>
          <p:nvSpPr>
            <p:cNvPr id="54299" name="ZoneTexte 23"/>
            <p:cNvSpPr txBox="1">
              <a:spLocks noChangeArrowheads="1"/>
            </p:cNvSpPr>
            <p:nvPr/>
          </p:nvSpPr>
          <p:spPr bwMode="auto">
            <a:xfrm>
              <a:off x="6020107" y="3276600"/>
              <a:ext cx="741737"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fr-FR" sz="1800" b="1"/>
                <a:t>ALARA</a:t>
              </a:r>
            </a:p>
          </p:txBody>
        </p:sp>
      </p:grpSp>
      <p:grpSp>
        <p:nvGrpSpPr>
          <p:cNvPr id="54285" name="Grouper 25"/>
          <p:cNvGrpSpPr>
            <a:grpSpLocks/>
          </p:cNvGrpSpPr>
          <p:nvPr/>
        </p:nvGrpSpPr>
        <p:grpSpPr bwMode="auto">
          <a:xfrm>
            <a:off x="3124200" y="3962400"/>
            <a:ext cx="1350963" cy="609600"/>
            <a:chOff x="5410200" y="3276600"/>
            <a:chExt cx="1351644" cy="609600"/>
          </a:xfrm>
        </p:grpSpPr>
        <p:sp>
          <p:nvSpPr>
            <p:cNvPr id="27" name="Flèche vers le bas 26"/>
            <p:cNvSpPr/>
            <p:nvPr/>
          </p:nvSpPr>
          <p:spPr>
            <a:xfrm>
              <a:off x="5486438" y="3276600"/>
              <a:ext cx="381192" cy="596900"/>
            </a:xfrm>
            <a:prstGeom prst="downArrow">
              <a:avLst/>
            </a:prstGeom>
            <a:solidFill>
              <a:srgbClr val="FFF377"/>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cxnSp>
          <p:nvCxnSpPr>
            <p:cNvPr id="30" name="Connecteur droit 29"/>
            <p:cNvCxnSpPr/>
            <p:nvPr/>
          </p:nvCxnSpPr>
          <p:spPr bwMode="auto">
            <a:xfrm>
              <a:off x="5410200" y="3886200"/>
              <a:ext cx="533669" cy="0"/>
            </a:xfrm>
            <a:prstGeom prst="line">
              <a:avLst/>
            </a:prstGeom>
            <a:noFill/>
            <a:ln>
              <a:solidFill>
                <a:srgbClr val="000000"/>
              </a:solidFill>
            </a:ln>
          </p:spPr>
          <p:style>
            <a:lnRef idx="2">
              <a:schemeClr val="accent1"/>
            </a:lnRef>
            <a:fillRef idx="0">
              <a:schemeClr val="accent1"/>
            </a:fillRef>
            <a:effectRef idx="1">
              <a:schemeClr val="accent1"/>
            </a:effectRef>
            <a:fontRef idx="minor">
              <a:schemeClr val="tx1"/>
            </a:fontRef>
          </p:style>
        </p:cxnSp>
        <p:sp>
          <p:nvSpPr>
            <p:cNvPr id="54296" name="ZoneTexte 30"/>
            <p:cNvSpPr txBox="1">
              <a:spLocks noChangeArrowheads="1"/>
            </p:cNvSpPr>
            <p:nvPr/>
          </p:nvSpPr>
          <p:spPr bwMode="auto">
            <a:xfrm>
              <a:off x="6020107" y="3276600"/>
              <a:ext cx="741737"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fr-FR" sz="1800" b="1"/>
                <a:t>ALARA</a:t>
              </a:r>
            </a:p>
          </p:txBody>
        </p:sp>
      </p:grpSp>
      <p:grpSp>
        <p:nvGrpSpPr>
          <p:cNvPr id="54286" name="Grouper 32"/>
          <p:cNvGrpSpPr>
            <a:grpSpLocks/>
          </p:cNvGrpSpPr>
          <p:nvPr/>
        </p:nvGrpSpPr>
        <p:grpSpPr bwMode="auto">
          <a:xfrm>
            <a:off x="4495800" y="4267200"/>
            <a:ext cx="1350963" cy="609600"/>
            <a:chOff x="5410200" y="3276600"/>
            <a:chExt cx="1351644" cy="609600"/>
          </a:xfrm>
        </p:grpSpPr>
        <p:sp>
          <p:nvSpPr>
            <p:cNvPr id="34" name="Flèche vers le bas 33"/>
            <p:cNvSpPr/>
            <p:nvPr/>
          </p:nvSpPr>
          <p:spPr>
            <a:xfrm>
              <a:off x="5486438" y="3276600"/>
              <a:ext cx="381192" cy="596900"/>
            </a:xfrm>
            <a:prstGeom prst="downArrow">
              <a:avLst/>
            </a:prstGeom>
            <a:solidFill>
              <a:srgbClr val="FFF377"/>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cxnSp>
          <p:nvCxnSpPr>
            <p:cNvPr id="35" name="Connecteur droit 34"/>
            <p:cNvCxnSpPr/>
            <p:nvPr/>
          </p:nvCxnSpPr>
          <p:spPr bwMode="auto">
            <a:xfrm>
              <a:off x="5410200" y="3886200"/>
              <a:ext cx="533669" cy="0"/>
            </a:xfrm>
            <a:prstGeom prst="line">
              <a:avLst/>
            </a:prstGeom>
            <a:noFill/>
            <a:ln>
              <a:solidFill>
                <a:srgbClr val="000000"/>
              </a:solidFill>
            </a:ln>
          </p:spPr>
          <p:style>
            <a:lnRef idx="2">
              <a:schemeClr val="accent1"/>
            </a:lnRef>
            <a:fillRef idx="0">
              <a:schemeClr val="accent1"/>
            </a:fillRef>
            <a:effectRef idx="1">
              <a:schemeClr val="accent1"/>
            </a:effectRef>
            <a:fontRef idx="minor">
              <a:schemeClr val="tx1"/>
            </a:fontRef>
          </p:style>
        </p:cxnSp>
        <p:sp>
          <p:nvSpPr>
            <p:cNvPr id="54293" name="ZoneTexte 35"/>
            <p:cNvSpPr txBox="1">
              <a:spLocks noChangeArrowheads="1"/>
            </p:cNvSpPr>
            <p:nvPr/>
          </p:nvSpPr>
          <p:spPr bwMode="auto">
            <a:xfrm>
              <a:off x="6020107" y="3276600"/>
              <a:ext cx="741737"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fr-FR" sz="1800" b="1"/>
                <a:t>ALARA</a:t>
              </a:r>
            </a:p>
          </p:txBody>
        </p:sp>
      </p:grpSp>
      <p:grpSp>
        <p:nvGrpSpPr>
          <p:cNvPr id="54287" name="Grouper 36"/>
          <p:cNvGrpSpPr>
            <a:grpSpLocks/>
          </p:cNvGrpSpPr>
          <p:nvPr/>
        </p:nvGrpSpPr>
        <p:grpSpPr bwMode="auto">
          <a:xfrm>
            <a:off x="6096000" y="4343400"/>
            <a:ext cx="1350963" cy="609600"/>
            <a:chOff x="5410200" y="3276600"/>
            <a:chExt cx="1351644" cy="609600"/>
          </a:xfrm>
        </p:grpSpPr>
        <p:sp>
          <p:nvSpPr>
            <p:cNvPr id="38" name="Flèche vers le bas 37"/>
            <p:cNvSpPr/>
            <p:nvPr/>
          </p:nvSpPr>
          <p:spPr>
            <a:xfrm>
              <a:off x="5486438" y="3276600"/>
              <a:ext cx="381192" cy="596900"/>
            </a:xfrm>
            <a:prstGeom prst="downArrow">
              <a:avLst/>
            </a:prstGeom>
            <a:solidFill>
              <a:srgbClr val="FFF377"/>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cxnSp>
          <p:nvCxnSpPr>
            <p:cNvPr id="39" name="Connecteur droit 38"/>
            <p:cNvCxnSpPr/>
            <p:nvPr/>
          </p:nvCxnSpPr>
          <p:spPr bwMode="auto">
            <a:xfrm>
              <a:off x="5410200" y="3886200"/>
              <a:ext cx="533669" cy="0"/>
            </a:xfrm>
            <a:prstGeom prst="line">
              <a:avLst/>
            </a:prstGeom>
            <a:noFill/>
            <a:ln>
              <a:solidFill>
                <a:srgbClr val="000000"/>
              </a:solidFill>
            </a:ln>
          </p:spPr>
          <p:style>
            <a:lnRef idx="2">
              <a:schemeClr val="accent1"/>
            </a:lnRef>
            <a:fillRef idx="0">
              <a:schemeClr val="accent1"/>
            </a:fillRef>
            <a:effectRef idx="1">
              <a:schemeClr val="accent1"/>
            </a:effectRef>
            <a:fontRef idx="minor">
              <a:schemeClr val="tx1"/>
            </a:fontRef>
          </p:style>
        </p:cxnSp>
        <p:sp>
          <p:nvSpPr>
            <p:cNvPr id="54290" name="ZoneTexte 39"/>
            <p:cNvSpPr txBox="1">
              <a:spLocks noChangeArrowheads="1"/>
            </p:cNvSpPr>
            <p:nvPr/>
          </p:nvSpPr>
          <p:spPr bwMode="auto">
            <a:xfrm>
              <a:off x="6020107" y="3276600"/>
              <a:ext cx="741737"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20000"/>
                </a:spcBef>
                <a:buClr>
                  <a:srgbClr val="0BD0D9"/>
                </a:buClr>
                <a:buSzPct val="95000"/>
                <a:buFont typeface="Wingdings 2" charset="0"/>
                <a:buNone/>
              </a:pPr>
              <a:r>
                <a:rPr lang="fr-FR" sz="1800" b="1"/>
                <a:t>ALARA</a:t>
              </a:r>
            </a:p>
          </p:txBody>
        </p:sp>
      </p:grpSp>
    </p:spTree>
    <p:extLst>
      <p:ext uri="{BB962C8B-B14F-4D97-AF65-F5344CB8AC3E}">
        <p14:creationId xmlns:p14="http://schemas.microsoft.com/office/powerpoint/2010/main" val="15099918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body" idx="1"/>
          </p:nvPr>
        </p:nvSpPr>
        <p:spPr>
          <a:xfrm>
            <a:off x="228600" y="838200"/>
            <a:ext cx="8610600" cy="5334000"/>
          </a:xfrm>
        </p:spPr>
        <p:txBody>
          <a:bodyPr/>
          <a:lstStyle/>
          <a:p>
            <a:pPr marL="547687" indent="-457200">
              <a:lnSpc>
                <a:spcPct val="120000"/>
              </a:lnSpc>
              <a:spcAft>
                <a:spcPts val="600"/>
              </a:spcAft>
            </a:pPr>
            <a:r>
              <a:rPr lang="en-GB" sz="2000" b="0" dirty="0" smtClean="0">
                <a:latin typeface="Arial" pitchFamily="-107" charset="0"/>
                <a:ea typeface="Arial" pitchFamily="-107" charset="0"/>
                <a:cs typeface="Arial" pitchFamily="-107" charset="0"/>
              </a:rPr>
              <a:t>The Chernobyl and Fukushima experiences demonstrate that the contribution of </a:t>
            </a:r>
            <a:r>
              <a:rPr lang="en-GB" sz="2000" b="0" dirty="0" smtClean="0">
                <a:solidFill>
                  <a:srgbClr val="000000"/>
                </a:solidFill>
                <a:latin typeface="Arial" pitchFamily="-107" charset="0"/>
                <a:ea typeface="Arial" pitchFamily="-107" charset="0"/>
                <a:cs typeface="Arial" pitchFamily="-107" charset="0"/>
              </a:rPr>
              <a:t>local actors through </a:t>
            </a:r>
            <a:r>
              <a:rPr lang="en-GB" sz="2000" b="1" dirty="0" smtClean="0">
                <a:solidFill>
                  <a:srgbClr val="800000"/>
                </a:solidFill>
                <a:latin typeface="Arial" pitchFamily="-107" charset="0"/>
                <a:ea typeface="Arial" pitchFamily="-107" charset="0"/>
                <a:cs typeface="Arial" pitchFamily="-107" charset="0"/>
              </a:rPr>
              <a:t>self-help protection </a:t>
            </a:r>
            <a:r>
              <a:rPr lang="en-GB" sz="2000" b="0" dirty="0" smtClean="0">
                <a:latin typeface="Arial" pitchFamily="-107" charset="0"/>
                <a:ea typeface="Arial" pitchFamily="-107" charset="0"/>
                <a:cs typeface="Arial" pitchFamily="-107" charset="0"/>
              </a:rPr>
              <a:t>is the “engine” of long term recovery</a:t>
            </a:r>
          </a:p>
          <a:p>
            <a:pPr marL="547687" indent="-457200">
              <a:lnSpc>
                <a:spcPct val="120000"/>
              </a:lnSpc>
              <a:spcAft>
                <a:spcPts val="600"/>
              </a:spcAft>
            </a:pPr>
            <a:r>
              <a:rPr lang="en-GB" sz="2000" dirty="0">
                <a:solidFill>
                  <a:srgbClr val="800000"/>
                </a:solidFill>
                <a:latin typeface="Arial" pitchFamily="-107" charset="0"/>
                <a:ea typeface="Arial" pitchFamily="-107" charset="0"/>
                <a:cs typeface="Arial" pitchFamily="-107" charset="0"/>
              </a:rPr>
              <a:t>Places of dialogue </a:t>
            </a:r>
            <a:r>
              <a:rPr lang="en-GB" sz="2000" b="0" dirty="0">
                <a:solidFill>
                  <a:srgbClr val="000000"/>
                </a:solidFill>
                <a:latin typeface="Arial" pitchFamily="-107" charset="0"/>
                <a:ea typeface="Arial" pitchFamily="-107" charset="0"/>
                <a:cs typeface="Arial" pitchFamily="-107" charset="0"/>
              </a:rPr>
              <a:t>to exchange experiences are essential to engage stakeholders and diffuse the practical radiation protection culture</a:t>
            </a:r>
            <a:endParaRPr lang="fr-FR" sz="1800" b="0" dirty="0">
              <a:solidFill>
                <a:srgbClr val="000000"/>
              </a:solidFill>
              <a:ea typeface="MS PGothic" pitchFamily="34" charset="-128"/>
              <a:cs typeface="MS PGothic" pitchFamily="34" charset="-128"/>
            </a:endParaRPr>
          </a:p>
          <a:p>
            <a:pPr marL="547687" indent="-457200">
              <a:lnSpc>
                <a:spcPct val="120000"/>
              </a:lnSpc>
              <a:spcAft>
                <a:spcPts val="600"/>
              </a:spcAft>
            </a:pPr>
            <a:r>
              <a:rPr lang="en-GB" sz="2000" b="0" dirty="0" smtClean="0">
                <a:latin typeface="Arial" pitchFamily="-107" charset="0"/>
                <a:ea typeface="Arial" pitchFamily="-107" charset="0"/>
                <a:cs typeface="Arial" pitchFamily="-107" charset="0"/>
              </a:rPr>
              <a:t>The </a:t>
            </a:r>
            <a:r>
              <a:rPr lang="en-GB" sz="2000" b="1" dirty="0" smtClean="0">
                <a:solidFill>
                  <a:srgbClr val="800000"/>
                </a:solidFill>
                <a:latin typeface="Arial" pitchFamily="-107" charset="0"/>
                <a:ea typeface="Arial" pitchFamily="-107" charset="0"/>
                <a:cs typeface="Arial" pitchFamily="-107" charset="0"/>
              </a:rPr>
              <a:t>role of experts</a:t>
            </a:r>
            <a:r>
              <a:rPr lang="en-GB" sz="2000" dirty="0" smtClean="0">
                <a:latin typeface="Arial" pitchFamily="-107" charset="0"/>
                <a:ea typeface="Arial" pitchFamily="-107" charset="0"/>
                <a:cs typeface="Arial" pitchFamily="-107" charset="0"/>
              </a:rPr>
              <a:t> </a:t>
            </a:r>
            <a:r>
              <a:rPr lang="en-GB" sz="2000" b="0" dirty="0" smtClean="0">
                <a:latin typeface="Arial" pitchFamily="-107" charset="0"/>
                <a:ea typeface="Arial" pitchFamily="-107" charset="0"/>
                <a:cs typeface="Arial" pitchFamily="-107" charset="0"/>
              </a:rPr>
              <a:t>is to serve local actors and to facilitate the development of their ability to assess and manage their own situation. </a:t>
            </a:r>
            <a:r>
              <a:rPr lang="en-GB" sz="2000" b="0" dirty="0">
                <a:latin typeface="Arial" pitchFamily="-107" charset="0"/>
                <a:ea typeface="Arial" pitchFamily="-107" charset="0"/>
                <a:cs typeface="Arial" pitchFamily="-107" charset="0"/>
              </a:rPr>
              <a:t>Experts must evolve from the </a:t>
            </a:r>
            <a:r>
              <a:rPr lang="en-GB" sz="2000" b="1" dirty="0">
                <a:solidFill>
                  <a:srgbClr val="800000"/>
                </a:solidFill>
                <a:latin typeface="Arial" pitchFamily="-107" charset="0"/>
                <a:ea typeface="Arial" pitchFamily="-107" charset="0"/>
                <a:cs typeface="Arial" pitchFamily="-107" charset="0"/>
              </a:rPr>
              <a:t>explanation of phenomena </a:t>
            </a:r>
            <a:r>
              <a:rPr lang="en-GB" sz="2000" b="0" dirty="0">
                <a:latin typeface="Arial" pitchFamily="-107" charset="0"/>
                <a:ea typeface="Arial" pitchFamily="-107" charset="0"/>
                <a:cs typeface="Arial" pitchFamily="-107" charset="0"/>
              </a:rPr>
              <a:t>to the </a:t>
            </a:r>
            <a:r>
              <a:rPr lang="en-GB" sz="2000" b="1" dirty="0">
                <a:solidFill>
                  <a:srgbClr val="800000"/>
                </a:solidFill>
                <a:latin typeface="Arial" pitchFamily="-107" charset="0"/>
                <a:ea typeface="Arial" pitchFamily="-107" charset="0"/>
                <a:cs typeface="Arial" pitchFamily="-107" charset="0"/>
              </a:rPr>
              <a:t>resolution of </a:t>
            </a:r>
            <a:r>
              <a:rPr lang="en-GB" sz="2000" b="1" dirty="0" smtClean="0">
                <a:solidFill>
                  <a:srgbClr val="800000"/>
                </a:solidFill>
                <a:latin typeface="Arial" pitchFamily="-107" charset="0"/>
                <a:ea typeface="Arial" pitchFamily="-107" charset="0"/>
                <a:cs typeface="Arial" pitchFamily="-107" charset="0"/>
              </a:rPr>
              <a:t>problems </a:t>
            </a:r>
            <a:r>
              <a:rPr lang="en-GB" sz="2000" b="0" dirty="0" smtClean="0">
                <a:solidFill>
                  <a:srgbClr val="000000"/>
                </a:solidFill>
                <a:latin typeface="Arial" pitchFamily="-107" charset="0"/>
                <a:ea typeface="Arial" pitchFamily="-107" charset="0"/>
                <a:cs typeface="Arial" pitchFamily="-107" charset="0"/>
              </a:rPr>
              <a:t>together with the affected people (co-expertise)</a:t>
            </a:r>
          </a:p>
          <a:p>
            <a:pPr marL="547687" indent="-457200">
              <a:lnSpc>
                <a:spcPct val="120000"/>
              </a:lnSpc>
              <a:spcAft>
                <a:spcPts val="600"/>
              </a:spcAft>
            </a:pPr>
            <a:r>
              <a:rPr lang="en-GB" sz="2000" b="1" dirty="0" smtClean="0">
                <a:solidFill>
                  <a:srgbClr val="800000"/>
                </a:solidFill>
                <a:latin typeface="Arial" pitchFamily="-107" charset="0"/>
                <a:ea typeface="Arial" pitchFamily="-107" charset="0"/>
                <a:cs typeface="Arial" pitchFamily="-107" charset="0"/>
              </a:rPr>
              <a:t>National resources </a:t>
            </a:r>
            <a:r>
              <a:rPr lang="en-GB" sz="2000" b="0" dirty="0" smtClean="0">
                <a:latin typeface="Arial" pitchFamily="-107" charset="0"/>
                <a:ea typeface="Arial" pitchFamily="-107" charset="0"/>
                <a:cs typeface="Arial" pitchFamily="-107" charset="0"/>
              </a:rPr>
              <a:t>must be mobilized to support community projects and local producers to improve living conditions in the areas affected</a:t>
            </a:r>
          </a:p>
        </p:txBody>
      </p:sp>
      <p:sp>
        <p:nvSpPr>
          <p:cNvPr id="56324" name="Rectangle 3"/>
          <p:cNvSpPr>
            <a:spLocks noGrp="1" noChangeArrowheads="1"/>
          </p:cNvSpPr>
          <p:nvPr>
            <p:ph type="title"/>
          </p:nvPr>
        </p:nvSpPr>
        <p:spPr>
          <a:xfrm>
            <a:off x="-12700" y="0"/>
            <a:ext cx="9144000" cy="762000"/>
          </a:xfrm>
        </p:spPr>
        <p:txBody>
          <a:bodyPr>
            <a:normAutofit fontScale="90000"/>
          </a:bodyPr>
          <a:lstStyle/>
          <a:p>
            <a:pPr marL="342900" indent="-342900" eaLnBrk="1" hangingPunct="1">
              <a:defRPr/>
            </a:pPr>
            <a:r>
              <a:rPr lang="en-GB" sz="2400" dirty="0" smtClean="0">
                <a:effectLst>
                  <a:outerShdw blurRad="38100" dist="25400" dir="5400000" algn="tl" rotWithShape="0">
                    <a:srgbClr val="000000">
                      <a:alpha val="43000"/>
                    </a:srgbClr>
                  </a:outerShdw>
                </a:effectLst>
              </a:rPr>
              <a:t/>
            </a:r>
            <a:br>
              <a:rPr lang="en-GB" sz="2400" dirty="0" smtClean="0">
                <a:effectLst>
                  <a:outerShdw blurRad="38100" dist="25400" dir="5400000" algn="tl" rotWithShape="0">
                    <a:srgbClr val="000000">
                      <a:alpha val="43000"/>
                    </a:srgbClr>
                  </a:outerShdw>
                </a:effectLst>
              </a:rPr>
            </a:br>
            <a:r>
              <a:rPr lang="en-GB" sz="2700" dirty="0" smtClean="0">
                <a:effectLst>
                  <a:outerShdw blurRad="38100" dist="25400" dir="5400000" algn="tl" rotWithShape="0">
                    <a:srgbClr val="000000">
                      <a:alpha val="43000"/>
                    </a:srgbClr>
                  </a:outerShdw>
                </a:effectLst>
              </a:rPr>
              <a:t>To </a:t>
            </a:r>
            <a:r>
              <a:rPr lang="en-GB" sz="2700" dirty="0">
                <a:effectLst>
                  <a:outerShdw blurRad="38100" dist="25400" dir="5400000" algn="tl" rotWithShape="0">
                    <a:srgbClr val="000000">
                      <a:alpha val="43000"/>
                    </a:srgbClr>
                  </a:outerShdw>
                </a:effectLst>
              </a:rPr>
              <a:t>close the second </a:t>
            </a:r>
            <a:r>
              <a:rPr lang="en-GB" sz="2700" dirty="0" smtClean="0">
                <a:effectLst>
                  <a:outerShdw blurRad="38100" dist="25400" dir="5400000" algn="tl" rotWithShape="0">
                    <a:srgbClr val="000000">
                      <a:alpha val="43000"/>
                    </a:srgbClr>
                  </a:outerShdw>
                </a:effectLst>
              </a:rPr>
              <a:t>part (1)  </a:t>
            </a:r>
            <a:r>
              <a:rPr lang="en-GB" sz="2700" dirty="0">
                <a:effectLst>
                  <a:outerShdw blurRad="38100" dist="25400" dir="5400000" algn="tl" rotWithShape="0">
                    <a:srgbClr val="000000">
                      <a:alpha val="43000"/>
                    </a:srgbClr>
                  </a:outerShdw>
                </a:effectLst>
              </a:rPr>
              <a:t/>
            </a:r>
            <a:br>
              <a:rPr lang="en-GB" sz="2700" dirty="0">
                <a:effectLst>
                  <a:outerShdw blurRad="38100" dist="25400" dir="5400000" algn="tl" rotWithShape="0">
                    <a:srgbClr val="000000">
                      <a:alpha val="43000"/>
                    </a:srgbClr>
                  </a:outerShdw>
                </a:effectLst>
              </a:rPr>
            </a:br>
            <a:endParaRPr lang="en-GB" sz="2700" dirty="0"/>
          </a:p>
        </p:txBody>
      </p:sp>
      <p:sp>
        <p:nvSpPr>
          <p:cNvPr id="5"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3B56C605-9C4E-694A-9A5F-D1F1450D135C}" type="slidenum">
              <a:rPr lang="fr-FR" sz="1200"/>
              <a:pPr algn="r"/>
              <a:t>54</a:t>
            </a:fld>
            <a:endParaRPr lang="fr-FR" sz="1200" dirty="0"/>
          </a:p>
        </p:txBody>
      </p:sp>
    </p:spTree>
    <p:extLst>
      <p:ext uri="{BB962C8B-B14F-4D97-AF65-F5344CB8AC3E}">
        <p14:creationId xmlns:p14="http://schemas.microsoft.com/office/powerpoint/2010/main" val="91660511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Sans titr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838200"/>
            <a:ext cx="6565539" cy="4951720"/>
          </a:xfrm>
          <a:prstGeom prst="rect">
            <a:avLst/>
          </a:prstGeom>
          <a:ln>
            <a:solidFill>
              <a:srgbClr val="000000"/>
            </a:solidFill>
          </a:ln>
        </p:spPr>
      </p:pic>
      <p:sp>
        <p:nvSpPr>
          <p:cNvPr id="9" name="TextBox 5"/>
          <p:cNvSpPr txBox="1">
            <a:spLocks noChangeArrowheads="1"/>
          </p:cNvSpPr>
          <p:nvPr/>
        </p:nvSpPr>
        <p:spPr bwMode="auto">
          <a:xfrm>
            <a:off x="4343400" y="5943600"/>
            <a:ext cx="3657600" cy="304800"/>
          </a:xfrm>
          <a:prstGeom prst="rect">
            <a:avLst/>
          </a:prstGeom>
          <a:solidFill>
            <a:srgbClr val="FFC000"/>
          </a:solidFill>
          <a:ln w="9525">
            <a:solidFill>
              <a:schemeClr val="tx1"/>
            </a:solidFill>
            <a:miter lim="800000"/>
            <a:headEnd/>
            <a:tailEnd/>
          </a:ln>
        </p:spPr>
        <p:txBody>
          <a:bodyPr wrap="none" lIns="0" rIns="18288"/>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20000"/>
              </a:spcBef>
              <a:buClr>
                <a:srgbClr val="0BD0D9"/>
              </a:buClr>
              <a:buSzPct val="95000"/>
              <a:buFont typeface="Wingdings 2" charset="0"/>
              <a:buNone/>
            </a:pPr>
            <a:r>
              <a:rPr lang="en-GB" sz="1500" i="1" dirty="0"/>
              <a:t>Borrowed </a:t>
            </a:r>
            <a:r>
              <a:rPr lang="en-GB" sz="1500" i="1" dirty="0" smtClean="0"/>
              <a:t>from ETHOS in FUKUSHIMA</a:t>
            </a:r>
            <a:endParaRPr lang="en-GB" sz="1500" i="1" dirty="0"/>
          </a:p>
        </p:txBody>
      </p:sp>
      <p:sp>
        <p:nvSpPr>
          <p:cNvPr id="10"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C111E266-A78D-7D40-A89C-60583C733C78}" type="slidenum">
              <a:rPr lang="fr-FR" sz="1200"/>
              <a:pPr algn="r"/>
              <a:t>55</a:t>
            </a:fld>
            <a:endParaRPr lang="fr-FR" sz="1200" dirty="0"/>
          </a:p>
        </p:txBody>
      </p:sp>
      <p:sp>
        <p:nvSpPr>
          <p:cNvPr id="6" name="Rectangle 4"/>
          <p:cNvSpPr>
            <a:spLocks noChangeArrowheads="1"/>
          </p:cNvSpPr>
          <p:nvPr/>
        </p:nvSpPr>
        <p:spPr bwMode="auto">
          <a:xfrm>
            <a:off x="0" y="152400"/>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ctr" eaLnBrk="0" hangingPunct="0">
              <a:defRPr/>
            </a:pPr>
            <a:r>
              <a:rPr lang="en-GB" sz="2400" b="1" dirty="0" smtClean="0">
                <a:solidFill>
                  <a:srgbClr val="000053"/>
                </a:solidFill>
              </a:rPr>
              <a:t> </a:t>
            </a:r>
            <a:r>
              <a:rPr lang="en-GB"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To close the second part </a:t>
            </a:r>
            <a:r>
              <a:rPr lang="en-GB" sz="2400" b="1" dirty="0" smtClean="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rPr>
              <a:t>(2) </a:t>
            </a:r>
            <a:endParaRPr lang="en-GB" sz="2400" b="1" dirty="0">
              <a:solidFill>
                <a:schemeClr val="accent1">
                  <a:lumMod val="75000"/>
                </a:schemeClr>
              </a:solidFill>
              <a:effectLst>
                <a:outerShdw blurRad="38100" dist="25400" dir="5400000" algn="tl" rotWithShape="0">
                  <a:srgbClr val="000000">
                    <a:alpha val="43000"/>
                  </a:srgbClr>
                </a:outerShdw>
              </a:effectLst>
              <a:latin typeface="Arial" pitchFamily="34" charset="0"/>
              <a:ea typeface="+mj-ea"/>
              <a:cs typeface="Arial" pitchFamily="34" charset="0"/>
            </a:endParaRPr>
          </a:p>
        </p:txBody>
      </p:sp>
    </p:spTree>
    <p:extLst>
      <p:ext uri="{BB962C8B-B14F-4D97-AF65-F5344CB8AC3E}">
        <p14:creationId xmlns:p14="http://schemas.microsoft.com/office/powerpoint/2010/main" val="2198005763"/>
      </p:ext>
    </p:extLst>
  </p:cSld>
  <p:clrMapOvr>
    <a:masterClrMapping/>
  </p:clrMapOvr>
  <p:transition xmlns:p14="http://schemas.microsoft.com/office/powerpoint/2010/mai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533400"/>
          </a:xfrm>
        </p:spPr>
        <p:txBody>
          <a:bodyPr>
            <a:noAutofit/>
          </a:bodyPr>
          <a:lstStyle/>
          <a:p>
            <a:pPr marL="342900" indent="-342900" eaLnBrk="1" hangingPunct="1">
              <a:defRPr/>
            </a:pPr>
            <a:r>
              <a:rPr lang="en-GB" sz="2400" dirty="0"/>
              <a:t>Concluding </a:t>
            </a:r>
            <a:r>
              <a:rPr lang="en-GB" sz="2400" dirty="0" smtClean="0"/>
              <a:t>remarks (1)</a:t>
            </a:r>
            <a:endParaRPr lang="en-GB" sz="2400" dirty="0"/>
          </a:p>
        </p:txBody>
      </p:sp>
      <p:sp>
        <p:nvSpPr>
          <p:cNvPr id="3" name="Content Placeholder 2"/>
          <p:cNvSpPr>
            <a:spLocks noGrp="1"/>
          </p:cNvSpPr>
          <p:nvPr>
            <p:ph idx="1"/>
          </p:nvPr>
        </p:nvSpPr>
        <p:spPr>
          <a:xfrm>
            <a:off x="838200" y="1120422"/>
            <a:ext cx="7543800" cy="4975578"/>
          </a:xfrm>
        </p:spPr>
        <p:txBody>
          <a:bodyPr>
            <a:normAutofit/>
          </a:bodyPr>
          <a:lstStyle/>
          <a:p>
            <a:pPr>
              <a:lnSpc>
                <a:spcPct val="110000"/>
              </a:lnSpc>
            </a:pPr>
            <a:r>
              <a:rPr lang="en-GB" sz="2000" b="0" dirty="0" smtClean="0">
                <a:solidFill>
                  <a:srgbClr val="000000"/>
                </a:solidFill>
              </a:rPr>
              <a:t>Not only the </a:t>
            </a:r>
            <a:r>
              <a:rPr lang="en-GB" sz="2000" b="0" dirty="0">
                <a:solidFill>
                  <a:srgbClr val="000000"/>
                </a:solidFill>
              </a:rPr>
              <a:t>ICRP system of radiological protection </a:t>
            </a:r>
            <a:r>
              <a:rPr lang="en-GB" sz="2000" b="0" dirty="0" smtClean="0">
                <a:solidFill>
                  <a:srgbClr val="000000"/>
                </a:solidFill>
              </a:rPr>
              <a:t>is based on well established scientific evidences but also on universally shared ethical values: </a:t>
            </a:r>
            <a:r>
              <a:rPr lang="en-GB" sz="2000" dirty="0" smtClean="0">
                <a:solidFill>
                  <a:srgbClr val="800000"/>
                </a:solidFill>
              </a:rPr>
              <a:t>prudence, beneficence, justice and dignity</a:t>
            </a:r>
          </a:p>
          <a:p>
            <a:pPr marL="0" indent="0">
              <a:lnSpc>
                <a:spcPct val="110000"/>
              </a:lnSpc>
              <a:buNone/>
            </a:pPr>
            <a:endParaRPr lang="en-GB" sz="1000" dirty="0" smtClean="0">
              <a:solidFill>
                <a:srgbClr val="800000"/>
              </a:solidFill>
            </a:endParaRPr>
          </a:p>
          <a:p>
            <a:pPr>
              <a:lnSpc>
                <a:spcPct val="110000"/>
              </a:lnSpc>
            </a:pPr>
            <a:r>
              <a:rPr lang="en-GB" sz="2000" b="0" dirty="0" smtClean="0">
                <a:solidFill>
                  <a:srgbClr val="000000"/>
                </a:solidFill>
              </a:rPr>
              <a:t>Although the system is globally well structured and coherent, some aspects need further clarification</a:t>
            </a:r>
          </a:p>
          <a:p>
            <a:pPr marL="0" indent="0">
              <a:lnSpc>
                <a:spcPct val="110000"/>
              </a:lnSpc>
              <a:buNone/>
            </a:pPr>
            <a:endParaRPr lang="en-GB" sz="1000" b="0" dirty="0">
              <a:solidFill>
                <a:srgbClr val="000000"/>
              </a:solidFill>
            </a:endParaRPr>
          </a:p>
          <a:p>
            <a:pPr>
              <a:lnSpc>
                <a:spcPct val="110000"/>
              </a:lnSpc>
            </a:pPr>
            <a:r>
              <a:rPr lang="en-GB" sz="2000" b="0" dirty="0">
                <a:solidFill>
                  <a:srgbClr val="000000"/>
                </a:solidFill>
                <a:latin typeface="Arial" charset="0"/>
                <a:cs typeface="Arial" charset="0"/>
              </a:rPr>
              <a:t>A key issue to be resolved in the future is the </a:t>
            </a:r>
            <a:r>
              <a:rPr lang="en-GB" sz="2000" dirty="0">
                <a:solidFill>
                  <a:srgbClr val="800000"/>
                </a:solidFill>
                <a:latin typeface="Arial" charset="0"/>
                <a:cs typeface="Arial" charset="0"/>
              </a:rPr>
              <a:t>articulation between</a:t>
            </a:r>
            <a:r>
              <a:rPr lang="en-GB" sz="2000" b="0" dirty="0">
                <a:solidFill>
                  <a:srgbClr val="000000"/>
                </a:solidFill>
                <a:latin typeface="Arial" charset="0"/>
                <a:cs typeface="Arial" charset="0"/>
              </a:rPr>
              <a:t> the </a:t>
            </a:r>
            <a:r>
              <a:rPr lang="en-GB" sz="2000" dirty="0">
                <a:solidFill>
                  <a:srgbClr val="800000"/>
                </a:solidFill>
                <a:latin typeface="Arial" charset="0"/>
                <a:cs typeface="Arial" charset="0"/>
              </a:rPr>
              <a:t>individual dose limits </a:t>
            </a:r>
            <a:r>
              <a:rPr lang="en-GB" sz="2000" b="0" dirty="0">
                <a:solidFill>
                  <a:srgbClr val="000000"/>
                </a:solidFill>
                <a:latin typeface="Arial" charset="0"/>
                <a:cs typeface="Arial" charset="0"/>
              </a:rPr>
              <a:t>inherited from the system that prevailed before ICRP 103 </a:t>
            </a:r>
            <a:r>
              <a:rPr lang="en-GB" sz="2000" dirty="0">
                <a:solidFill>
                  <a:srgbClr val="800000"/>
                </a:solidFill>
                <a:latin typeface="Arial" charset="0"/>
                <a:cs typeface="Arial" charset="0"/>
              </a:rPr>
              <a:t>and</a:t>
            </a:r>
            <a:r>
              <a:rPr lang="en-GB" sz="2000" b="0" dirty="0">
                <a:solidFill>
                  <a:srgbClr val="000000"/>
                </a:solidFill>
                <a:latin typeface="Arial" charset="0"/>
                <a:cs typeface="Arial" charset="0"/>
              </a:rPr>
              <a:t> the new </a:t>
            </a:r>
            <a:r>
              <a:rPr lang="en-GB" sz="2000" dirty="0">
                <a:solidFill>
                  <a:srgbClr val="800000"/>
                </a:solidFill>
                <a:latin typeface="Arial" charset="0"/>
                <a:cs typeface="Arial" charset="0"/>
              </a:rPr>
              <a:t>individual dose restrictions</a:t>
            </a:r>
            <a:r>
              <a:rPr lang="en-GB" sz="2000" b="0" dirty="0">
                <a:solidFill>
                  <a:srgbClr val="000000"/>
                </a:solidFill>
                <a:latin typeface="Arial" charset="0"/>
                <a:cs typeface="Arial" charset="0"/>
              </a:rPr>
              <a:t> introduced in this publication in relation with the optimisation </a:t>
            </a:r>
            <a:r>
              <a:rPr lang="en-GB" sz="2000" b="0" dirty="0" smtClean="0">
                <a:solidFill>
                  <a:srgbClr val="000000"/>
                </a:solidFill>
                <a:latin typeface="Arial" charset="0"/>
                <a:cs typeface="Arial" charset="0"/>
              </a:rPr>
              <a:t>process</a:t>
            </a:r>
            <a:endParaRPr lang="en-GB" sz="3600" b="0" dirty="0" smtClean="0">
              <a:solidFill>
                <a:srgbClr val="000000"/>
              </a:solidFill>
            </a:endParaRPr>
          </a:p>
          <a:p>
            <a:pPr>
              <a:lnSpc>
                <a:spcPct val="110000"/>
              </a:lnSpc>
            </a:pPr>
            <a:endParaRPr lang="en-GB" sz="3600" b="0" dirty="0" smtClean="0">
              <a:solidFill>
                <a:srgbClr val="000000"/>
              </a:solidFill>
            </a:endParaRPr>
          </a:p>
          <a:p>
            <a:pPr marL="342900" lvl="1" indent="-342900">
              <a:lnSpc>
                <a:spcPct val="110000"/>
              </a:lnSpc>
              <a:spcBef>
                <a:spcPct val="0"/>
              </a:spcBef>
            </a:pPr>
            <a:endParaRPr lang="en-CA" sz="2200" b="1" dirty="0">
              <a:solidFill>
                <a:srgbClr val="000045"/>
              </a:solidFill>
              <a:latin typeface="Arial" pitchFamily="-1" charset="0"/>
              <a:ea typeface="Arial" pitchFamily="-1" charset="0"/>
              <a:cs typeface="Arial" pitchFamily="-1" charset="0"/>
            </a:endParaRPr>
          </a:p>
        </p:txBody>
      </p:sp>
      <p:sp>
        <p:nvSpPr>
          <p:cNvPr id="5" name="Espace réservé du numéro de diapositive 4"/>
          <p:cNvSpPr txBox="1">
            <a:spLocks noGrp="1"/>
          </p:cNvSpPr>
          <p:nvPr/>
        </p:nvSpPr>
        <p:spPr bwMode="auto">
          <a:xfrm>
            <a:off x="7019925" y="6286500"/>
            <a:ext cx="1905000" cy="457200"/>
          </a:xfrm>
          <a:prstGeom prst="rect">
            <a:avLst/>
          </a:prstGeom>
          <a:noFill/>
          <a:ln w="9525">
            <a:noFill/>
            <a:miter lim="800000"/>
            <a:headEnd/>
            <a:tailEnd/>
          </a:ln>
        </p:spPr>
        <p:txBody>
          <a:bodyPr anchor="b">
            <a:prstTxWarp prst="textNoShape">
              <a:avLst/>
            </a:prstTxWarp>
          </a:bodyPr>
          <a:lstStyle/>
          <a:p>
            <a:pPr algn="r"/>
            <a:fld id="{C111E266-A78D-7D40-A89C-60583C733C78}" type="slidenum">
              <a:rPr lang="fr-FR" sz="1200"/>
              <a:pPr algn="r"/>
              <a:t>56</a:t>
            </a:fld>
            <a:endParaRPr lang="fr-FR" sz="1200" dirty="0"/>
          </a:p>
        </p:txBody>
      </p:sp>
    </p:spTree>
    <p:extLst>
      <p:ext uri="{BB962C8B-B14F-4D97-AF65-F5344CB8AC3E}">
        <p14:creationId xmlns:p14="http://schemas.microsoft.com/office/powerpoint/2010/main" val="2468071065"/>
      </p:ext>
    </p:extLst>
  </p:cSld>
  <p:clrMapOvr>
    <a:masterClrMapping/>
  </p:clrMapOvr>
  <p:transition xmlns:p14="http://schemas.microsoft.com/office/powerpoint/2010/main" spd="med">
    <p:fade/>
  </p:transition>
</p:sld>
</file>

<file path=ppt/slides/slide5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10000">
              <a:schemeClr val="accent1">
                <a:tint val="44500"/>
                <a:satMod val="160000"/>
                <a:lumMod val="20000"/>
                <a:lumOff val="80000"/>
              </a:schemeClr>
            </a:gs>
            <a:gs pos="100000">
              <a:schemeClr val="accent1">
                <a:tint val="23500"/>
                <a:satMod val="160000"/>
                <a:lumMod val="0"/>
                <a:lumOff val="100000"/>
              </a:schemeClr>
            </a:gs>
          </a:gsLst>
          <a:lin ang="5400000" scaled="0"/>
          <a:tileRect/>
        </a:gradFill>
        <a:effectLst/>
      </p:bgPr>
    </p:bg>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38100"/>
            <a:ext cx="9144000" cy="685800"/>
          </a:xfrm>
        </p:spPr>
        <p:txBody>
          <a:bodyPr>
            <a:normAutofit/>
          </a:bodyPr>
          <a:lstStyle/>
          <a:p>
            <a:pPr marL="342900" indent="-342900" eaLnBrk="1" hangingPunct="1">
              <a:defRPr/>
            </a:pPr>
            <a:r>
              <a:rPr lang="en-GB" sz="2400" dirty="0" smtClean="0"/>
              <a:t>Concluding remarks (2) </a:t>
            </a:r>
            <a:endParaRPr lang="en-GB" sz="2400" dirty="0"/>
          </a:p>
        </p:txBody>
      </p:sp>
      <p:sp>
        <p:nvSpPr>
          <p:cNvPr id="75778" name="Rectangle 3"/>
          <p:cNvSpPr>
            <a:spLocks noGrp="1" noChangeArrowheads="1"/>
          </p:cNvSpPr>
          <p:nvPr>
            <p:ph idx="1"/>
          </p:nvPr>
        </p:nvSpPr>
        <p:spPr>
          <a:xfrm>
            <a:off x="457200" y="762000"/>
            <a:ext cx="8153400" cy="5486400"/>
          </a:xfrm>
        </p:spPr>
        <p:txBody>
          <a:bodyPr/>
          <a:lstStyle/>
          <a:p>
            <a:pPr>
              <a:spcAft>
                <a:spcPts val="1200"/>
              </a:spcAft>
              <a:defRPr/>
            </a:pPr>
            <a:r>
              <a:rPr lang="en-GB" sz="2000" b="0" dirty="0" smtClean="0">
                <a:solidFill>
                  <a:srgbClr val="000000"/>
                </a:solidFill>
                <a:latin typeface="Arial" charset="0"/>
                <a:cs typeface="Arial" charset="0"/>
              </a:rPr>
              <a:t>Apart from scientists, experts and professionals, citizens are rarely informed about radiation and even less about the radiological protection system  </a:t>
            </a:r>
          </a:p>
          <a:p>
            <a:pPr>
              <a:spcAft>
                <a:spcPts val="1200"/>
              </a:spcAft>
              <a:defRPr/>
            </a:pPr>
            <a:r>
              <a:rPr lang="en-GB" sz="2000" b="0" dirty="0" smtClean="0">
                <a:solidFill>
                  <a:srgbClr val="000000"/>
                </a:solidFill>
                <a:latin typeface="Arial" charset="0"/>
                <a:cs typeface="Arial" charset="0"/>
              </a:rPr>
              <a:t>The relationship of our contemporaries to radioactivity remains largely dominated by the spectre of </a:t>
            </a:r>
            <a:r>
              <a:rPr lang="en-GB" sz="2000" dirty="0" smtClean="0">
                <a:solidFill>
                  <a:srgbClr val="800000"/>
                </a:solidFill>
                <a:latin typeface="Arial" charset="0"/>
                <a:cs typeface="Arial" charset="0"/>
              </a:rPr>
              <a:t>Hiroshima and Nagasaki </a:t>
            </a:r>
            <a:r>
              <a:rPr lang="en-GB" sz="2000" b="0" dirty="0" smtClean="0">
                <a:solidFill>
                  <a:srgbClr val="000000"/>
                </a:solidFill>
                <a:latin typeface="Arial" charset="0"/>
                <a:cs typeface="Arial" charset="0"/>
              </a:rPr>
              <a:t>and the uncertainty about the effects of low doses feeds for decades an on-going scientific and social controversy on the effects of radiation</a:t>
            </a:r>
          </a:p>
          <a:p>
            <a:pPr>
              <a:spcAft>
                <a:spcPts val="1200"/>
              </a:spcAft>
              <a:defRPr/>
            </a:pPr>
            <a:r>
              <a:rPr lang="en-GB" sz="2000" b="0" dirty="0" smtClean="0">
                <a:solidFill>
                  <a:srgbClr val="000000"/>
                </a:solidFill>
                <a:latin typeface="Arial" charset="0"/>
                <a:cs typeface="Arial" charset="0"/>
              </a:rPr>
              <a:t>“</a:t>
            </a:r>
            <a:r>
              <a:rPr lang="en-GB" sz="2000" dirty="0" smtClean="0">
                <a:solidFill>
                  <a:srgbClr val="800000"/>
                </a:solidFill>
                <a:latin typeface="Arial" charset="0"/>
                <a:cs typeface="Arial" charset="0"/>
              </a:rPr>
              <a:t>Risk communication</a:t>
            </a:r>
            <a:r>
              <a:rPr lang="en-GB" sz="2000" b="0" dirty="0" smtClean="0">
                <a:solidFill>
                  <a:srgbClr val="000000"/>
                </a:solidFill>
                <a:latin typeface="Arial" charset="0"/>
                <a:cs typeface="Arial" charset="0"/>
              </a:rPr>
              <a:t>” has globally failed to reduce the gap between experienced professionals and non informed people</a:t>
            </a:r>
          </a:p>
          <a:p>
            <a:pPr>
              <a:spcAft>
                <a:spcPts val="1200"/>
              </a:spcAft>
              <a:defRPr/>
            </a:pPr>
            <a:r>
              <a:rPr lang="en-GB" sz="2000" b="0" dirty="0" smtClean="0">
                <a:solidFill>
                  <a:srgbClr val="000000"/>
                </a:solidFill>
                <a:latin typeface="Arial" charset="0"/>
                <a:cs typeface="Arial" charset="0"/>
              </a:rPr>
              <a:t>Lessons from engaging with stakeholders during the last 2 decades (particularly in Chernobyl and now Fukushima) tell us that we, as professionals, must develop </a:t>
            </a:r>
            <a:r>
              <a:rPr lang="en-GB" sz="2000" dirty="0" smtClean="0">
                <a:solidFill>
                  <a:srgbClr val="800000"/>
                </a:solidFill>
                <a:latin typeface="Arial" charset="0"/>
                <a:cs typeface="Arial" charset="0"/>
              </a:rPr>
              <a:t>a narrative about the ethical and social values embodied into the radiological protection system </a:t>
            </a:r>
            <a:r>
              <a:rPr lang="en-GB" sz="2000" b="0" dirty="0" smtClean="0">
                <a:solidFill>
                  <a:srgbClr val="000000"/>
                </a:solidFill>
                <a:latin typeface="Arial" charset="0"/>
                <a:cs typeface="Arial" charset="0"/>
              </a:rPr>
              <a:t>if we want to favour the development of a practical radiation protection culture among the citizens</a:t>
            </a:r>
            <a:endParaRPr lang="fr-FR" sz="2000" dirty="0">
              <a:solidFill>
                <a:srgbClr val="FF0000"/>
              </a:solidFill>
              <a:latin typeface="Arial" charset="0"/>
              <a:cs typeface="Arial" charset="0"/>
            </a:endParaRPr>
          </a:p>
          <a:p>
            <a:pPr algn="just">
              <a:lnSpc>
                <a:spcPct val="120000"/>
              </a:lnSpc>
              <a:buFontTx/>
              <a:buNone/>
              <a:defRPr/>
            </a:pPr>
            <a:endParaRPr lang="fr-FR" sz="2000" dirty="0">
              <a:latin typeface="Arial" charset="0"/>
              <a:cs typeface="Arial" charset="0"/>
            </a:endParaRPr>
          </a:p>
          <a:p>
            <a:pPr>
              <a:spcAft>
                <a:spcPts val="1200"/>
              </a:spcAft>
              <a:defRPr/>
            </a:pPr>
            <a:endParaRPr lang="en-GB" sz="2000" dirty="0">
              <a:solidFill>
                <a:srgbClr val="000000"/>
              </a:solidFill>
              <a:latin typeface="Arial" charset="0"/>
              <a:cs typeface="Arial" charset="0"/>
            </a:endParaRPr>
          </a:p>
        </p:txBody>
      </p:sp>
      <p:sp>
        <p:nvSpPr>
          <p:cNvPr id="7987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949A088-AC65-8F4E-A7A9-6F969E22AEEE}" type="slidenum">
              <a:rPr lang="fr-FR" sz="1200"/>
              <a:pPr algn="r" eaLnBrk="1" hangingPunct="1"/>
              <a:t>57</a:t>
            </a:fld>
            <a:endParaRPr lang="fr-FR" sz="1200"/>
          </a:p>
        </p:txBody>
      </p:sp>
    </p:spTree>
    <p:extLst>
      <p:ext uri="{BB962C8B-B14F-4D97-AF65-F5344CB8AC3E}">
        <p14:creationId xmlns:p14="http://schemas.microsoft.com/office/powerpoint/2010/main" val="4012726852"/>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371600"/>
            <a:ext cx="7772400" cy="4800600"/>
          </a:xfrm>
          <a:prstGeom prst="rect">
            <a:avLst/>
          </a:prstGeom>
          <a:solidFill>
            <a:srgbClr val="FFF4D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graphicFrame>
        <p:nvGraphicFramePr>
          <p:cNvPr id="5" name="Diagramme 4"/>
          <p:cNvGraphicFramePr/>
          <p:nvPr/>
        </p:nvGraphicFramePr>
        <p:xfrm>
          <a:off x="838200" y="1600200"/>
          <a:ext cx="74676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9937" name="Rectangle 2"/>
          <p:cNvSpPr>
            <a:spLocks noGrp="1" noChangeArrowheads="1"/>
          </p:cNvSpPr>
          <p:nvPr>
            <p:ph type="title"/>
          </p:nvPr>
        </p:nvSpPr>
        <p:spPr>
          <a:xfrm>
            <a:off x="14246" y="304800"/>
            <a:ext cx="9144000" cy="685800"/>
          </a:xfrm>
        </p:spPr>
        <p:txBody>
          <a:bodyPr>
            <a:normAutofit fontScale="90000"/>
          </a:bodyPr>
          <a:lstStyle/>
          <a:p>
            <a:pPr marL="342900" indent="-342900" eaLnBrk="1" hangingPunct="1">
              <a:defRPr/>
            </a:pPr>
            <a:r>
              <a:rPr lang="en-GB" sz="2700" dirty="0" smtClean="0"/>
              <a:t>Concluding </a:t>
            </a:r>
            <a:r>
              <a:rPr lang="en-GB" sz="2700" smtClean="0"/>
              <a:t>remarks (3) </a:t>
            </a:r>
            <a:r>
              <a:rPr lang="en-GB" sz="2700" dirty="0" smtClean="0"/>
              <a:t/>
            </a:r>
            <a:br>
              <a:rPr lang="en-GB" sz="2700" dirty="0" smtClean="0"/>
            </a:br>
            <a:r>
              <a:rPr lang="en-GB" sz="2400" dirty="0" smtClean="0"/>
              <a:t>- From </a:t>
            </a:r>
            <a:r>
              <a:rPr lang="en-GB" sz="2400" dirty="0"/>
              <a:t>radiation risk to radiation protection </a:t>
            </a:r>
            <a:r>
              <a:rPr lang="en-GB" sz="2400" dirty="0" smtClean="0"/>
              <a:t>culture -</a:t>
            </a:r>
            <a:endParaRPr lang="en-GB" sz="2400" dirty="0"/>
          </a:p>
        </p:txBody>
      </p:sp>
      <p:sp>
        <p:nvSpPr>
          <p:cNvPr id="81924"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AE202FB-FB1D-CB4F-BC22-7069D66A67AE}" type="slidenum">
              <a:rPr lang="fr-FR" sz="1200"/>
              <a:pPr algn="r" eaLnBrk="1" hangingPunct="1"/>
              <a:t>58</a:t>
            </a:fld>
            <a:endParaRPr lang="fr-FR" sz="1200"/>
          </a:p>
        </p:txBody>
      </p:sp>
      <p:sp>
        <p:nvSpPr>
          <p:cNvPr id="81925" name="ZoneTexte 8"/>
          <p:cNvSpPr txBox="1">
            <a:spLocks noChangeArrowheads="1"/>
          </p:cNvSpPr>
          <p:nvPr/>
        </p:nvSpPr>
        <p:spPr bwMode="auto">
          <a:xfrm>
            <a:off x="6934200" y="1905000"/>
            <a:ext cx="685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FR" sz="6000">
                <a:latin typeface="Helvetica" charset="0"/>
              </a:rPr>
              <a:t>?</a:t>
            </a:r>
          </a:p>
        </p:txBody>
      </p:sp>
    </p:spTree>
    <p:extLst>
      <p:ext uri="{BB962C8B-B14F-4D97-AF65-F5344CB8AC3E}">
        <p14:creationId xmlns:p14="http://schemas.microsoft.com/office/powerpoint/2010/main" val="421491437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Placeholder 17"/>
          <p:cNvSpPr>
            <a:spLocks noGrp="1"/>
          </p:cNvSpPr>
          <p:nvPr>
            <p:ph type="body" idx="1"/>
          </p:nvPr>
        </p:nvSpPr>
        <p:spPr>
          <a:xfrm>
            <a:off x="0" y="5181600"/>
            <a:ext cx="9144000" cy="533400"/>
          </a:xfrm>
        </p:spPr>
        <p:txBody>
          <a:bodyPr/>
          <a:lstStyle/>
          <a:p>
            <a:pPr algn="ctr" eaLnBrk="1" hangingPunct="1"/>
            <a:r>
              <a:rPr lang="en-US" altLang="en-US" u="sng" dirty="0" smtClean="0">
                <a:latin typeface="Arial" charset="0"/>
                <a:cs typeface="Arial" charset="0"/>
              </a:rPr>
              <a:t>www.icrp.org</a:t>
            </a:r>
            <a:endParaRPr lang="en-CA" altLang="en-US" u="sng" dirty="0" smtClean="0">
              <a:latin typeface="Arial" charset="0"/>
              <a:cs typeface="Arial"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810" y="2057400"/>
            <a:ext cx="7315200" cy="3749658"/>
          </a:xfrm>
          <a:prstGeom prst="rect">
            <a:avLst/>
          </a:prstGeom>
        </p:spPr>
      </p:pic>
      <p:sp>
        <p:nvSpPr>
          <p:cNvPr id="4" name="Text Placeholder 17"/>
          <p:cNvSpPr txBox="1">
            <a:spLocks/>
          </p:cNvSpPr>
          <p:nvPr/>
        </p:nvSpPr>
        <p:spPr bwMode="auto">
          <a:xfrm>
            <a:off x="-21970" y="53340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normAutofit/>
          </a:bodyPr>
          <a:lstStyle>
            <a:lvl1pPr marL="0" indent="0" algn="l" rtl="0" eaLnBrk="0" fontAlgn="base" hangingPunct="0">
              <a:spcBef>
                <a:spcPct val="20000"/>
              </a:spcBef>
              <a:spcAft>
                <a:spcPct val="0"/>
              </a:spcAft>
              <a:buClr>
                <a:srgbClr val="083763"/>
              </a:buClr>
              <a:buSzPct val="95000"/>
              <a:buFont typeface="Wingdings 2" pitchFamily="18" charset="2"/>
              <a:buNone/>
              <a:defRPr sz="2400" kern="1200">
                <a:solidFill>
                  <a:schemeClr val="tx1"/>
                </a:solidFill>
                <a:latin typeface="Arial" pitchFamily="34" charset="0"/>
                <a:ea typeface="+mn-ea"/>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itchFamily="18" charset="2"/>
              <a:buNone/>
              <a:defRPr sz="1800" kern="1200">
                <a:solidFill>
                  <a:schemeClr val="tx1">
                    <a:tint val="75000"/>
                  </a:schemeClr>
                </a:solidFill>
                <a:latin typeface="Arial" pitchFamily="34" charset="0"/>
                <a:ea typeface="+mn-ea"/>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itchFamily="18" charset="2"/>
              <a:buNone/>
              <a:defRPr sz="1600" kern="1200">
                <a:solidFill>
                  <a:schemeClr val="tx1">
                    <a:tint val="75000"/>
                  </a:schemeClr>
                </a:solidFill>
                <a:latin typeface="Arial" pitchFamily="34" charset="0"/>
                <a:ea typeface="+mn-ea"/>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itchFamily="18" charset="2"/>
              <a:buNone/>
              <a:defRPr sz="1400" kern="1200">
                <a:solidFill>
                  <a:schemeClr val="tx1">
                    <a:tint val="75000"/>
                  </a:schemeClr>
                </a:solidFill>
                <a:latin typeface="Arial" pitchFamily="34" charset="0"/>
                <a:ea typeface="+mn-ea"/>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itchFamily="18" charset="2"/>
              <a:buNone/>
              <a:defRPr sz="1400" kern="1200">
                <a:solidFill>
                  <a:schemeClr val="tx1">
                    <a:tint val="75000"/>
                  </a:schemeClr>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eaLnBrk="1" hangingPunct="1"/>
            <a:r>
              <a:rPr lang="en-GB" b="1" u="sng" dirty="0" err="1" smtClean="0">
                <a:solidFill>
                  <a:srgbClr val="000000"/>
                </a:solidFill>
              </a:rPr>
              <a:t>www.icrp.org</a:t>
            </a:r>
            <a:endParaRPr lang="en-GB" b="1" u="sng" dirty="0" smtClean="0">
              <a:solidFill>
                <a:srgbClr val="000000"/>
              </a:solidFill>
            </a:endParaRPr>
          </a:p>
        </p:txBody>
      </p:sp>
      <p:sp>
        <p:nvSpPr>
          <p:cNvPr id="5" name="Text Placeholder 17"/>
          <p:cNvSpPr txBox="1">
            <a:spLocks/>
          </p:cNvSpPr>
          <p:nvPr/>
        </p:nvSpPr>
        <p:spPr bwMode="auto">
          <a:xfrm>
            <a:off x="0" y="9144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noAutofit/>
          </a:bodyPr>
          <a:lstStyle>
            <a:lvl1pPr marL="0" indent="0" algn="l" rtl="0" eaLnBrk="0" fontAlgn="base" hangingPunct="0">
              <a:spcBef>
                <a:spcPct val="20000"/>
              </a:spcBef>
              <a:spcAft>
                <a:spcPct val="0"/>
              </a:spcAft>
              <a:buClr>
                <a:srgbClr val="083763"/>
              </a:buClr>
              <a:buSzPct val="95000"/>
              <a:buFont typeface="Wingdings 2" pitchFamily="18" charset="2"/>
              <a:buNone/>
              <a:defRPr sz="2400" kern="1200">
                <a:solidFill>
                  <a:schemeClr val="tx1"/>
                </a:solidFill>
                <a:latin typeface="Arial" pitchFamily="34" charset="0"/>
                <a:ea typeface="+mn-ea"/>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itchFamily="18" charset="2"/>
              <a:buNone/>
              <a:defRPr sz="1800" kern="1200">
                <a:solidFill>
                  <a:schemeClr val="tx1">
                    <a:tint val="75000"/>
                  </a:schemeClr>
                </a:solidFill>
                <a:latin typeface="Arial" pitchFamily="34" charset="0"/>
                <a:ea typeface="+mn-ea"/>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itchFamily="18" charset="2"/>
              <a:buNone/>
              <a:defRPr sz="1600" kern="1200">
                <a:solidFill>
                  <a:schemeClr val="tx1">
                    <a:tint val="75000"/>
                  </a:schemeClr>
                </a:solidFill>
                <a:latin typeface="Arial" pitchFamily="34" charset="0"/>
                <a:ea typeface="+mn-ea"/>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itchFamily="18" charset="2"/>
              <a:buNone/>
              <a:defRPr sz="1400" kern="1200">
                <a:solidFill>
                  <a:schemeClr val="tx1">
                    <a:tint val="75000"/>
                  </a:schemeClr>
                </a:solidFill>
                <a:latin typeface="Arial" pitchFamily="34" charset="0"/>
                <a:ea typeface="+mn-ea"/>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itchFamily="18" charset="2"/>
              <a:buNone/>
              <a:defRPr sz="1400" kern="1200">
                <a:solidFill>
                  <a:schemeClr val="tx1">
                    <a:tint val="75000"/>
                  </a:schemeClr>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eaLnBrk="1" hangingPunct="1"/>
            <a:r>
              <a:rPr lang="en-CA" sz="3600" b="1" dirty="0" smtClean="0">
                <a:solidFill>
                  <a:srgbClr val="000000"/>
                </a:solidFill>
              </a:rPr>
              <a:t>Thank you</a:t>
            </a:r>
          </a:p>
        </p:txBody>
      </p:sp>
    </p:spTree>
    <p:extLst>
      <p:ext uri="{BB962C8B-B14F-4D97-AF65-F5344CB8AC3E}">
        <p14:creationId xmlns:p14="http://schemas.microsoft.com/office/powerpoint/2010/main" val="266831422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0" y="1600200"/>
            <a:ext cx="6858000" cy="2971800"/>
          </a:xfrm>
          <a:solidFill>
            <a:schemeClr val="bg1">
              <a:lumMod val="85000"/>
            </a:schemeClr>
          </a:solidFill>
          <a:ln>
            <a:solidFill>
              <a:schemeClr val="tx1"/>
            </a:solidFill>
          </a:ln>
        </p:spPr>
        <p:txBody>
          <a:bodyPr>
            <a:normAutofit/>
          </a:bodyPr>
          <a:lstStyle/>
          <a:p>
            <a:r>
              <a:rPr lang="fr-FR" sz="2800" dirty="0">
                <a:effectLst>
                  <a:outerShdw blurRad="38100" dist="25400" dir="5400000" algn="tl" rotWithShape="0">
                    <a:srgbClr val="000000">
                      <a:alpha val="43000"/>
                    </a:srgbClr>
                  </a:outerShdw>
                </a:effectLst>
              </a:rPr>
              <a:t>Part 1</a:t>
            </a:r>
            <a:br>
              <a:rPr lang="fr-FR" sz="2800" dirty="0">
                <a:effectLst>
                  <a:outerShdw blurRad="38100" dist="25400" dir="5400000" algn="tl" rotWithShape="0">
                    <a:srgbClr val="000000">
                      <a:alpha val="43000"/>
                    </a:srgbClr>
                  </a:outerShdw>
                </a:effectLst>
              </a:rPr>
            </a:br>
            <a:r>
              <a:rPr lang="fr-FR" sz="2800" dirty="0">
                <a:effectLst>
                  <a:outerShdw blurRad="38100" dist="25400" dir="5400000" algn="tl" rotWithShape="0">
                    <a:srgbClr val="000000">
                      <a:alpha val="43000"/>
                    </a:srgbClr>
                  </a:outerShdw>
                </a:effectLst>
              </a:rPr>
              <a:t/>
            </a:r>
            <a:br>
              <a:rPr lang="fr-FR" sz="2800" dirty="0">
                <a:effectLst>
                  <a:outerShdw blurRad="38100" dist="25400" dir="5400000" algn="tl" rotWithShape="0">
                    <a:srgbClr val="000000">
                      <a:alpha val="43000"/>
                    </a:srgbClr>
                  </a:outerShdw>
                </a:effectLst>
              </a:rPr>
            </a:br>
            <a:r>
              <a:rPr lang="en-GB" sz="2800" dirty="0" smtClean="0">
                <a:effectLst>
                  <a:outerShdw blurRad="38100" dist="25400" dir="5400000" algn="tl" rotWithShape="0">
                    <a:srgbClr val="000000">
                      <a:alpha val="43000"/>
                    </a:srgbClr>
                  </a:outerShdw>
                </a:effectLst>
              </a:rPr>
              <a:t>The ICRP system of</a:t>
            </a:r>
            <a:br>
              <a:rPr lang="en-GB" sz="2800" dirty="0" smtClean="0">
                <a:effectLst>
                  <a:outerShdw blurRad="38100" dist="25400" dir="5400000" algn="tl" rotWithShape="0">
                    <a:srgbClr val="000000">
                      <a:alpha val="43000"/>
                    </a:srgbClr>
                  </a:outerShdw>
                </a:effectLst>
              </a:rPr>
            </a:br>
            <a:r>
              <a:rPr lang="en-GB" sz="2800" dirty="0" smtClean="0">
                <a:effectLst>
                  <a:outerShdw blurRad="38100" dist="25400" dir="5400000" algn="tl" rotWithShape="0">
                    <a:srgbClr val="000000">
                      <a:alpha val="43000"/>
                    </a:srgbClr>
                  </a:outerShdw>
                </a:effectLst>
              </a:rPr>
              <a:t> radiological protection</a:t>
            </a:r>
            <a:br>
              <a:rPr lang="en-GB" sz="2800" dirty="0" smtClean="0">
                <a:effectLst>
                  <a:outerShdw blurRad="38100" dist="25400" dir="5400000" algn="tl" rotWithShape="0">
                    <a:srgbClr val="000000">
                      <a:alpha val="43000"/>
                    </a:srgbClr>
                  </a:outerShdw>
                </a:effectLst>
              </a:rPr>
            </a:br>
            <a:r>
              <a:rPr lang="en-GB" sz="2800" dirty="0" smtClean="0">
                <a:effectLst>
                  <a:outerShdw blurRad="38100" dist="25400" dir="5400000" algn="tl" rotWithShape="0">
                    <a:srgbClr val="000000">
                      <a:alpha val="43000"/>
                    </a:srgbClr>
                  </a:outerShdw>
                </a:effectLst>
              </a:rPr>
              <a:t> </a:t>
            </a:r>
            <a:endParaRPr lang="en-GB" sz="2800" dirty="0">
              <a:effectLst>
                <a:outerShdw blurRad="38100" dist="25400" dir="5400000" algn="tl" rotWithShape="0">
                  <a:srgbClr val="000000">
                    <a:alpha val="43000"/>
                  </a:srgbClr>
                </a:outerShdw>
              </a:effectLst>
            </a:endParaRPr>
          </a:p>
        </p:txBody>
      </p:sp>
      <p:sp>
        <p:nvSpPr>
          <p:cNvPr id="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72CEA54-A0E3-094E-8312-B6F3071A02F7}" type="slidenum">
              <a:rPr lang="fr-FR" sz="1200"/>
              <a:pPr algn="r" eaLnBrk="1" hangingPunct="1"/>
              <a:t>6</a:t>
            </a:fld>
            <a:endParaRPr lang="fr-FR" sz="1200"/>
          </a:p>
        </p:txBody>
      </p:sp>
    </p:spTree>
    <p:extLst>
      <p:ext uri="{BB962C8B-B14F-4D97-AF65-F5344CB8AC3E}">
        <p14:creationId xmlns:p14="http://schemas.microsoft.com/office/powerpoint/2010/main" val="3872200918"/>
      </p:ext>
    </p:extLst>
  </p:cSld>
  <p:clrMapOvr>
    <a:masterClrMapping/>
  </p:clrMapOvr>
  <p:transition xmlns:p14="http://schemas.microsoft.com/office/powerpoint/2010/mai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228600"/>
            <a:ext cx="9144000" cy="990600"/>
          </a:xfrm>
        </p:spPr>
        <p:txBody>
          <a:bodyPr>
            <a:normAutofit fontScale="90000"/>
          </a:bodyPr>
          <a:lstStyle/>
          <a:p>
            <a:pPr marL="342900" indent="-342900">
              <a:defRPr/>
            </a:pPr>
            <a:r>
              <a:rPr lang="en-GB" sz="2400" b="1" dirty="0" smtClean="0">
                <a:solidFill>
                  <a:srgbClr val="000053"/>
                </a:solidFill>
                <a:latin typeface="Helvetica"/>
                <a:cs typeface="Helvetica"/>
              </a:rPr>
              <a:t> </a:t>
            </a:r>
            <a:r>
              <a:rPr lang="en-GB" sz="2800" dirty="0">
                <a:effectLst>
                  <a:outerShdw blurRad="38100" dist="25400" dir="5400000" algn="tl" rotWithShape="0">
                    <a:srgbClr val="000000">
                      <a:alpha val="43000"/>
                    </a:srgbClr>
                  </a:outerShdw>
                </a:effectLst>
              </a:rPr>
              <a:t>A brief historical perspective about the evolution of the</a:t>
            </a:r>
            <a:br>
              <a:rPr lang="en-GB" sz="2800" dirty="0">
                <a:effectLst>
                  <a:outerShdw blurRad="38100" dist="25400" dir="5400000" algn="tl" rotWithShape="0">
                    <a:srgbClr val="000000">
                      <a:alpha val="43000"/>
                    </a:srgbClr>
                  </a:outerShdw>
                </a:effectLst>
              </a:rPr>
            </a:br>
            <a:r>
              <a:rPr lang="en-GB" sz="2800" dirty="0">
                <a:effectLst>
                  <a:outerShdw blurRad="38100" dist="25400" dir="5400000" algn="tl" rotWithShape="0">
                    <a:srgbClr val="000000">
                      <a:alpha val="43000"/>
                    </a:srgbClr>
                  </a:outerShdw>
                </a:effectLst>
              </a:rPr>
              <a:t> ICRP system of radiological protection (1)</a:t>
            </a:r>
          </a:p>
        </p:txBody>
      </p:sp>
      <p:sp>
        <p:nvSpPr>
          <p:cNvPr id="13314" name="Rectangle 3"/>
          <p:cNvSpPr>
            <a:spLocks noGrp="1" noChangeArrowheads="1"/>
          </p:cNvSpPr>
          <p:nvPr>
            <p:ph type="body" idx="1"/>
          </p:nvPr>
        </p:nvSpPr>
        <p:spPr>
          <a:xfrm>
            <a:off x="533400" y="1447800"/>
            <a:ext cx="8153400" cy="4876800"/>
          </a:xfrm>
        </p:spPr>
        <p:txBody>
          <a:bodyPr/>
          <a:lstStyle/>
          <a:p>
            <a:pPr>
              <a:lnSpc>
                <a:spcPct val="120000"/>
              </a:lnSpc>
              <a:spcAft>
                <a:spcPts val="1200"/>
              </a:spcAft>
            </a:pPr>
            <a:r>
              <a:rPr lang="en-US" sz="2000" b="0" dirty="0">
                <a:latin typeface="Arial" charset="0"/>
                <a:cs typeface="Arial" charset="0"/>
              </a:rPr>
              <a:t>The system of radiological protection developed gradually during the </a:t>
            </a:r>
            <a:r>
              <a:rPr lang="en-US" sz="2000" b="0" dirty="0" err="1">
                <a:latin typeface="Arial" charset="0"/>
                <a:cs typeface="Arial" charset="0"/>
              </a:rPr>
              <a:t>XXth</a:t>
            </a:r>
            <a:r>
              <a:rPr lang="en-US" sz="2000" b="0" dirty="0">
                <a:latin typeface="Arial" charset="0"/>
                <a:cs typeface="Arial" charset="0"/>
              </a:rPr>
              <a:t> </a:t>
            </a:r>
            <a:r>
              <a:rPr lang="en-GB" sz="2000" b="0" dirty="0">
                <a:latin typeface="Arial" charset="0"/>
                <a:cs typeface="Arial" charset="0"/>
              </a:rPr>
              <a:t>century integrating advances in </a:t>
            </a:r>
            <a:r>
              <a:rPr lang="en-GB" sz="2000" dirty="0">
                <a:solidFill>
                  <a:srgbClr val="800000"/>
                </a:solidFill>
                <a:latin typeface="Arial" charset="0"/>
                <a:cs typeface="Arial" charset="0"/>
              </a:rPr>
              <a:t>knowledge</a:t>
            </a:r>
            <a:r>
              <a:rPr lang="en-GB" sz="2000" dirty="0">
                <a:latin typeface="Arial" charset="0"/>
                <a:cs typeface="Arial" charset="0"/>
              </a:rPr>
              <a:t> </a:t>
            </a:r>
            <a:r>
              <a:rPr lang="en-GB" sz="2000" b="0" dirty="0">
                <a:latin typeface="Arial" charset="0"/>
                <a:cs typeface="Arial" charset="0"/>
              </a:rPr>
              <a:t>about the effects of radiation, the evolution of the </a:t>
            </a:r>
            <a:r>
              <a:rPr lang="en-GB" sz="2000" dirty="0">
                <a:solidFill>
                  <a:srgbClr val="800000"/>
                </a:solidFill>
                <a:latin typeface="Arial" charset="0"/>
                <a:cs typeface="Arial" charset="0"/>
              </a:rPr>
              <a:t>ethical and social values </a:t>
            </a:r>
            <a:r>
              <a:rPr lang="en-GB" sz="2000" b="0" dirty="0">
                <a:latin typeface="Arial" charset="0"/>
                <a:cs typeface="Arial" charset="0"/>
              </a:rPr>
              <a:t>as well as the feedback experience from its practical implementation </a:t>
            </a:r>
          </a:p>
          <a:p>
            <a:pPr>
              <a:lnSpc>
                <a:spcPct val="120000"/>
              </a:lnSpc>
              <a:spcAft>
                <a:spcPts val="1200"/>
              </a:spcAft>
            </a:pPr>
            <a:r>
              <a:rPr lang="en-GB" sz="2000" b="0" dirty="0">
                <a:solidFill>
                  <a:srgbClr val="000000"/>
                </a:solidFill>
                <a:latin typeface="Arial" charset="0"/>
                <a:cs typeface="Arial" charset="0"/>
              </a:rPr>
              <a:t>Until the Second World War the Commission was only dealing with the </a:t>
            </a:r>
            <a:r>
              <a:rPr lang="en-GB" sz="2000" dirty="0">
                <a:solidFill>
                  <a:srgbClr val="800000"/>
                </a:solidFill>
                <a:latin typeface="Arial" charset="0"/>
                <a:cs typeface="Arial" charset="0"/>
              </a:rPr>
              <a:t>protection of medical staffs</a:t>
            </a:r>
          </a:p>
          <a:p>
            <a:pPr>
              <a:lnSpc>
                <a:spcPct val="120000"/>
              </a:lnSpc>
              <a:spcAft>
                <a:spcPts val="1200"/>
              </a:spcAft>
            </a:pPr>
            <a:r>
              <a:rPr lang="en-GB" sz="2000" b="0" dirty="0">
                <a:solidFill>
                  <a:srgbClr val="000000"/>
                </a:solidFill>
                <a:latin typeface="Arial" charset="0"/>
                <a:cs typeface="Arial" charset="0"/>
              </a:rPr>
              <a:t>After the war the focus was on nuclear energy and radiological protection developed to protect workers </a:t>
            </a:r>
            <a:r>
              <a:rPr lang="en-GB" sz="2000" b="1" dirty="0">
                <a:solidFill>
                  <a:srgbClr val="800000"/>
                </a:solidFill>
                <a:latin typeface="Arial" charset="0"/>
                <a:cs typeface="Arial" charset="0"/>
              </a:rPr>
              <a:t>inside</a:t>
            </a:r>
            <a:r>
              <a:rPr lang="en-GB" sz="2000" dirty="0">
                <a:solidFill>
                  <a:srgbClr val="000000"/>
                </a:solidFill>
                <a:latin typeface="Arial" charset="0"/>
                <a:cs typeface="Arial" charset="0"/>
              </a:rPr>
              <a:t> </a:t>
            </a:r>
            <a:r>
              <a:rPr lang="en-GB" sz="2000" b="0" dirty="0">
                <a:solidFill>
                  <a:srgbClr val="000000"/>
                </a:solidFill>
                <a:latin typeface="Arial" charset="0"/>
                <a:cs typeface="Arial" charset="0"/>
              </a:rPr>
              <a:t>nuclear installations and the public </a:t>
            </a:r>
            <a:r>
              <a:rPr lang="en-GB" sz="2000" b="1" dirty="0">
                <a:solidFill>
                  <a:srgbClr val="800000"/>
                </a:solidFill>
                <a:latin typeface="Arial" charset="0"/>
                <a:cs typeface="Arial" charset="0"/>
              </a:rPr>
              <a:t>outside</a:t>
            </a:r>
            <a:r>
              <a:rPr lang="en-GB" sz="2000" b="0" dirty="0">
                <a:solidFill>
                  <a:srgbClr val="000000"/>
                </a:solidFill>
                <a:latin typeface="Arial" charset="0"/>
                <a:cs typeface="Arial" charset="0"/>
              </a:rPr>
              <a:t>. This resulted in </a:t>
            </a:r>
            <a:r>
              <a:rPr lang="en-GB" sz="2000" b="0" dirty="0" smtClean="0">
                <a:solidFill>
                  <a:srgbClr val="000000"/>
                </a:solidFill>
                <a:latin typeface="Arial" charset="0"/>
                <a:cs typeface="Arial" charset="0"/>
              </a:rPr>
              <a:t>a </a:t>
            </a:r>
            <a:r>
              <a:rPr lang="en-GB" sz="2000" b="0" dirty="0">
                <a:solidFill>
                  <a:srgbClr val="000000"/>
                </a:solidFill>
                <a:latin typeface="Arial" charset="0"/>
                <a:cs typeface="Arial" charset="0"/>
              </a:rPr>
              <a:t>coherent and effective regime of radiological protection based on solid concepts, principles and norms (ICRP 60</a:t>
            </a:r>
            <a:r>
              <a:rPr lang="en-GB" sz="2000" b="0" dirty="0" smtClean="0">
                <a:solidFill>
                  <a:srgbClr val="000000"/>
                </a:solidFill>
                <a:latin typeface="Arial" charset="0"/>
                <a:cs typeface="Arial" charset="0"/>
              </a:rPr>
              <a:t>)</a:t>
            </a:r>
            <a:endParaRPr lang="en-GB" sz="2000" b="0" dirty="0">
              <a:solidFill>
                <a:srgbClr val="000000"/>
              </a:solidFill>
              <a:latin typeface="Arial" charset="0"/>
              <a:cs typeface="Arial" charset="0"/>
            </a:endParaRPr>
          </a:p>
        </p:txBody>
      </p:sp>
      <p:sp>
        <p:nvSpPr>
          <p:cNvPr id="1331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5CFBD91-5DF0-724F-A1A6-B0BE845BABAA}" type="slidenum">
              <a:rPr lang="fr-FR" sz="1200"/>
              <a:pPr algn="r" eaLnBrk="1" hangingPunct="1"/>
              <a:t>7</a:t>
            </a:fld>
            <a:endParaRPr lang="fr-FR" sz="1200"/>
          </a:p>
        </p:txBody>
      </p:sp>
    </p:spTree>
    <p:extLst>
      <p:ext uri="{BB962C8B-B14F-4D97-AF65-F5344CB8AC3E}">
        <p14:creationId xmlns:p14="http://schemas.microsoft.com/office/powerpoint/2010/main" val="277768212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304800"/>
            <a:ext cx="9144000" cy="685800"/>
          </a:xfrm>
        </p:spPr>
        <p:txBody>
          <a:bodyPr>
            <a:normAutofit fontScale="90000"/>
          </a:bodyPr>
          <a:lstStyle/>
          <a:p>
            <a:pPr marL="342900" indent="-342900">
              <a:defRPr/>
            </a:pPr>
            <a:r>
              <a:rPr lang="en-GB" sz="2400" dirty="0">
                <a:solidFill>
                  <a:srgbClr val="000053"/>
                </a:solidFill>
                <a:latin typeface="Helvetica"/>
                <a:cs typeface="Helvetica"/>
              </a:rPr>
              <a:t>A brief historical perspective about the evolution of the</a:t>
            </a:r>
            <a:br>
              <a:rPr lang="en-GB" sz="2400" dirty="0">
                <a:solidFill>
                  <a:srgbClr val="000053"/>
                </a:solidFill>
                <a:latin typeface="Helvetica"/>
                <a:cs typeface="Helvetica"/>
              </a:rPr>
            </a:br>
            <a:r>
              <a:rPr lang="en-GB" sz="2400" dirty="0">
                <a:solidFill>
                  <a:srgbClr val="000053"/>
                </a:solidFill>
                <a:latin typeface="Helvetica"/>
                <a:cs typeface="Helvetica"/>
              </a:rPr>
              <a:t> ICRP system of radiological protection </a:t>
            </a:r>
            <a:r>
              <a:rPr lang="en-GB" sz="2400" dirty="0" smtClean="0">
                <a:solidFill>
                  <a:srgbClr val="000053"/>
                </a:solidFill>
                <a:latin typeface="Helvetica"/>
                <a:cs typeface="Helvetica"/>
              </a:rPr>
              <a:t>(</a:t>
            </a:r>
            <a:r>
              <a:rPr lang="en-GB" sz="2400" b="1" dirty="0" smtClean="0">
                <a:solidFill>
                  <a:srgbClr val="000053"/>
                </a:solidFill>
                <a:latin typeface="Helvetica"/>
                <a:cs typeface="Helvetica"/>
              </a:rPr>
              <a:t>2)</a:t>
            </a:r>
            <a:endParaRPr lang="en-GB" sz="2400" b="1" dirty="0">
              <a:solidFill>
                <a:srgbClr val="000053"/>
              </a:solidFill>
              <a:latin typeface="Helvetica"/>
              <a:cs typeface="Helvetica"/>
            </a:endParaRPr>
          </a:p>
        </p:txBody>
      </p:sp>
      <p:sp>
        <p:nvSpPr>
          <p:cNvPr id="13314" name="Rectangle 3"/>
          <p:cNvSpPr>
            <a:spLocks noGrp="1" noChangeArrowheads="1"/>
          </p:cNvSpPr>
          <p:nvPr>
            <p:ph type="body" idx="1"/>
          </p:nvPr>
        </p:nvSpPr>
        <p:spPr>
          <a:xfrm>
            <a:off x="762000" y="1600200"/>
            <a:ext cx="7696200" cy="4495800"/>
          </a:xfrm>
        </p:spPr>
        <p:txBody>
          <a:bodyPr/>
          <a:lstStyle/>
          <a:p>
            <a:pPr>
              <a:lnSpc>
                <a:spcPct val="110000"/>
              </a:lnSpc>
              <a:spcAft>
                <a:spcPts val="1200"/>
              </a:spcAft>
            </a:pPr>
            <a:r>
              <a:rPr lang="en-GB" sz="2000" b="0" dirty="0" smtClean="0">
                <a:solidFill>
                  <a:srgbClr val="000000"/>
                </a:solidFill>
                <a:latin typeface="Arial" charset="0"/>
                <a:cs typeface="Arial" charset="0"/>
              </a:rPr>
              <a:t>The </a:t>
            </a:r>
            <a:r>
              <a:rPr lang="en-GB" sz="2000" dirty="0" smtClean="0">
                <a:solidFill>
                  <a:srgbClr val="800000"/>
                </a:solidFill>
                <a:latin typeface="Arial" charset="0"/>
                <a:cs typeface="Arial" charset="0"/>
              </a:rPr>
              <a:t>Chernobyl</a:t>
            </a:r>
            <a:r>
              <a:rPr lang="en-GB" sz="2000" b="0" dirty="0" smtClean="0">
                <a:solidFill>
                  <a:srgbClr val="000000"/>
                </a:solidFill>
                <a:latin typeface="Arial" charset="0"/>
                <a:cs typeface="Arial" charset="0"/>
              </a:rPr>
              <a:t> nuclear accident followed by the </a:t>
            </a:r>
            <a:r>
              <a:rPr lang="en-GB" sz="2000" b="0" dirty="0">
                <a:solidFill>
                  <a:srgbClr val="000000"/>
                </a:solidFill>
                <a:latin typeface="Arial" charset="0"/>
                <a:cs typeface="Arial" charset="0"/>
              </a:rPr>
              <a:t>raising concerns on </a:t>
            </a:r>
            <a:r>
              <a:rPr lang="en-GB" sz="2000" b="0" dirty="0" smtClean="0">
                <a:solidFill>
                  <a:srgbClr val="000000"/>
                </a:solidFill>
                <a:latin typeface="Arial" charset="0"/>
                <a:cs typeface="Arial" charset="0"/>
              </a:rPr>
              <a:t>exposure </a:t>
            </a:r>
            <a:r>
              <a:rPr lang="en-GB" sz="2000" b="0" dirty="0">
                <a:solidFill>
                  <a:srgbClr val="000000"/>
                </a:solidFill>
                <a:latin typeface="Arial" charset="0"/>
                <a:cs typeface="Arial" charset="0"/>
              </a:rPr>
              <a:t>situations inherited from the past in the </a:t>
            </a:r>
            <a:r>
              <a:rPr lang="en-GB" sz="2000" b="0" dirty="0" smtClean="0">
                <a:solidFill>
                  <a:srgbClr val="000000"/>
                </a:solidFill>
                <a:latin typeface="Arial" charset="0"/>
                <a:cs typeface="Arial" charset="0"/>
              </a:rPr>
              <a:t>nineties, then the </a:t>
            </a:r>
            <a:r>
              <a:rPr lang="en-GB" sz="2000" b="0" dirty="0">
                <a:solidFill>
                  <a:srgbClr val="000000"/>
                </a:solidFill>
                <a:latin typeface="Arial" charset="0"/>
                <a:cs typeface="Arial" charset="0"/>
              </a:rPr>
              <a:t>threat of “malevolent events</a:t>
            </a:r>
            <a:r>
              <a:rPr lang="en-GB" sz="2000" b="0" dirty="0" smtClean="0">
                <a:solidFill>
                  <a:srgbClr val="000000"/>
                </a:solidFill>
                <a:latin typeface="Arial" charset="0"/>
                <a:cs typeface="Arial" charset="0"/>
              </a:rPr>
              <a:t>” following the </a:t>
            </a:r>
            <a:r>
              <a:rPr lang="en-GB" sz="2000" dirty="0" smtClean="0">
                <a:solidFill>
                  <a:srgbClr val="800000"/>
                </a:solidFill>
                <a:latin typeface="Arial" charset="0"/>
                <a:cs typeface="Arial" charset="0"/>
              </a:rPr>
              <a:t>September 11 </a:t>
            </a:r>
            <a:r>
              <a:rPr lang="en-GB" sz="2000" b="0" dirty="0" smtClean="0">
                <a:solidFill>
                  <a:srgbClr val="000000"/>
                </a:solidFill>
                <a:latin typeface="Arial" charset="0"/>
                <a:cs typeface="Arial" charset="0"/>
              </a:rPr>
              <a:t>attacks profoundly questioned </a:t>
            </a:r>
            <a:r>
              <a:rPr lang="en-GB" sz="2000" b="0" dirty="0">
                <a:solidFill>
                  <a:srgbClr val="000000"/>
                </a:solidFill>
                <a:latin typeface="Arial" charset="0"/>
                <a:cs typeface="Arial" charset="0"/>
              </a:rPr>
              <a:t>the ICRP 60 </a:t>
            </a:r>
            <a:r>
              <a:rPr lang="en-GB" sz="2000" b="0" dirty="0" smtClean="0">
                <a:solidFill>
                  <a:srgbClr val="000000"/>
                </a:solidFill>
                <a:latin typeface="Arial" charset="0"/>
                <a:cs typeface="Arial" charset="0"/>
              </a:rPr>
              <a:t>recommendations</a:t>
            </a:r>
          </a:p>
          <a:p>
            <a:pPr>
              <a:lnSpc>
                <a:spcPct val="110000"/>
              </a:lnSpc>
              <a:spcAft>
                <a:spcPts val="1200"/>
              </a:spcAft>
            </a:pPr>
            <a:r>
              <a:rPr lang="en-GB" sz="2000" b="0" dirty="0">
                <a:solidFill>
                  <a:srgbClr val="000000"/>
                </a:solidFill>
                <a:latin typeface="Arial" charset="0"/>
                <a:cs typeface="Arial" charset="0"/>
              </a:rPr>
              <a:t>Although not explicit, this questioning has played an important role in the development </a:t>
            </a:r>
            <a:r>
              <a:rPr lang="en-GB" sz="2000" b="0" dirty="0" smtClean="0">
                <a:solidFill>
                  <a:srgbClr val="000000"/>
                </a:solidFill>
                <a:latin typeface="Arial" charset="0"/>
                <a:cs typeface="Arial" charset="0"/>
              </a:rPr>
              <a:t>of the new recommendations </a:t>
            </a:r>
            <a:r>
              <a:rPr lang="en-GB" sz="2000" b="0" dirty="0">
                <a:solidFill>
                  <a:srgbClr val="000000"/>
                </a:solidFill>
                <a:latin typeface="Arial" charset="0"/>
                <a:cs typeface="Arial" charset="0"/>
              </a:rPr>
              <a:t>in </a:t>
            </a:r>
            <a:r>
              <a:rPr lang="en-GB" sz="2000" dirty="0">
                <a:solidFill>
                  <a:srgbClr val="800000"/>
                </a:solidFill>
                <a:latin typeface="Arial" charset="0"/>
                <a:cs typeface="Arial" charset="0"/>
              </a:rPr>
              <a:t>Publication 103 </a:t>
            </a:r>
            <a:r>
              <a:rPr lang="en-GB" sz="2000" b="0" dirty="0" smtClean="0">
                <a:latin typeface="Arial" charset="0"/>
                <a:cs typeface="Arial" charset="0"/>
              </a:rPr>
              <a:t>published</a:t>
            </a:r>
            <a:r>
              <a:rPr lang="en-GB" sz="2000" b="0" dirty="0" smtClean="0">
                <a:solidFill>
                  <a:srgbClr val="000000"/>
                </a:solidFill>
                <a:latin typeface="Arial" charset="0"/>
                <a:cs typeface="Arial" charset="0"/>
              </a:rPr>
              <a:t> </a:t>
            </a:r>
            <a:r>
              <a:rPr lang="en-GB" sz="2000" b="0" dirty="0">
                <a:solidFill>
                  <a:srgbClr val="000000"/>
                </a:solidFill>
                <a:latin typeface="Arial" charset="0"/>
                <a:cs typeface="Arial" charset="0"/>
              </a:rPr>
              <a:t>in 2007</a:t>
            </a:r>
            <a:endParaRPr lang="en-GB" sz="2000" b="0" dirty="0" smtClean="0">
              <a:solidFill>
                <a:srgbClr val="000000"/>
              </a:solidFill>
              <a:latin typeface="Arial" charset="0"/>
              <a:cs typeface="Arial" charset="0"/>
            </a:endParaRPr>
          </a:p>
          <a:p>
            <a:pPr>
              <a:lnSpc>
                <a:spcPct val="110000"/>
              </a:lnSpc>
              <a:spcAft>
                <a:spcPts val="1200"/>
              </a:spcAft>
            </a:pPr>
            <a:r>
              <a:rPr lang="en-GB" sz="2000" b="0" dirty="0" smtClean="0">
                <a:solidFill>
                  <a:srgbClr val="000000"/>
                </a:solidFill>
                <a:latin typeface="Arial" charset="0"/>
                <a:cs typeface="Arial" charset="0"/>
              </a:rPr>
              <a:t>The </a:t>
            </a:r>
            <a:r>
              <a:rPr lang="en-GB" sz="2000" b="0" dirty="0">
                <a:solidFill>
                  <a:srgbClr val="000000"/>
                </a:solidFill>
                <a:latin typeface="Arial" charset="0"/>
                <a:cs typeface="Arial" charset="0"/>
              </a:rPr>
              <a:t>system of Publication 103 has often been presented as </a:t>
            </a:r>
            <a:r>
              <a:rPr lang="en-GB" sz="2000" b="0" dirty="0">
                <a:latin typeface="Arial" charset="0"/>
                <a:cs typeface="Arial" charset="0"/>
              </a:rPr>
              <a:t>a </a:t>
            </a:r>
            <a:r>
              <a:rPr lang="en-GB" sz="2000" dirty="0">
                <a:solidFill>
                  <a:srgbClr val="800000"/>
                </a:solidFill>
                <a:latin typeface="Arial" charset="0"/>
                <a:cs typeface="Arial" charset="0"/>
              </a:rPr>
              <a:t>simple update</a:t>
            </a:r>
            <a:r>
              <a:rPr lang="en-GB" sz="2000" b="0" dirty="0">
                <a:solidFill>
                  <a:srgbClr val="000000"/>
                </a:solidFill>
                <a:latin typeface="Arial" charset="0"/>
                <a:cs typeface="Arial" charset="0"/>
              </a:rPr>
              <a:t> of the previous system (ICRP 60), but in fact it represents </a:t>
            </a:r>
            <a:r>
              <a:rPr lang="en-GB" sz="2000" dirty="0">
                <a:solidFill>
                  <a:srgbClr val="800000"/>
                </a:solidFill>
                <a:latin typeface="Arial" charset="0"/>
                <a:cs typeface="Arial" charset="0"/>
              </a:rPr>
              <a:t>a major </a:t>
            </a:r>
            <a:r>
              <a:rPr lang="en-GB" sz="2000" dirty="0" smtClean="0">
                <a:solidFill>
                  <a:srgbClr val="800000"/>
                </a:solidFill>
                <a:latin typeface="Arial" charset="0"/>
                <a:cs typeface="Arial" charset="0"/>
              </a:rPr>
              <a:t>evolution</a:t>
            </a:r>
          </a:p>
          <a:p>
            <a:pPr marL="0" indent="0">
              <a:spcAft>
                <a:spcPts val="1200"/>
              </a:spcAft>
              <a:buNone/>
            </a:pPr>
            <a:endParaRPr lang="en-GB" sz="2000" dirty="0" smtClean="0">
              <a:solidFill>
                <a:srgbClr val="000000"/>
              </a:solidFill>
              <a:latin typeface="Arial" charset="0"/>
              <a:cs typeface="Arial" charset="0"/>
            </a:endParaRPr>
          </a:p>
        </p:txBody>
      </p:sp>
      <p:sp>
        <p:nvSpPr>
          <p:cNvPr id="13315"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5CFBD91-5DF0-724F-A1A6-B0BE845BABAA}" type="slidenum">
              <a:rPr lang="fr-FR" sz="1200"/>
              <a:pPr algn="r" eaLnBrk="1" hangingPunct="1"/>
              <a:t>8</a:t>
            </a:fld>
            <a:endParaRPr lang="fr-FR" sz="1200"/>
          </a:p>
        </p:txBody>
      </p:sp>
    </p:spTree>
    <p:extLst>
      <p:ext uri="{BB962C8B-B14F-4D97-AF65-F5344CB8AC3E}">
        <p14:creationId xmlns:p14="http://schemas.microsoft.com/office/powerpoint/2010/main" val="281100821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152400"/>
            <a:ext cx="9144000" cy="914400"/>
          </a:xfrm>
        </p:spPr>
        <p:txBody>
          <a:bodyPr>
            <a:noAutofit/>
          </a:bodyPr>
          <a:lstStyle/>
          <a:p>
            <a:pPr eaLnBrk="1" fontAlgn="auto" hangingPunct="1">
              <a:spcAft>
                <a:spcPts val="0"/>
              </a:spcAft>
              <a:defRPr/>
            </a:pPr>
            <a:r>
              <a:rPr lang="en-GB" sz="2400" dirty="0">
                <a:effectLst>
                  <a:outerShdw blurRad="38100" dist="25400" dir="5400000" algn="tl" rotWithShape="0">
                    <a:srgbClr val="000000">
                      <a:alpha val="43000"/>
                    </a:srgbClr>
                  </a:outerShdw>
                </a:effectLst>
              </a:rPr>
              <a:t>A brief historical perspective about the evolution of the</a:t>
            </a:r>
            <a:br>
              <a:rPr lang="en-GB" sz="2400" dirty="0">
                <a:effectLst>
                  <a:outerShdw blurRad="38100" dist="25400" dir="5400000" algn="tl" rotWithShape="0">
                    <a:srgbClr val="000000">
                      <a:alpha val="43000"/>
                    </a:srgbClr>
                  </a:outerShdw>
                </a:effectLst>
              </a:rPr>
            </a:br>
            <a:r>
              <a:rPr lang="en-GB" sz="2400" dirty="0">
                <a:effectLst>
                  <a:outerShdw blurRad="38100" dist="25400" dir="5400000" algn="tl" rotWithShape="0">
                    <a:srgbClr val="000000">
                      <a:alpha val="43000"/>
                    </a:srgbClr>
                  </a:outerShdw>
                </a:effectLst>
              </a:rPr>
              <a:t> ICRP system of radiological protection (3)</a:t>
            </a:r>
          </a:p>
        </p:txBody>
      </p:sp>
      <p:sp>
        <p:nvSpPr>
          <p:cNvPr id="15362" name="Rectangle 3"/>
          <p:cNvSpPr>
            <a:spLocks noGrp="1" noChangeArrowheads="1"/>
          </p:cNvSpPr>
          <p:nvPr>
            <p:ph type="body" idx="1"/>
          </p:nvPr>
        </p:nvSpPr>
        <p:spPr>
          <a:xfrm>
            <a:off x="381000" y="1447800"/>
            <a:ext cx="8077200" cy="4343400"/>
          </a:xfrm>
        </p:spPr>
        <p:txBody>
          <a:bodyPr/>
          <a:lstStyle/>
          <a:p>
            <a:pPr lvl="1">
              <a:lnSpc>
                <a:spcPct val="120000"/>
              </a:lnSpc>
              <a:spcAft>
                <a:spcPts val="1200"/>
              </a:spcAft>
            </a:pPr>
            <a:r>
              <a:rPr lang="en-US" sz="2000" dirty="0">
                <a:latin typeface="Arial" charset="0"/>
                <a:ea typeface="Arial" charset="0"/>
                <a:cs typeface="Arial" charset="0"/>
              </a:rPr>
              <a:t>The two main evolutions of the system of protection in Pub. 103 </a:t>
            </a:r>
            <a:r>
              <a:rPr lang="en-US" sz="2000" dirty="0" smtClean="0">
                <a:latin typeface="Arial" charset="0"/>
                <a:ea typeface="Arial" charset="0"/>
                <a:cs typeface="Arial" charset="0"/>
              </a:rPr>
              <a:t>are:</a:t>
            </a:r>
            <a:endParaRPr lang="en-US" sz="2000" dirty="0">
              <a:latin typeface="Arial" charset="0"/>
              <a:ea typeface="Arial" charset="0"/>
              <a:cs typeface="Arial" charset="0"/>
            </a:endParaRPr>
          </a:p>
          <a:p>
            <a:pPr lvl="2">
              <a:lnSpc>
                <a:spcPct val="120000"/>
              </a:lnSpc>
              <a:spcAft>
                <a:spcPts val="1200"/>
              </a:spcAft>
            </a:pPr>
            <a:r>
              <a:rPr lang="en-US" sz="2000" dirty="0" smtClean="0">
                <a:latin typeface="Arial" charset="0"/>
                <a:ea typeface="Arial" charset="0"/>
                <a:cs typeface="Arial" charset="0"/>
              </a:rPr>
              <a:t>The abandonment </a:t>
            </a:r>
            <a:r>
              <a:rPr lang="en-US" sz="2000" dirty="0">
                <a:latin typeface="Arial" charset="0"/>
                <a:ea typeface="Arial" charset="0"/>
                <a:cs typeface="Arial" charset="0"/>
              </a:rPr>
              <a:t>of the distinction between practices and intervention and the introduction </a:t>
            </a:r>
            <a:r>
              <a:rPr lang="en-US" sz="2000" dirty="0" smtClean="0">
                <a:latin typeface="Arial" charset="0"/>
                <a:ea typeface="Arial" charset="0"/>
                <a:cs typeface="Arial" charset="0"/>
              </a:rPr>
              <a:t>instead of </a:t>
            </a:r>
            <a:r>
              <a:rPr lang="en-US" sz="2000" b="1" dirty="0">
                <a:solidFill>
                  <a:srgbClr val="800000"/>
                </a:solidFill>
                <a:latin typeface="Arial" charset="0"/>
                <a:ea typeface="Arial" charset="0"/>
                <a:cs typeface="Arial" charset="0"/>
              </a:rPr>
              <a:t>3 types of exposure situations </a:t>
            </a:r>
            <a:r>
              <a:rPr lang="en-US" sz="2000" dirty="0" smtClean="0">
                <a:latin typeface="Arial" charset="0"/>
                <a:ea typeface="Arial" charset="0"/>
                <a:cs typeface="Arial" charset="0"/>
              </a:rPr>
              <a:t>with </a:t>
            </a:r>
            <a:r>
              <a:rPr lang="en-US" sz="2000" dirty="0">
                <a:latin typeface="Arial" charset="0"/>
                <a:ea typeface="Arial" charset="0"/>
                <a:cs typeface="Arial" charset="0"/>
              </a:rPr>
              <a:t>the </a:t>
            </a:r>
            <a:r>
              <a:rPr lang="en-US" sz="2000" b="1" dirty="0">
                <a:solidFill>
                  <a:srgbClr val="800000"/>
                </a:solidFill>
                <a:latin typeface="Arial" charset="0"/>
                <a:ea typeface="Arial" charset="0"/>
                <a:cs typeface="Arial" charset="0"/>
              </a:rPr>
              <a:t>generalization of the </a:t>
            </a:r>
            <a:r>
              <a:rPr lang="en-US" sz="2000" b="1" dirty="0" err="1">
                <a:solidFill>
                  <a:srgbClr val="800000"/>
                </a:solidFill>
                <a:latin typeface="Arial" charset="0"/>
                <a:ea typeface="Arial" charset="0"/>
                <a:cs typeface="Arial" charset="0"/>
              </a:rPr>
              <a:t>optimisation</a:t>
            </a:r>
            <a:r>
              <a:rPr lang="en-US" sz="2000" b="1" dirty="0">
                <a:solidFill>
                  <a:srgbClr val="800000"/>
                </a:solidFill>
                <a:latin typeface="Arial" charset="0"/>
                <a:ea typeface="Arial" charset="0"/>
                <a:cs typeface="Arial" charset="0"/>
              </a:rPr>
              <a:t> principle</a:t>
            </a:r>
            <a:r>
              <a:rPr lang="en-US" sz="2000" dirty="0">
                <a:latin typeface="Arial" charset="0"/>
                <a:ea typeface="Arial" charset="0"/>
                <a:cs typeface="Arial" charset="0"/>
              </a:rPr>
              <a:t> in connection with </a:t>
            </a:r>
            <a:r>
              <a:rPr lang="en-US" sz="2000" b="1" dirty="0">
                <a:solidFill>
                  <a:srgbClr val="800000"/>
                </a:solidFill>
                <a:latin typeface="Arial" charset="0"/>
                <a:ea typeface="Arial" charset="0"/>
                <a:cs typeface="Arial" charset="0"/>
              </a:rPr>
              <a:t>individual dose restrictions </a:t>
            </a:r>
            <a:r>
              <a:rPr lang="en-US" sz="2000" dirty="0" smtClean="0">
                <a:latin typeface="Arial" charset="0"/>
                <a:ea typeface="Arial" charset="0"/>
                <a:cs typeface="Arial" charset="0"/>
              </a:rPr>
              <a:t>to </a:t>
            </a:r>
            <a:r>
              <a:rPr lang="en-US" sz="2000" dirty="0">
                <a:latin typeface="Arial" charset="0"/>
                <a:ea typeface="Arial" charset="0"/>
                <a:cs typeface="Arial" charset="0"/>
              </a:rPr>
              <a:t>all controllable exposure situations </a:t>
            </a:r>
          </a:p>
          <a:p>
            <a:pPr lvl="2">
              <a:lnSpc>
                <a:spcPct val="120000"/>
              </a:lnSpc>
              <a:spcAft>
                <a:spcPts val="1200"/>
              </a:spcAft>
            </a:pPr>
            <a:r>
              <a:rPr lang="en-US" sz="2000" dirty="0" smtClean="0">
                <a:latin typeface="Arial" charset="0"/>
                <a:ea typeface="Arial" charset="0"/>
                <a:cs typeface="Arial" charset="0"/>
              </a:rPr>
              <a:t>The </a:t>
            </a:r>
            <a:r>
              <a:rPr lang="en-US" sz="2000" dirty="0">
                <a:latin typeface="Arial" charset="0"/>
                <a:ea typeface="Arial" charset="0"/>
                <a:cs typeface="Arial" charset="0"/>
              </a:rPr>
              <a:t>introduction for the first time in general recommendations of </a:t>
            </a:r>
            <a:r>
              <a:rPr lang="en-US" sz="2000" b="1" dirty="0">
                <a:solidFill>
                  <a:srgbClr val="800000"/>
                </a:solidFill>
                <a:latin typeface="Arial" charset="0"/>
                <a:ea typeface="Arial" charset="0"/>
                <a:cs typeface="Arial" charset="0"/>
              </a:rPr>
              <a:t>“</a:t>
            </a:r>
            <a:r>
              <a:rPr lang="en-GB" altLang="ja-JP" sz="2000" b="1" dirty="0">
                <a:solidFill>
                  <a:srgbClr val="800000"/>
                </a:solidFill>
                <a:latin typeface="Arial" charset="0"/>
                <a:ea typeface="Arial" charset="0"/>
                <a:cs typeface="Arial" charset="0"/>
              </a:rPr>
              <a:t>the need to account for the views and concerns of stakeholders</a:t>
            </a:r>
            <a:r>
              <a:rPr lang="en-GB" altLang="ja-JP" sz="2000" dirty="0">
                <a:latin typeface="Arial" charset="0"/>
                <a:ea typeface="Arial" charset="0"/>
                <a:cs typeface="Arial" charset="0"/>
              </a:rPr>
              <a:t> </a:t>
            </a:r>
            <a:r>
              <a:rPr lang="en-GB" altLang="ja-JP" sz="2000" b="1" dirty="0">
                <a:solidFill>
                  <a:srgbClr val="800000"/>
                </a:solidFill>
                <a:latin typeface="Arial" charset="0"/>
                <a:ea typeface="Arial" charset="0"/>
                <a:cs typeface="Arial" charset="0"/>
              </a:rPr>
              <a:t>when optimising protection</a:t>
            </a:r>
            <a:r>
              <a:rPr lang="en-GB" sz="2000" b="1" dirty="0" smtClean="0">
                <a:solidFill>
                  <a:srgbClr val="800000"/>
                </a:solidFill>
                <a:latin typeface="Arial" charset="0"/>
                <a:ea typeface="Arial" charset="0"/>
                <a:cs typeface="Arial" charset="0"/>
              </a:rPr>
              <a:t>”</a:t>
            </a:r>
            <a:endParaRPr lang="en-GB" sz="2000" dirty="0">
              <a:latin typeface="Arial" charset="0"/>
              <a:cs typeface="Arial" charset="0"/>
            </a:endParaRPr>
          </a:p>
          <a:p>
            <a:pPr lvl="2">
              <a:spcAft>
                <a:spcPts val="1200"/>
              </a:spcAft>
            </a:pPr>
            <a:endParaRPr lang="en-US" sz="1700" dirty="0">
              <a:latin typeface="Arial" charset="0"/>
              <a:ea typeface="Arial" charset="0"/>
              <a:cs typeface="Arial" charset="0"/>
            </a:endParaRPr>
          </a:p>
        </p:txBody>
      </p:sp>
      <p:sp>
        <p:nvSpPr>
          <p:cNvPr id="15363" name="Espace réservé du numéro de diapositive 4"/>
          <p:cNvSpPr txBox="1">
            <a:spLocks noGrp="1"/>
          </p:cNvSpPr>
          <p:nvPr/>
        </p:nvSpPr>
        <p:spPr bwMode="auto">
          <a:xfrm>
            <a:off x="7019925" y="62865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7371AB4-9E2E-DF48-ADA1-4A5711E20623}" type="slidenum">
              <a:rPr lang="fr-FR" sz="1200"/>
              <a:pPr algn="r" eaLnBrk="1" hangingPunct="1"/>
              <a:t>9</a:t>
            </a:fld>
            <a:endParaRPr lang="fr-FR" sz="1200"/>
          </a:p>
        </p:txBody>
      </p:sp>
    </p:spTree>
    <p:extLst>
      <p:ext uri="{BB962C8B-B14F-4D97-AF65-F5344CB8AC3E}">
        <p14:creationId xmlns:p14="http://schemas.microsoft.com/office/powerpoint/2010/main" val="424565726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0</TotalTime>
  <Words>4395</Words>
  <Application>Microsoft Macintosh PowerPoint</Application>
  <PresentationFormat>Présentation à l'écran (4:3)</PresentationFormat>
  <Paragraphs>648</Paragraphs>
  <Slides>59</Slides>
  <Notes>36</Notes>
  <HiddenSlides>0</HiddenSlides>
  <MMClips>0</MMClips>
  <ScaleCrop>false</ScaleCrop>
  <HeadingPairs>
    <vt:vector size="4" baseType="variant">
      <vt:variant>
        <vt:lpstr>Thème</vt:lpstr>
      </vt:variant>
      <vt:variant>
        <vt:i4>1</vt:i4>
      </vt:variant>
      <vt:variant>
        <vt:lpstr>Titres des diapositives</vt:lpstr>
      </vt:variant>
      <vt:variant>
        <vt:i4>59</vt:i4>
      </vt:variant>
    </vt:vector>
  </HeadingPairs>
  <TitlesOfParts>
    <vt:vector size="60" baseType="lpstr">
      <vt:lpstr>Flow</vt:lpstr>
      <vt:lpstr>The ICRP System of Radiological Protection   and the Human Dimension  - Some Reflections about Chernobyl and Fukushima - </vt:lpstr>
      <vt:lpstr>The human dimension</vt:lpstr>
      <vt:lpstr>  Radiological protection and the human dimension  - A long tradition -   </vt:lpstr>
      <vt:lpstr>Wisdom</vt:lpstr>
      <vt:lpstr>Content</vt:lpstr>
      <vt:lpstr>Part 1  The ICRP system of  radiological protection  </vt:lpstr>
      <vt:lpstr> A brief historical perspective about the evolution of the  ICRP system of radiological protection (1)</vt:lpstr>
      <vt:lpstr>A brief historical perspective about the evolution of the  ICRP system of radiological protection (2)</vt:lpstr>
      <vt:lpstr>A brief historical perspective about the evolution of the  ICRP system of radiological protection (3)</vt:lpstr>
      <vt:lpstr>Présentation PowerPoint</vt:lpstr>
      <vt:lpstr>Présentation PowerPoint</vt:lpstr>
      <vt:lpstr>The scientific basis  of the system of radiological protection</vt:lpstr>
      <vt:lpstr>A key ethical value: prudence </vt:lpstr>
      <vt:lpstr>Prudence and the management of stochastic effects </vt:lpstr>
      <vt:lpstr>About prudence</vt:lpstr>
      <vt:lpstr> The ICRP system of radiological protection for humans</vt:lpstr>
      <vt:lpstr>Definition of exposure situations </vt:lpstr>
      <vt:lpstr>Individual dose distributions associated  with exposure situations</vt:lpstr>
      <vt:lpstr>The three types of exposure situations</vt:lpstr>
      <vt:lpstr>Présentation PowerPoint</vt:lpstr>
      <vt:lpstr>  The categories of exposure   </vt:lpstr>
      <vt:lpstr>The principles of radiological protection </vt:lpstr>
      <vt:lpstr>Optimisation and the dose distribution </vt:lpstr>
      <vt:lpstr>Optimisation and individual dose restrictions (1)</vt:lpstr>
      <vt:lpstr>Optimisation and individual dose restrictions</vt:lpstr>
      <vt:lpstr>Dose limits </vt:lpstr>
      <vt:lpstr>The ICRP dose criteria in summary</vt:lpstr>
      <vt:lpstr>The requisites</vt:lpstr>
      <vt:lpstr>Stakeholder engagement</vt:lpstr>
      <vt:lpstr>Présentation PowerPoint</vt:lpstr>
      <vt:lpstr>Part 2  The protection of individuals  in the recovery phase  after a nuclear accident  </vt:lpstr>
      <vt:lpstr>Publication 111 </vt:lpstr>
      <vt:lpstr>The background of ICRP Publication 111</vt:lpstr>
      <vt:lpstr>The lessons from Chernobyl (1)</vt:lpstr>
      <vt:lpstr>The lessons from Chernobyl (2)</vt:lpstr>
      <vt:lpstr>The key recommendations of Publication 111</vt:lpstr>
      <vt:lpstr>The optimisation process in Publication 111</vt:lpstr>
      <vt:lpstr>ICRP and Fukushima</vt:lpstr>
      <vt:lpstr>The Fukushima recovery phase</vt:lpstr>
      <vt:lpstr>Some lessons from the  ICRP Dialogue meetings (1)</vt:lpstr>
      <vt:lpstr>Some lessons from the  ICRP Dialogue meetings (2)</vt:lpstr>
      <vt:lpstr>About dignity </vt:lpstr>
      <vt:lpstr>Two key lessons that we learned  from Fukushima</vt:lpstr>
      <vt:lpstr> The optimization process for self-help protection actions   - First step: the co-expertise process -</vt:lpstr>
      <vt:lpstr>The optimization process for self-help protection actions    - Second step: the development of the practical radiological protection culture -</vt:lpstr>
      <vt:lpstr>The optimisation process for self-help protection </vt:lpstr>
      <vt:lpstr>The dose criteria of ICRP 103</vt:lpstr>
      <vt:lpstr>The quest for tolerableness </vt:lpstr>
      <vt:lpstr>The tolerability of risk model supporting  ICRP Publication 60</vt:lpstr>
      <vt:lpstr>A possible adaptation of the  tolerability of risk model to the ICRP 103 framework for  source-related dose constraints and reference levels </vt:lpstr>
      <vt:lpstr>Three basic attitudes towards risks  </vt:lpstr>
      <vt:lpstr>The tolerability of risk model combining the CRP 103 framework and the attitude towards risk </vt:lpstr>
      <vt:lpstr> An illustration: the management of a nuclear accident - From quietude to reaction, then vigilance and back to quietude - </vt:lpstr>
      <vt:lpstr> To close the second part (1)   </vt:lpstr>
      <vt:lpstr>Présentation PowerPoint</vt:lpstr>
      <vt:lpstr>Concluding remarks (1)</vt:lpstr>
      <vt:lpstr>Concluding remarks (2) </vt:lpstr>
      <vt:lpstr>Concluding remarks (3)  - From radiation risk to radiation protection culture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2014-10-20T14:47:38Z</dcterms:created>
  <dcterms:modified xsi:type="dcterms:W3CDTF">2014-12-23T11:08:43Z</dcterms:modified>
</cp:coreProperties>
</file>