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notesMasterIdLst>
    <p:notesMasterId r:id="rId35"/>
  </p:notesMasterIdLst>
  <p:handoutMasterIdLst>
    <p:handoutMasterId r:id="rId36"/>
  </p:handoutMasterIdLst>
  <p:sldIdLst>
    <p:sldId id="503" r:id="rId2"/>
    <p:sldId id="595" r:id="rId3"/>
    <p:sldId id="594" r:id="rId4"/>
    <p:sldId id="642" r:id="rId5"/>
    <p:sldId id="596" r:id="rId6"/>
    <p:sldId id="599" r:id="rId7"/>
    <p:sldId id="600" r:id="rId8"/>
    <p:sldId id="601" r:id="rId9"/>
    <p:sldId id="643" r:id="rId10"/>
    <p:sldId id="618" r:id="rId11"/>
    <p:sldId id="645" r:id="rId12"/>
    <p:sldId id="591" r:id="rId13"/>
    <p:sldId id="616" r:id="rId14"/>
    <p:sldId id="637" r:id="rId15"/>
    <p:sldId id="615" r:id="rId16"/>
    <p:sldId id="646" r:id="rId17"/>
    <p:sldId id="647" r:id="rId18"/>
    <p:sldId id="626" r:id="rId19"/>
    <p:sldId id="627" r:id="rId20"/>
    <p:sldId id="628" r:id="rId21"/>
    <p:sldId id="629" r:id="rId22"/>
    <p:sldId id="630" r:id="rId23"/>
    <p:sldId id="631" r:id="rId24"/>
    <p:sldId id="633" r:id="rId25"/>
    <p:sldId id="634" r:id="rId26"/>
    <p:sldId id="644" r:id="rId27"/>
    <p:sldId id="635" r:id="rId28"/>
    <p:sldId id="638" r:id="rId29"/>
    <p:sldId id="639" r:id="rId30"/>
    <p:sldId id="640" r:id="rId31"/>
    <p:sldId id="641" r:id="rId32"/>
    <p:sldId id="620" r:id="rId33"/>
    <p:sldId id="513" r:id="rId34"/>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1pPr>
    <a:lvl2pPr marL="4572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2pPr>
    <a:lvl3pPr marL="9144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3pPr>
    <a:lvl4pPr marL="13716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4pPr>
    <a:lvl5pPr marL="18288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5pPr>
    <a:lvl6pPr marL="2286000" algn="l" defTabSz="457200" rtl="0" eaLnBrk="1" latinLnBrk="0" hangingPunct="1">
      <a:defRPr kern="1200">
        <a:solidFill>
          <a:schemeClr val="tx1"/>
        </a:solidFill>
        <a:latin typeface="Arial" pitchFamily="-107" charset="0"/>
        <a:ea typeface="Arial" pitchFamily="-107" charset="0"/>
        <a:cs typeface="Arial" pitchFamily="-107" charset="0"/>
      </a:defRPr>
    </a:lvl6pPr>
    <a:lvl7pPr marL="2743200" algn="l" defTabSz="457200" rtl="0" eaLnBrk="1" latinLnBrk="0" hangingPunct="1">
      <a:defRPr kern="1200">
        <a:solidFill>
          <a:schemeClr val="tx1"/>
        </a:solidFill>
        <a:latin typeface="Arial" pitchFamily="-107" charset="0"/>
        <a:ea typeface="Arial" pitchFamily="-107" charset="0"/>
        <a:cs typeface="Arial" pitchFamily="-107" charset="0"/>
      </a:defRPr>
    </a:lvl7pPr>
    <a:lvl8pPr marL="3200400" algn="l" defTabSz="457200" rtl="0" eaLnBrk="1" latinLnBrk="0" hangingPunct="1">
      <a:defRPr kern="1200">
        <a:solidFill>
          <a:schemeClr val="tx1"/>
        </a:solidFill>
        <a:latin typeface="Arial" pitchFamily="-107" charset="0"/>
        <a:ea typeface="Arial" pitchFamily="-107" charset="0"/>
        <a:cs typeface="Arial" pitchFamily="-107" charset="0"/>
      </a:defRPr>
    </a:lvl8pPr>
    <a:lvl9pPr marL="3657600" algn="l" defTabSz="457200" rtl="0" eaLnBrk="1" latinLnBrk="0" hangingPunct="1">
      <a:defRPr kern="1200">
        <a:solidFill>
          <a:schemeClr val="tx1"/>
        </a:solidFill>
        <a:latin typeface="Arial" pitchFamily="-107" charset="0"/>
        <a:ea typeface="Arial" pitchFamily="-107" charset="0"/>
        <a:cs typeface="Arial"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336" y="-1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CA"/>
          </a:p>
        </p:txBody>
      </p:sp>
      <p:sp>
        <p:nvSpPr>
          <p:cNvPr id="3" name="Date Placeholder 2"/>
          <p:cNvSpPr>
            <a:spLocks noGrp="1"/>
          </p:cNvSpPr>
          <p:nvPr>
            <p:ph type="dt" sz="quarter" idx="1"/>
          </p:nvPr>
        </p:nvSpPr>
        <p:spPr>
          <a:xfrm>
            <a:off x="5438775" y="0"/>
            <a:ext cx="4160838" cy="3651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45C9F3FB-C76F-8A40-A321-468C9177064F}" type="datetime1">
              <a:rPr lang="en-US"/>
              <a:pPr>
                <a:defRPr/>
              </a:pPr>
              <a:t>23/12/14</a:t>
            </a:fld>
            <a:endParaRPr lang="en-CA"/>
          </a:p>
        </p:txBody>
      </p:sp>
      <p:sp>
        <p:nvSpPr>
          <p:cNvPr id="4" name="Footer Placeholder 3"/>
          <p:cNvSpPr>
            <a:spLocks noGrp="1"/>
          </p:cNvSpPr>
          <p:nvPr>
            <p:ph type="ftr" sz="quarter" idx="2"/>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CA"/>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EAD9C959-27FA-E84E-A59A-687904413D0C}" type="slidenum">
              <a:rPr lang="en-CA"/>
              <a:pPr>
                <a:defRPr/>
              </a:pPr>
              <a:t>‹#›</a:t>
            </a:fld>
            <a:endParaRPr lang="en-CA"/>
          </a:p>
        </p:txBody>
      </p:sp>
    </p:spTree>
    <p:extLst>
      <p:ext uri="{BB962C8B-B14F-4D97-AF65-F5344CB8AC3E}">
        <p14:creationId xmlns:p14="http://schemas.microsoft.com/office/powerpoint/2010/main" val="40757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CA"/>
          </a:p>
        </p:txBody>
      </p:sp>
      <p:sp>
        <p:nvSpPr>
          <p:cNvPr id="3" name="Date Placeholder 2"/>
          <p:cNvSpPr>
            <a:spLocks noGrp="1"/>
          </p:cNvSpPr>
          <p:nvPr>
            <p:ph type="dt" idx="1"/>
          </p:nvPr>
        </p:nvSpPr>
        <p:spPr>
          <a:xfrm>
            <a:off x="5438775" y="0"/>
            <a:ext cx="4160838" cy="3651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6A0B16DC-97DC-474E-987A-E23387C7000B}" type="datetime1">
              <a:rPr lang="en-US"/>
              <a:pPr>
                <a:defRPr/>
              </a:pPr>
              <a:t>23/12/14</a:t>
            </a:fld>
            <a:endParaRPr lang="en-CA"/>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960438" y="3475038"/>
            <a:ext cx="7680325" cy="32908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9846629A-7E83-0947-8D8B-57360B8CB5DA}" type="slidenum">
              <a:rPr lang="en-CA"/>
              <a:pPr>
                <a:defRPr/>
              </a:pPr>
              <a:t>‹#›</a:t>
            </a:fld>
            <a:endParaRPr lang="en-CA"/>
          </a:p>
        </p:txBody>
      </p:sp>
    </p:spTree>
    <p:extLst>
      <p:ext uri="{BB962C8B-B14F-4D97-AF65-F5344CB8AC3E}">
        <p14:creationId xmlns:p14="http://schemas.microsoft.com/office/powerpoint/2010/main" val="3771785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endParaRPr lang="en-CA">
              <a:ea typeface="ＭＳ Ｐゴシック" pitchFamily="-107" charset="-128"/>
              <a:cs typeface="ＭＳ Ｐゴシック" pitchFamily="-107"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4072775B-DCBE-FF4A-9F98-0EA166085496}" type="slidenum">
              <a:rPr lang="en-CA" smtClean="0">
                <a:latin typeface="Calibri" pitchFamily="-107" charset="0"/>
                <a:ea typeface="Arial" pitchFamily="-107" charset="0"/>
                <a:cs typeface="Arial" pitchFamily="-107" charset="0"/>
              </a:rPr>
              <a:pPr/>
              <a:t>1</a:t>
            </a:fld>
            <a:endParaRPr lang="en-CA" smtClean="0">
              <a:latin typeface="Calibri" pitchFamily="-107" charset="0"/>
              <a:ea typeface="Arial" pitchFamily="-107" charset="0"/>
              <a:cs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CA">
              <a:latin typeface="Calibri" charset="0"/>
              <a:ea typeface="ＭＳ Ｐゴシック" charset="0"/>
              <a:cs typeface="ＭＳ Ｐゴシック" charset="0"/>
            </a:endParaRPr>
          </a:p>
        </p:txBody>
      </p:sp>
      <p:sp>
        <p:nvSpPr>
          <p:cNvPr id="55299" name="Slide Number Placeholder 3"/>
          <p:cNvSpPr txBox="1">
            <a:spLocks noGrp="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9DC2EA2-F366-0446-AB3B-F53B19595695}" type="slidenum">
              <a:rPr lang="en-CA" sz="1300">
                <a:latin typeface="Calibri" charset="0"/>
              </a:rPr>
              <a:pPr algn="r" eaLnBrk="1" hangingPunct="1"/>
              <a:t>19</a:t>
            </a:fld>
            <a:endParaRPr lang="en-CA"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CA">
              <a:latin typeface="Calibri" charset="0"/>
              <a:ea typeface="ＭＳ Ｐゴシック" charset="0"/>
              <a:cs typeface="ＭＳ Ｐゴシック" charset="0"/>
            </a:endParaRPr>
          </a:p>
        </p:txBody>
      </p:sp>
      <p:sp>
        <p:nvSpPr>
          <p:cNvPr id="55299" name="Slide Number Placeholder 3"/>
          <p:cNvSpPr txBox="1">
            <a:spLocks noGrp="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9DC2EA2-F366-0446-AB3B-F53B19595695}" type="slidenum">
              <a:rPr lang="en-CA" sz="1300">
                <a:latin typeface="Calibri" charset="0"/>
              </a:rPr>
              <a:pPr algn="r" eaLnBrk="1" hangingPunct="1"/>
              <a:t>20</a:t>
            </a:fld>
            <a:endParaRPr lang="en-CA"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2971800" y="549275"/>
            <a:ext cx="3657600" cy="27432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en-CA">
              <a:ea typeface="ＭＳ Ｐゴシック" charset="-128"/>
              <a:cs typeface="ＭＳ Ｐゴシック" charset="-128"/>
            </a:endParaRPr>
          </a:p>
        </p:txBody>
      </p:sp>
      <p:sp>
        <p:nvSpPr>
          <p:cNvPr id="5427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a:fld id="{B576546D-871B-4645-A387-D1CE03C4E039}" type="slidenum">
              <a:rPr lang="en-CA" sz="1300">
                <a:latin typeface="Calibri" charset="0"/>
              </a:rPr>
              <a:pPr algn="r"/>
              <a:t>21</a:t>
            </a:fld>
            <a:endParaRPr lang="en-CA"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846629A-7E83-0947-8D8B-57360B8CB5DA}" type="slidenum">
              <a:rPr lang="en-CA" smtClean="0"/>
              <a:pPr>
                <a:defRPr/>
              </a:pPr>
              <a:t>26</a:t>
            </a:fld>
            <a:endParaRPr lang="en-CA"/>
          </a:p>
        </p:txBody>
      </p:sp>
    </p:spTree>
    <p:extLst>
      <p:ext uri="{BB962C8B-B14F-4D97-AF65-F5344CB8AC3E}">
        <p14:creationId xmlns:p14="http://schemas.microsoft.com/office/powerpoint/2010/main" val="48475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endParaRPr lang="ru-RU">
              <a:ea typeface="MS PGothic" pitchFamily="34" charset="-128"/>
              <a:cs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en-CA">
              <a:ea typeface="ＭＳ Ｐゴシック" pitchFamily="-107" charset="-128"/>
              <a:cs typeface="ＭＳ Ｐゴシック" pitchFamily="-107"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B922BE6B-D7C8-474C-B854-E27C6F1BCFC7}" type="slidenum">
              <a:rPr lang="en-CA">
                <a:latin typeface="Calibri" pitchFamily="-107" charset="0"/>
                <a:ea typeface="Arial" pitchFamily="-107" charset="0"/>
                <a:cs typeface="Arial" pitchFamily="-107" charset="0"/>
              </a:rPr>
              <a:pPr/>
              <a:t>33</a:t>
            </a:fld>
            <a:endParaRPr lang="en-CA">
              <a:latin typeface="Calibri" pitchFamily="-107" charset="0"/>
              <a:ea typeface="Arial" pitchFamily="-107" charset="0"/>
              <a:cs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xfrm>
            <a:off x="2971800" y="549275"/>
            <a:ext cx="3659188" cy="2743200"/>
          </a:xfrm>
          <a:ln/>
        </p:spPr>
      </p:sp>
      <p:sp>
        <p:nvSpPr>
          <p:cNvPr id="2150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ru-RU">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a:lstStyle/>
          <a:p>
            <a:pPr eaLnBrk="1" hangingPunct="1"/>
            <a:endParaRPr lang="fr-CA">
              <a:latin typeface="Arial" pitchFamily="-107" charset="0"/>
              <a:ea typeface="ＭＳ Ｐゴシック" pitchFamily="-107" charset="-128"/>
              <a:cs typeface="ＭＳ Ｐゴシック" pitchFamily="-107" charset="-128"/>
            </a:endParaRPr>
          </a:p>
        </p:txBody>
      </p:sp>
      <p:sp>
        <p:nvSpPr>
          <p:cNvPr id="16388" name="Espace réservé de la date 3"/>
          <p:cNvSpPr>
            <a:spLocks noGrp="1"/>
          </p:cNvSpPr>
          <p:nvPr>
            <p:ph type="dt" sz="quarter" idx="1"/>
          </p:nvPr>
        </p:nvSpPr>
        <p:spPr bwMode="auto">
          <a:noFill/>
          <a:ln>
            <a:miter lim="800000"/>
            <a:headEnd/>
            <a:tailEnd/>
          </a:ln>
        </p:spPr>
        <p:txBody>
          <a:bodyPr/>
          <a:lstStyle/>
          <a:p>
            <a:fld id="{07849B68-2CBC-3844-BF24-931F91410368}" type="datetime1">
              <a:rPr lang="fr-FR" smtClean="0">
                <a:latin typeface="Helvetica" pitchFamily="-107" charset="0"/>
                <a:ea typeface="Arial" pitchFamily="-107" charset="0"/>
                <a:cs typeface="Arial" pitchFamily="-107" charset="0"/>
              </a:rPr>
              <a:pPr/>
              <a:t>23/12/14</a:t>
            </a:fld>
            <a:endParaRPr lang="fr-FR" smtClean="0">
              <a:latin typeface="Helvetica" pitchFamily="-107" charset="0"/>
              <a:ea typeface="Arial" pitchFamily="-107" charset="0"/>
              <a:cs typeface="Arial" pitchFamily="-107" charset="0"/>
            </a:endParaRPr>
          </a:p>
        </p:txBody>
      </p:sp>
      <p:sp>
        <p:nvSpPr>
          <p:cNvPr id="16389" name="Espace réservé du numéro de diapositive 4"/>
          <p:cNvSpPr>
            <a:spLocks noGrp="1"/>
          </p:cNvSpPr>
          <p:nvPr>
            <p:ph type="sldNum" sz="quarter" idx="5"/>
          </p:nvPr>
        </p:nvSpPr>
        <p:spPr bwMode="auto">
          <a:noFill/>
          <a:ln>
            <a:miter lim="800000"/>
            <a:headEnd/>
            <a:tailEnd/>
          </a:ln>
        </p:spPr>
        <p:txBody>
          <a:bodyPr/>
          <a:lstStyle/>
          <a:p>
            <a:fld id="{E42AB08E-F7CC-2E4E-9271-6B92DA7CDA5A}" type="slidenum">
              <a:rPr lang="fr-FR" smtClean="0">
                <a:latin typeface="Helvetica" pitchFamily="-107" charset="0"/>
                <a:ea typeface="Arial" pitchFamily="-107" charset="0"/>
                <a:cs typeface="Arial" pitchFamily="-107" charset="0"/>
              </a:rPr>
              <a:pPr/>
              <a:t>5</a:t>
            </a:fld>
            <a:endParaRPr lang="fr-FR" smtClean="0">
              <a:latin typeface="Helvetica" pitchFamily="-107" charset="0"/>
              <a:ea typeface="Arial" pitchFamily="-107" charset="0"/>
              <a:cs typeface="Arial" pitchFamily="-10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a:lstStyle/>
          <a:p>
            <a:pPr eaLnBrk="1" hangingPunct="1"/>
            <a:endParaRPr lang="fr-CA">
              <a:latin typeface="Arial" pitchFamily="-107" charset="0"/>
              <a:ea typeface="ＭＳ Ｐゴシック" pitchFamily="-107" charset="-128"/>
              <a:cs typeface="ＭＳ Ｐゴシック" pitchFamily="-107" charset="-128"/>
            </a:endParaRPr>
          </a:p>
        </p:txBody>
      </p:sp>
      <p:sp>
        <p:nvSpPr>
          <p:cNvPr id="16388" name="Espace réservé de la date 3"/>
          <p:cNvSpPr>
            <a:spLocks noGrp="1"/>
          </p:cNvSpPr>
          <p:nvPr>
            <p:ph type="dt" sz="quarter" idx="1"/>
          </p:nvPr>
        </p:nvSpPr>
        <p:spPr bwMode="auto">
          <a:noFill/>
          <a:ln>
            <a:miter lim="800000"/>
            <a:headEnd/>
            <a:tailEnd/>
          </a:ln>
        </p:spPr>
        <p:txBody>
          <a:bodyPr/>
          <a:lstStyle/>
          <a:p>
            <a:fld id="{07849B68-2CBC-3844-BF24-931F91410368}" type="datetime1">
              <a:rPr lang="fr-FR" smtClean="0">
                <a:latin typeface="Helvetica" pitchFamily="-107" charset="0"/>
                <a:ea typeface="Arial" pitchFamily="-107" charset="0"/>
                <a:cs typeface="Arial" pitchFamily="-107" charset="0"/>
              </a:rPr>
              <a:pPr/>
              <a:t>23/12/14</a:t>
            </a:fld>
            <a:endParaRPr lang="fr-FR" smtClean="0">
              <a:latin typeface="Helvetica" pitchFamily="-107" charset="0"/>
              <a:ea typeface="Arial" pitchFamily="-107" charset="0"/>
              <a:cs typeface="Arial" pitchFamily="-107" charset="0"/>
            </a:endParaRPr>
          </a:p>
        </p:txBody>
      </p:sp>
      <p:sp>
        <p:nvSpPr>
          <p:cNvPr id="16389" name="Espace réservé du numéro de diapositive 4"/>
          <p:cNvSpPr>
            <a:spLocks noGrp="1"/>
          </p:cNvSpPr>
          <p:nvPr>
            <p:ph type="sldNum" sz="quarter" idx="5"/>
          </p:nvPr>
        </p:nvSpPr>
        <p:spPr bwMode="auto">
          <a:noFill/>
          <a:ln>
            <a:miter lim="800000"/>
            <a:headEnd/>
            <a:tailEnd/>
          </a:ln>
        </p:spPr>
        <p:txBody>
          <a:bodyPr/>
          <a:lstStyle/>
          <a:p>
            <a:fld id="{E42AB08E-F7CC-2E4E-9271-6B92DA7CDA5A}" type="slidenum">
              <a:rPr lang="fr-FR" smtClean="0">
                <a:latin typeface="Helvetica" pitchFamily="-107" charset="0"/>
                <a:ea typeface="Arial" pitchFamily="-107" charset="0"/>
                <a:cs typeface="Arial" pitchFamily="-107" charset="0"/>
              </a:rPr>
              <a:pPr/>
              <a:t>10</a:t>
            </a:fld>
            <a:endParaRPr lang="fr-FR" smtClean="0">
              <a:latin typeface="Helvetica" pitchFamily="-107" charset="0"/>
              <a:ea typeface="Arial" pitchFamily="-107" charset="0"/>
              <a:cs typeface="Arial" pitchFamily="-107"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5A3D8-5266-294B-9F2B-4CFD98541EC1}" type="slidenum">
              <a:rPr lang="en-GB"/>
              <a:pPr/>
              <a:t>16</a:t>
            </a:fld>
            <a:endParaRPr lang="en-GB"/>
          </a:p>
        </p:txBody>
      </p:sp>
      <p:sp>
        <p:nvSpPr>
          <p:cNvPr id="240642" name="Rectangle 2"/>
          <p:cNvSpPr>
            <a:spLocks noGrp="1" noRot="1" noChangeAspect="1" noChangeArrowheads="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0643"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04FF5-7510-B240-B10C-6BEE3F30EF27}" type="slidenum">
              <a:rPr lang="en-GB"/>
              <a:pPr/>
              <a:t>17</a:t>
            </a:fld>
            <a:endParaRPr lang="en-GB"/>
          </a:p>
        </p:txBody>
      </p:sp>
      <p:sp>
        <p:nvSpPr>
          <p:cNvPr id="250882" name="Rectangle 2"/>
          <p:cNvSpPr>
            <a:spLocks noGrp="1" noRot="1" noChangeAspect="1" noChangeArrowheads="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5" name="Picture 5" descr="ICRP Logo.gif"/>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cxnSp>
        <p:nvCxnSpPr>
          <p:cNvPr id="6" name="Straight Connector 6"/>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solidFill>
                  <a:srgbClr val="D1EAEE"/>
                </a:solidFill>
              </a:defRPr>
            </a:lvl1pPr>
          </a:lstStyle>
          <a:p>
            <a:pPr>
              <a:defRPr/>
            </a:pPr>
            <a:fld id="{EAA365CB-7699-4043-9DCA-00F914BBF46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B39E956-AEAF-1742-93BA-30F943E5BA0E}" type="slidenum">
              <a:rPr lang="en-US"/>
              <a:pPr>
                <a:defRPr/>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p:txBody>
          <a:bodyPr/>
          <a:lstStyle>
            <a:lvl1pPr>
              <a:defRPr/>
            </a:lvl1pPr>
          </a:lstStyle>
          <a:p>
            <a:pPr>
              <a:defRPr/>
            </a:pPr>
            <a:fld id="{26D440A6-AE4C-0749-ACEC-47F889C3BC3B}" type="slidenum">
              <a:rPr lang="en-CA"/>
              <a:pPr>
                <a:defRPr/>
              </a:pPr>
              <a:t>‹#›</a:t>
            </a:fld>
            <a:endParaRPr lang="en-CA"/>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6"/>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89908A7D-F048-7B42-A579-8E29D7735DA2}" type="slidenum">
              <a:rPr lang="en-CA"/>
              <a:pPr>
                <a:defRPr/>
              </a:pPr>
              <a:t>‹#›</a:t>
            </a:fld>
            <a:endParaRPr lang="en-CA"/>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e l'image de la bibliothèque 2"/>
          <p:cNvSpPr>
            <a:spLocks noGrp="1"/>
          </p:cNvSpPr>
          <p:nvPr>
            <p:ph type="clipArt" sz="half" idx="1"/>
          </p:nvPr>
        </p:nvSpPr>
        <p:spPr>
          <a:xfrm>
            <a:off x="457200" y="1600200"/>
            <a:ext cx="4038600" cy="4525963"/>
          </a:xfrm>
        </p:spPr>
        <p:txBody>
          <a:bodyPr/>
          <a:lstStyle/>
          <a:p>
            <a:pPr lvl="0"/>
            <a:endParaRPr lang="fr-FR" noProof="0" smtClean="0"/>
          </a:p>
        </p:txBody>
      </p:sp>
      <p:sp>
        <p:nvSpPr>
          <p:cNvPr id="4" name="Espace réservé du texte 3"/>
          <p:cNvSpPr>
            <a:spLocks noGrp="1"/>
          </p:cNvSpPr>
          <p:nvPr>
            <p:ph type="body"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xfrm>
            <a:off x="169863" y="6281738"/>
            <a:ext cx="8716962" cy="476250"/>
          </a:xfrm>
          <a:prstGeom prst="rect">
            <a:avLst/>
          </a:prstGeom>
          <a:ln/>
        </p:spPr>
        <p:txBody>
          <a:bodyPr/>
          <a:lstStyle>
            <a:lvl1pPr>
              <a:defRPr/>
            </a:lvl1pPr>
          </a:lstStyle>
          <a:p>
            <a:pPr>
              <a:defRPr/>
            </a:pPr>
            <a:r>
              <a:rPr lang="en-US"/>
              <a:t>IRPA 11 Keynote Lecture KL-9b</a:t>
            </a:r>
          </a:p>
        </p:txBody>
      </p:sp>
      <p:sp>
        <p:nvSpPr>
          <p:cNvPr id="6" name="Rectangle 6"/>
          <p:cNvSpPr>
            <a:spLocks noGrp="1" noChangeArrowheads="1"/>
          </p:cNvSpPr>
          <p:nvPr>
            <p:ph type="sldNum" sz="quarter" idx="11"/>
          </p:nvPr>
        </p:nvSpPr>
        <p:spPr>
          <a:ln/>
        </p:spPr>
        <p:txBody>
          <a:bodyPr/>
          <a:lstStyle>
            <a:lvl1pPr>
              <a:defRPr/>
            </a:lvl1pPr>
          </a:lstStyle>
          <a:p>
            <a:pPr>
              <a:defRPr/>
            </a:pPr>
            <a:fld id="{73448D03-510B-AB49-A66D-6DD0EFD79162}" type="slidenum">
              <a:rPr lang="en-US"/>
              <a:pPr>
                <a:defRPr/>
              </a:pPr>
              <a:t>‹#›</a:t>
            </a:fld>
            <a:endParaRPr lang="en-US"/>
          </a:p>
        </p:txBody>
      </p:sp>
    </p:spTree>
    <p:extLst>
      <p:ext uri="{BB962C8B-B14F-4D97-AF65-F5344CB8AC3E}">
        <p14:creationId xmlns:p14="http://schemas.microsoft.com/office/powerpoint/2010/main" val="8051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61975" y="514350"/>
            <a:ext cx="8020050" cy="78105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561975"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5916613" y="6381750"/>
            <a:ext cx="2895600" cy="476250"/>
          </a:xfrm>
          <a:prstGeom prst="rect">
            <a:avLst/>
          </a:prstGeom>
        </p:spPr>
        <p:txBody>
          <a:bodyPr/>
          <a:lstStyle>
            <a:lvl1pPr>
              <a:defRPr/>
            </a:lvl1pPr>
          </a:lstStyle>
          <a:p>
            <a:pPr>
              <a:defRPr/>
            </a:pPr>
            <a:r>
              <a:rPr lang="en-US"/>
              <a:t>Mol, September 2008</a:t>
            </a:r>
          </a:p>
        </p:txBody>
      </p:sp>
      <p:sp>
        <p:nvSpPr>
          <p:cNvPr id="6" name="Espace réservé du numéro de diapositive 5"/>
          <p:cNvSpPr>
            <a:spLocks noGrp="1"/>
          </p:cNvSpPr>
          <p:nvPr>
            <p:ph type="sldNum" sz="quarter" idx="11"/>
          </p:nvPr>
        </p:nvSpPr>
        <p:spPr>
          <a:xfrm>
            <a:off x="7010400" y="6381750"/>
            <a:ext cx="2133600" cy="476250"/>
          </a:xfrm>
        </p:spPr>
        <p:txBody>
          <a:bodyPr/>
          <a:lstStyle>
            <a:lvl1pPr>
              <a:defRPr/>
            </a:lvl1pPr>
          </a:lstStyle>
          <a:p>
            <a:pPr>
              <a:defRPr/>
            </a:pPr>
            <a:fld id="{B4B31B96-E0F0-D649-A3E9-08D094A00068}" type="slidenum">
              <a:rPr lang="en-US"/>
              <a:pPr>
                <a:defRPr/>
              </a:pPr>
              <a:t>‹#›</a:t>
            </a:fld>
            <a:endParaRPr lang="en-US"/>
          </a:p>
        </p:txBody>
      </p:sp>
    </p:spTree>
    <p:extLst>
      <p:ext uri="{BB962C8B-B14F-4D97-AF65-F5344CB8AC3E}">
        <p14:creationId xmlns:p14="http://schemas.microsoft.com/office/powerpoint/2010/main" val="353729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Rectangle 5"/>
          <p:cNvSpPr>
            <a:spLocks noGrp="1" noChangeArrowheads="1"/>
          </p:cNvSpPr>
          <p:nvPr>
            <p:ph type="dt" sz="half" idx="10"/>
          </p:nvPr>
        </p:nvSpPr>
        <p:spPr>
          <a:xfrm rot="16200000">
            <a:off x="-647700" y="5600700"/>
            <a:ext cx="1905000" cy="457200"/>
          </a:xfrm>
          <a:prstGeom prst="rect">
            <a:avLst/>
          </a:prstGeom>
          <a:ln/>
        </p:spPr>
        <p:txBody>
          <a:bodyPr/>
          <a:lstStyle>
            <a:lvl1pPr>
              <a:defRPr/>
            </a:lvl1pPr>
          </a:lstStyle>
          <a:p>
            <a:fld id="{901CD298-9D52-E744-8BD8-DD9E52A040F6}" type="datetime1">
              <a:rPr lang="fr-FR"/>
              <a:pPr/>
              <a:t>23/12/14</a:t>
            </a:fld>
            <a:endParaRPr lang="fr-FR"/>
          </a:p>
        </p:txBody>
      </p:sp>
      <p:sp>
        <p:nvSpPr>
          <p:cNvPr id="4" name="Rectangle 6"/>
          <p:cNvSpPr>
            <a:spLocks noGrp="1" noChangeArrowheads="1"/>
          </p:cNvSpPr>
          <p:nvPr>
            <p:ph type="ftr" sz="quarter" idx="11"/>
          </p:nvPr>
        </p:nvSpPr>
        <p:spPr>
          <a:xfrm>
            <a:off x="3276600" y="6286500"/>
            <a:ext cx="2895600" cy="457200"/>
          </a:xfrm>
          <a:prstGeom prst="rect">
            <a:avLst/>
          </a:prstGeom>
          <a:ln/>
        </p:spPr>
        <p:txBody>
          <a:bodyPr/>
          <a:lstStyle>
            <a:lvl1pPr>
              <a:defRPr/>
            </a:lvl1pPr>
          </a:lstStyle>
          <a:p>
            <a:endParaRPr lang="fr-FR"/>
          </a:p>
        </p:txBody>
      </p:sp>
      <p:sp>
        <p:nvSpPr>
          <p:cNvPr id="5" name="Rectangle 7"/>
          <p:cNvSpPr>
            <a:spLocks noGrp="1" noChangeArrowheads="1"/>
          </p:cNvSpPr>
          <p:nvPr>
            <p:ph type="sldNum" sz="quarter" idx="12"/>
          </p:nvPr>
        </p:nvSpPr>
        <p:spPr>
          <a:ln/>
        </p:spPr>
        <p:txBody>
          <a:bodyPr/>
          <a:lstStyle>
            <a:lvl1pPr>
              <a:defRPr/>
            </a:lvl1pPr>
          </a:lstStyle>
          <a:p>
            <a:fld id="{2A3B458E-1FE1-CC49-8621-810316CCA038}" type="slidenum">
              <a:rPr lang="fr-FR"/>
              <a:pPr/>
              <a:t>‹#›</a:t>
            </a:fld>
            <a:endParaRPr lang="fr-FR"/>
          </a:p>
        </p:txBody>
      </p:sp>
    </p:spTree>
    <p:extLst>
      <p:ext uri="{BB962C8B-B14F-4D97-AF65-F5344CB8AC3E}">
        <p14:creationId xmlns:p14="http://schemas.microsoft.com/office/powerpoint/2010/main" val="211168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p>
          <a:p>
            <a:pPr>
              <a:defRPr/>
            </a:pPr>
            <a:r>
              <a:rPr lang="en-GB"/>
              <a:t>INTERNATIONAL COMMISSION ON RADIOLOGICAL PROTECTION    </a:t>
            </a:r>
          </a:p>
          <a:p>
            <a:pPr>
              <a:defRPr/>
            </a:pPr>
            <a:endParaRPr lang="en-GB"/>
          </a:p>
        </p:txBody>
      </p:sp>
    </p:spTree>
    <p:extLst>
      <p:ext uri="{BB962C8B-B14F-4D97-AF65-F5344CB8AC3E}">
        <p14:creationId xmlns:p14="http://schemas.microsoft.com/office/powerpoint/2010/main" val="2817849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wrap="square" lIns="0" tIns="0" rIns="0" bIns="0" numCol="1" anchor="b" anchorCtr="0" compatLnSpc="1">
            <a:prstTxWarp prst="textNoShape">
              <a:avLst/>
            </a:prstTxWarp>
          </a:bodyPr>
          <a:lstStyle>
            <a:lvl1pPr algn="ctr">
              <a:defRPr sz="1200">
                <a:solidFill>
                  <a:srgbClr val="045C75"/>
                </a:solidFill>
                <a:latin typeface="Arial" pitchFamily="-65" charset="0"/>
                <a:ea typeface="Arial" pitchFamily="-65" charset="0"/>
                <a:cs typeface="Arial" pitchFamily="-65" charset="0"/>
              </a:defRPr>
            </a:lvl1pPr>
          </a:lstStyle>
          <a:p>
            <a:pPr>
              <a:defRPr/>
            </a:pPr>
            <a:fld id="{654F6285-2214-DF4F-8CAB-67549501AD66}" type="slidenum">
              <a:rPr lang="en-CA"/>
              <a:pPr>
                <a:defRPr/>
              </a:pPr>
              <a:t>‹#›</a:t>
            </a:fld>
            <a:endParaRPr lang="en-CA"/>
          </a:p>
        </p:txBody>
      </p:sp>
      <p:pic>
        <p:nvPicPr>
          <p:cNvPr id="1029" name="Picture 13" descr="ICRP Logo and Title.gif"/>
          <p:cNvPicPr>
            <a:picLocks noChangeAspect="1"/>
          </p:cNvPicPr>
          <p:nvPr userDrawn="1"/>
        </p:nvPicPr>
        <p:blipFill>
          <a:blip r:embed="rId11">
            <a:clrChange>
              <a:clrFrom>
                <a:srgbClr val="FFFFFF"/>
              </a:clrFrom>
              <a:clrTo>
                <a:srgbClr val="FFFFFF">
                  <a:alpha val="0"/>
                </a:srgbClr>
              </a:clrTo>
            </a:clrChange>
          </a:blip>
          <a:srcRect/>
          <a:stretch>
            <a:fillRect/>
          </a:stretch>
        </p:blipFill>
        <p:spPr bwMode="auto">
          <a:xfrm>
            <a:off x="227013" y="6418263"/>
            <a:ext cx="3811587" cy="317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5" r:id="rId4"/>
    <p:sldLayoutId id="2147484579" r:id="rId5"/>
    <p:sldLayoutId id="2147484581" r:id="rId6"/>
    <p:sldLayoutId id="2147484582" r:id="rId7"/>
    <p:sldLayoutId id="2147484583" r:id="rId8"/>
    <p:sldLayoutId id="2147484584" r:id="rId9"/>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5000" kern="1200">
          <a:solidFill>
            <a:schemeClr val="tx2"/>
          </a:solidFill>
          <a:latin typeface="Arial" pitchFamily="34" charset="0"/>
          <a:ea typeface="Arial" pitchFamily="-65" charset="0"/>
          <a:cs typeface="Arial" pitchFamily="34" charset="0"/>
        </a:defRPr>
      </a:lvl1pPr>
      <a:lvl2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2pPr>
      <a:lvl3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3pPr>
      <a:lvl4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4pPr>
      <a:lvl5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5pPr>
      <a:lvl6pPr marL="4572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9pPr>
    </p:titleStyle>
    <p:bodyStyle>
      <a:lvl1pPr marL="273050" indent="-273050" algn="l" rtl="0" eaLnBrk="0" fontAlgn="base" hangingPunct="0">
        <a:spcBef>
          <a:spcPct val="20000"/>
        </a:spcBef>
        <a:spcAft>
          <a:spcPct val="0"/>
        </a:spcAft>
        <a:buClr>
          <a:srgbClr val="083763"/>
        </a:buClr>
        <a:buSzPct val="95000"/>
        <a:buFont typeface="Wingdings 2" pitchFamily="-107" charset="2"/>
        <a:buChar char=""/>
        <a:defRPr sz="2600" kern="1200">
          <a:solidFill>
            <a:schemeClr val="tx1"/>
          </a:solidFill>
          <a:latin typeface="Arial" pitchFamily="34" charset="0"/>
          <a:ea typeface="Arial" pitchFamily="-65" charset="0"/>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itchFamily="-107" charset="2"/>
        <a:buChar char=""/>
        <a:defRPr sz="2400" kern="1200">
          <a:solidFill>
            <a:schemeClr val="tx1"/>
          </a:solidFill>
          <a:latin typeface="Arial" pitchFamily="34" charset="0"/>
          <a:ea typeface="Arial" pitchFamily="-65" charset="0"/>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itchFamily="-107" charset="2"/>
        <a:buChar char=""/>
        <a:defRPr sz="2100" kern="1200">
          <a:solidFill>
            <a:schemeClr val="tx1"/>
          </a:solidFill>
          <a:latin typeface="Arial" pitchFamily="34" charset="0"/>
          <a:ea typeface="Arial" pitchFamily="-65" charset="0"/>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itchFamily="-107" charset="2"/>
        <a:buChar char=""/>
        <a:defRPr sz="2000" kern="1200">
          <a:solidFill>
            <a:schemeClr val="tx1"/>
          </a:solidFill>
          <a:latin typeface="Arial" pitchFamily="34" charset="0"/>
          <a:ea typeface="Arial" pitchFamily="-65" charset="0"/>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itchFamily="-107" charset="2"/>
        <a:buChar char=""/>
        <a:defRPr sz="2000" kern="1200">
          <a:solidFill>
            <a:schemeClr val="tx1"/>
          </a:solidFill>
          <a:latin typeface="Arial" pitchFamily="34" charset="0"/>
          <a:ea typeface="Arial" pitchFamily="-65"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5" Type="http://schemas.openxmlformats.org/officeDocument/2006/relationships/image" Target="../media/image24.jpg"/><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g"/><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4" y="1600200"/>
            <a:ext cx="8599755" cy="1752600"/>
          </a:xfrm>
        </p:spPr>
        <p:txBody>
          <a:bodyPr>
            <a:normAutofit fontScale="90000"/>
          </a:bodyPr>
          <a:lstStyle/>
          <a:p>
            <a:r>
              <a:rPr lang="en-GB" sz="2800" i="1" dirty="0" smtClean="0">
                <a:latin typeface="Helvetica" charset="0"/>
                <a:ea typeface="ＭＳ Ｐゴシック" charset="0"/>
                <a:cs typeface="ＭＳ Ｐゴシック" charset="0"/>
              </a:rPr>
              <a:t/>
            </a:r>
            <a:br>
              <a:rPr lang="en-GB" sz="2800" i="1" dirty="0" smtClean="0">
                <a:latin typeface="Helvetica" charset="0"/>
                <a:ea typeface="ＭＳ Ｐゴシック" charset="0"/>
                <a:cs typeface="ＭＳ Ｐゴシック" charset="0"/>
              </a:rPr>
            </a:br>
            <a:r>
              <a:rPr lang="en-GB" sz="2800" i="1" dirty="0" smtClean="0">
                <a:latin typeface="Helvetica" charset="0"/>
                <a:ea typeface="ＭＳ Ｐゴシック" charset="0"/>
                <a:cs typeface="ＭＳ Ｐゴシック" charset="0"/>
              </a:rPr>
              <a:t>Communicating with stakeholders</a:t>
            </a:r>
            <a:r>
              <a:rPr lang="en-GB" sz="2800" i="1" dirty="0">
                <a:latin typeface="Helvetica" charset="0"/>
                <a:ea typeface="ＭＳ Ｐゴシック" charset="0"/>
                <a:cs typeface="ＭＳ Ｐゴシック" charset="0"/>
              </a:rPr>
              <a:t> </a:t>
            </a:r>
            <a:r>
              <a:rPr lang="en-GB" sz="2800" i="1" dirty="0" smtClean="0">
                <a:latin typeface="Helvetica" charset="0"/>
                <a:ea typeface="ＭＳ Ｐゴシック" charset="0"/>
                <a:cs typeface="ＭＳ Ｐゴシック" charset="0"/>
              </a:rPr>
              <a:t/>
            </a:r>
            <a:br>
              <a:rPr lang="en-GB" sz="2800" i="1" dirty="0" smtClean="0">
                <a:latin typeface="Helvetica" charset="0"/>
                <a:ea typeface="ＭＳ Ｐゴシック" charset="0"/>
                <a:cs typeface="ＭＳ Ｐゴシック" charset="0"/>
              </a:rPr>
            </a:br>
            <a:r>
              <a:rPr lang="en-GB" sz="2800" i="1" dirty="0" smtClean="0">
                <a:latin typeface="Helvetica" charset="0"/>
                <a:ea typeface="ＭＳ Ｐゴシック" charset="0"/>
                <a:cs typeface="ＭＳ Ｐゴシック" charset="0"/>
              </a:rPr>
              <a:t>in post-accident situations: </a:t>
            </a:r>
            <a:br>
              <a:rPr lang="en-GB" sz="2800" i="1" dirty="0" smtClean="0">
                <a:latin typeface="Helvetica" charset="0"/>
                <a:ea typeface="ＭＳ Ｐゴシック" charset="0"/>
                <a:cs typeface="ＭＳ Ｐゴシック" charset="0"/>
              </a:rPr>
            </a:br>
            <a:r>
              <a:rPr lang="en-GB" sz="2800" i="1" dirty="0" smtClean="0">
                <a:latin typeface="Helvetica" charset="0"/>
                <a:ea typeface="ＭＳ Ｐゴシック" charset="0"/>
                <a:cs typeface="ＭＳ Ｐゴシック" charset="0"/>
              </a:rPr>
              <a:t>some lessons from Chernobyl and Fukushima </a:t>
            </a:r>
            <a:br>
              <a:rPr lang="en-GB" sz="2800" i="1" dirty="0" smtClean="0">
                <a:latin typeface="Helvetica" charset="0"/>
                <a:ea typeface="ＭＳ Ｐゴシック" charset="0"/>
                <a:cs typeface="ＭＳ Ｐゴシック" charset="0"/>
              </a:rPr>
            </a:br>
            <a:endParaRPr lang="en-GB" sz="2800" i="1" dirty="0"/>
          </a:p>
        </p:txBody>
      </p:sp>
      <p:sp>
        <p:nvSpPr>
          <p:cNvPr id="11268" name="Text Placeholder 3"/>
          <p:cNvSpPr>
            <a:spLocks noGrp="1"/>
          </p:cNvSpPr>
          <p:nvPr>
            <p:ph type="body" sz="quarter" idx="10"/>
          </p:nvPr>
        </p:nvSpPr>
        <p:spPr>
          <a:xfrm>
            <a:off x="0" y="3352800"/>
            <a:ext cx="8686800" cy="3429000"/>
          </a:xfrm>
        </p:spPr>
        <p:txBody>
          <a:bodyPr>
            <a:noAutofit/>
          </a:bodyPr>
          <a:lstStyle/>
          <a:p>
            <a:pPr>
              <a:lnSpc>
                <a:spcPct val="80000"/>
              </a:lnSpc>
            </a:pPr>
            <a:r>
              <a:rPr lang="en-GB" sz="1800" b="1" dirty="0" smtClean="0">
                <a:latin typeface="Arial" pitchFamily="-107" charset="0"/>
                <a:ea typeface="Arial" pitchFamily="-107" charset="0"/>
                <a:cs typeface="Arial" pitchFamily="-107" charset="0"/>
              </a:rPr>
              <a:t>Jacques LOCHARD</a:t>
            </a:r>
          </a:p>
          <a:p>
            <a:pPr>
              <a:lnSpc>
                <a:spcPct val="80000"/>
              </a:lnSpc>
            </a:pPr>
            <a:r>
              <a:rPr lang="en-GB" sz="1800" b="1" dirty="0" smtClean="0">
                <a:latin typeface="Arial" pitchFamily="-107" charset="0"/>
                <a:ea typeface="Arial" pitchFamily="-107" charset="0"/>
                <a:cs typeface="Arial" pitchFamily="-107" charset="0"/>
              </a:rPr>
              <a:t>ICRP Vice-Chair</a:t>
            </a:r>
          </a:p>
          <a:p>
            <a:pPr>
              <a:lnSpc>
                <a:spcPct val="80000"/>
              </a:lnSpc>
            </a:pPr>
            <a:endParaRPr lang="en-GB" sz="1800" b="1" dirty="0" smtClean="0">
              <a:latin typeface="Arial" pitchFamily="-107" charset="0"/>
              <a:ea typeface="Arial" pitchFamily="-107" charset="0"/>
              <a:cs typeface="Arial" pitchFamily="-107" charset="0"/>
            </a:endParaRPr>
          </a:p>
          <a:p>
            <a:pPr eaLnBrk="1" hangingPunct="1">
              <a:lnSpc>
                <a:spcPct val="80000"/>
              </a:lnSpc>
            </a:pPr>
            <a:r>
              <a:rPr lang="en-GB" sz="1800" b="1" dirty="0" smtClean="0">
                <a:latin typeface="Helvetica" charset="0"/>
                <a:ea typeface="ＭＳ Ｐゴシック" charset="0"/>
                <a:cs typeface="ＭＳ Ｐゴシック" charset="0"/>
              </a:rPr>
              <a:t>First </a:t>
            </a:r>
            <a:r>
              <a:rPr lang="en-GB" sz="1800" b="1" dirty="0">
                <a:latin typeface="Helvetica" charset="0"/>
                <a:ea typeface="ＭＳ Ｐゴシック" charset="0"/>
                <a:cs typeface="ＭＳ Ｐゴシック" charset="0"/>
              </a:rPr>
              <a:t>C</a:t>
            </a:r>
            <a:r>
              <a:rPr lang="en-GB" sz="1800" b="1" dirty="0" smtClean="0">
                <a:latin typeface="Helvetica" charset="0"/>
                <a:ea typeface="ＭＳ Ｐゴシック" charset="0"/>
                <a:cs typeface="ＭＳ Ｐゴシック" charset="0"/>
              </a:rPr>
              <a:t>onference on Science, Technology, and Society (STS)</a:t>
            </a:r>
          </a:p>
          <a:p>
            <a:pPr eaLnBrk="1" hangingPunct="1">
              <a:lnSpc>
                <a:spcPct val="80000"/>
              </a:lnSpc>
            </a:pPr>
            <a:r>
              <a:rPr lang="en-GB" sz="1800" b="1" dirty="0" smtClean="0">
                <a:latin typeface="Helvetica" charset="0"/>
                <a:ea typeface="ＭＳ Ｐゴシック" charset="0"/>
                <a:cs typeface="ＭＳ Ｐゴシック" charset="0"/>
              </a:rPr>
              <a:t>Perspectives on Nuclear Science, Radiation, and Human Health: </a:t>
            </a:r>
          </a:p>
          <a:p>
            <a:pPr eaLnBrk="1" hangingPunct="1">
              <a:lnSpc>
                <a:spcPct val="80000"/>
              </a:lnSpc>
            </a:pPr>
            <a:r>
              <a:rPr lang="en-GB" sz="1800" b="1" dirty="0" smtClean="0">
                <a:latin typeface="Helvetica" charset="0"/>
                <a:ea typeface="ＭＳ Ｐゴシック" charset="0"/>
                <a:cs typeface="ＭＳ Ｐゴシック" charset="0"/>
              </a:rPr>
              <a:t> The View from Asia</a:t>
            </a:r>
          </a:p>
          <a:p>
            <a:pPr eaLnBrk="1" hangingPunct="1">
              <a:lnSpc>
                <a:spcPct val="80000"/>
              </a:lnSpc>
            </a:pPr>
            <a:endParaRPr lang="en-GB" sz="1800" dirty="0" smtClean="0">
              <a:latin typeface="Helvetica" charset="0"/>
              <a:ea typeface="ＭＳ Ｐゴシック" charset="0"/>
              <a:cs typeface="ＭＳ Ｐゴシック" charset="0"/>
            </a:endParaRPr>
          </a:p>
          <a:p>
            <a:pPr eaLnBrk="1" hangingPunct="1">
              <a:lnSpc>
                <a:spcPct val="80000"/>
              </a:lnSpc>
            </a:pPr>
            <a:r>
              <a:rPr lang="en-GB" sz="1800" dirty="0" smtClean="0">
                <a:latin typeface="Helvetica" charset="0"/>
                <a:ea typeface="ＭＳ Ｐゴシック" charset="0"/>
                <a:cs typeface="ＭＳ Ｐゴシック" charset="0"/>
              </a:rPr>
              <a:t>27-28 November 2014</a:t>
            </a:r>
          </a:p>
          <a:p>
            <a:pPr eaLnBrk="1" hangingPunct="1">
              <a:lnSpc>
                <a:spcPct val="80000"/>
              </a:lnSpc>
            </a:pPr>
            <a:r>
              <a:rPr lang="en-GB" sz="1800" dirty="0" smtClean="0">
                <a:latin typeface="Helvetica" charset="0"/>
                <a:ea typeface="ＭＳ Ｐゴシック" charset="0"/>
                <a:cs typeface="ＭＳ Ｐゴシック" charset="0"/>
              </a:rPr>
              <a:t>Hiroshima, Japan</a:t>
            </a:r>
          </a:p>
          <a:p>
            <a:pPr eaLnBrk="1" hangingPunct="1">
              <a:lnSpc>
                <a:spcPct val="80000"/>
              </a:lnSpc>
            </a:pPr>
            <a:r>
              <a:rPr lang="en-GB" sz="1800" b="1" dirty="0" smtClean="0">
                <a:latin typeface="Arial" pitchFamily="-107" charset="0"/>
                <a:ea typeface="Arial" pitchFamily="-107" charset="0"/>
                <a:cs typeface="Arial" pitchFamily="-107" charset="0"/>
              </a:rPr>
              <a:t> </a:t>
            </a:r>
            <a:endParaRPr lang="en-GB" sz="1800" dirty="0" smtClean="0">
              <a:latin typeface="Arial" pitchFamily="-107" charset="0"/>
              <a:ea typeface="Arial" pitchFamily="-107" charset="0"/>
              <a:cs typeface="Arial" pitchFamily="-107" charset="0"/>
            </a:endParaRPr>
          </a:p>
          <a:p>
            <a:pPr>
              <a:lnSpc>
                <a:spcPct val="80000"/>
              </a:lnSpc>
            </a:pPr>
            <a:r>
              <a:rPr lang="en-GB" sz="1800" i="1" dirty="0" smtClean="0"/>
              <a:t>This presentation has neither been approved nor endorsed by ICRP</a:t>
            </a:r>
            <a:endParaRPr lang="en-GB" sz="1800" i="1" dirty="0" smtClean="0">
              <a:latin typeface="Arial" pitchFamily="-107" charset="0"/>
              <a:ea typeface="Arial" pitchFamily="-107" charset="0"/>
              <a:cs typeface="Arial" pitchFamily="-107" charset="0"/>
            </a:endParaRPr>
          </a:p>
          <a:p>
            <a:r>
              <a:rPr lang="en-CA" sz="2000" b="1" dirty="0" smtClean="0">
                <a:latin typeface="Arial" pitchFamily="-107" charset="0"/>
                <a:ea typeface="Arial" pitchFamily="-107" charset="0"/>
                <a:cs typeface="Arial" pitchFamily="-107" charset="0"/>
              </a:rPr>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Grp="1" noChangeArrowheads="1"/>
          </p:cNvSpPr>
          <p:nvPr>
            <p:ph idx="1"/>
          </p:nvPr>
        </p:nvSpPr>
        <p:spPr>
          <a:xfrm>
            <a:off x="381000" y="990600"/>
            <a:ext cx="8458200" cy="5181600"/>
          </a:xfrm>
        </p:spPr>
        <p:txBody>
          <a:bodyPr/>
          <a:lstStyle/>
          <a:p>
            <a:pPr lvl="1" eaLnBrk="1" hangingPunct="1">
              <a:lnSpc>
                <a:spcPct val="120000"/>
              </a:lnSpc>
              <a:spcAft>
                <a:spcPts val="600"/>
              </a:spcAft>
              <a:buFont typeface="Wingdings 2" pitchFamily="33" charset="2"/>
              <a:buChar char=""/>
              <a:defRPr/>
            </a:pPr>
            <a:r>
              <a:rPr lang="en-GB" sz="2000" dirty="0">
                <a:latin typeface="Arial"/>
                <a:cs typeface="Arial"/>
              </a:rPr>
              <a:t>On one side the affected population is facing an unknown situation that raises </a:t>
            </a:r>
            <a:r>
              <a:rPr lang="en-GB" sz="2000" b="1" dirty="0">
                <a:solidFill>
                  <a:srgbClr val="800000"/>
                </a:solidFill>
                <a:latin typeface="Arial"/>
                <a:cs typeface="Arial"/>
              </a:rPr>
              <a:t>many concerns </a:t>
            </a:r>
            <a:r>
              <a:rPr lang="en-GB" sz="2000" dirty="0" smtClean="0">
                <a:latin typeface="Arial"/>
                <a:cs typeface="Arial"/>
              </a:rPr>
              <a:t>in relation to the presence of radioactivity in their close environment and people have </a:t>
            </a:r>
            <a:r>
              <a:rPr lang="en-GB" sz="2000" b="1" dirty="0">
                <a:solidFill>
                  <a:srgbClr val="800000"/>
                </a:solidFill>
                <a:latin typeface="Arial"/>
                <a:cs typeface="Arial"/>
              </a:rPr>
              <a:t>no words to </a:t>
            </a:r>
            <a:r>
              <a:rPr lang="en-GB" sz="2000" b="1" dirty="0" smtClean="0">
                <a:solidFill>
                  <a:srgbClr val="800000"/>
                </a:solidFill>
                <a:latin typeface="Arial"/>
                <a:cs typeface="Arial"/>
              </a:rPr>
              <a:t>speak about this situation</a:t>
            </a:r>
            <a:endParaRPr lang="en-GB" sz="2000" b="1" dirty="0">
              <a:solidFill>
                <a:srgbClr val="800000"/>
              </a:solidFill>
              <a:latin typeface="Arial"/>
              <a:cs typeface="Arial"/>
            </a:endParaRPr>
          </a:p>
          <a:p>
            <a:pPr lvl="1" eaLnBrk="1" hangingPunct="1">
              <a:lnSpc>
                <a:spcPct val="120000"/>
              </a:lnSpc>
              <a:spcAft>
                <a:spcPts val="600"/>
              </a:spcAft>
              <a:buFont typeface="Wingdings 2" pitchFamily="33" charset="2"/>
              <a:buChar char=""/>
              <a:defRPr/>
            </a:pPr>
            <a:r>
              <a:rPr lang="en-GB" sz="2000" dirty="0">
                <a:latin typeface="Arial"/>
                <a:cs typeface="Arial"/>
              </a:rPr>
              <a:t>On the other hand, authorities and experts (</a:t>
            </a:r>
            <a:r>
              <a:rPr lang="en-GB" sz="2000" b="1" dirty="0">
                <a:solidFill>
                  <a:srgbClr val="800000"/>
                </a:solidFill>
                <a:latin typeface="Arial"/>
                <a:cs typeface="Arial"/>
              </a:rPr>
              <a:t>those who have knowledge</a:t>
            </a:r>
            <a:r>
              <a:rPr lang="en-GB" sz="2000" dirty="0">
                <a:latin typeface="Arial"/>
                <a:cs typeface="Arial"/>
              </a:rPr>
              <a:t>) use a language that does not make sense to people. They try to reassure them and they focus their messages </a:t>
            </a:r>
            <a:r>
              <a:rPr lang="en-GB" sz="2000" dirty="0" smtClean="0">
                <a:latin typeface="Arial"/>
                <a:cs typeface="Arial"/>
              </a:rPr>
              <a:t>(information) on </a:t>
            </a:r>
            <a:r>
              <a:rPr lang="en-GB" sz="2000" dirty="0">
                <a:latin typeface="Arial"/>
                <a:cs typeface="Arial"/>
              </a:rPr>
              <a:t>the risk </a:t>
            </a:r>
            <a:r>
              <a:rPr lang="en-GB" sz="2000" dirty="0" smtClean="0">
                <a:latin typeface="Arial"/>
                <a:cs typeface="Arial"/>
              </a:rPr>
              <a:t>issue but </a:t>
            </a:r>
            <a:r>
              <a:rPr lang="en-GB" sz="2000" b="1" dirty="0" smtClean="0">
                <a:solidFill>
                  <a:srgbClr val="800000"/>
                </a:solidFill>
                <a:latin typeface="Arial"/>
                <a:cs typeface="Arial"/>
              </a:rPr>
              <a:t>the focus on the risk leads affected people in a bind</a:t>
            </a:r>
            <a:r>
              <a:rPr lang="en-GB" sz="2000" dirty="0" smtClean="0">
                <a:latin typeface="Arial"/>
                <a:cs typeface="Arial"/>
              </a:rPr>
              <a:t> </a:t>
            </a:r>
          </a:p>
          <a:p>
            <a:pPr lvl="1" eaLnBrk="1" hangingPunct="1">
              <a:lnSpc>
                <a:spcPct val="120000"/>
              </a:lnSpc>
              <a:spcAft>
                <a:spcPts val="600"/>
              </a:spcAft>
              <a:buFont typeface="Wingdings 2" pitchFamily="33" charset="2"/>
              <a:buChar char=""/>
              <a:defRPr/>
            </a:pPr>
            <a:r>
              <a:rPr lang="en-GB" sz="2000" dirty="0" smtClean="0">
                <a:latin typeface="Arial"/>
                <a:cs typeface="Arial"/>
              </a:rPr>
              <a:t>In fact, </a:t>
            </a:r>
            <a:r>
              <a:rPr lang="en-GB" sz="2000" dirty="0">
                <a:latin typeface="Arial"/>
                <a:cs typeface="Arial"/>
              </a:rPr>
              <a:t>what people want to know is whether their own situation is </a:t>
            </a:r>
            <a:r>
              <a:rPr lang="en-GB" sz="2000" dirty="0" smtClean="0">
                <a:latin typeface="Arial"/>
                <a:cs typeface="Arial"/>
              </a:rPr>
              <a:t>problematic, </a:t>
            </a:r>
            <a:r>
              <a:rPr lang="en-GB" sz="2000" dirty="0">
                <a:latin typeface="Arial"/>
                <a:cs typeface="Arial"/>
              </a:rPr>
              <a:t>and if this is the case, what is possible to do to improve it. </a:t>
            </a:r>
            <a:r>
              <a:rPr lang="en-GB" sz="2000" b="1" dirty="0">
                <a:solidFill>
                  <a:srgbClr val="800000"/>
                </a:solidFill>
                <a:latin typeface="Arial"/>
                <a:cs typeface="Arial"/>
              </a:rPr>
              <a:t>And they are </a:t>
            </a:r>
            <a:r>
              <a:rPr lang="en-GB" sz="2000" b="1" dirty="0" smtClean="0">
                <a:solidFill>
                  <a:srgbClr val="800000"/>
                </a:solidFill>
                <a:latin typeface="Arial"/>
                <a:cs typeface="Arial"/>
              </a:rPr>
              <a:t>ready to </a:t>
            </a:r>
            <a:r>
              <a:rPr lang="en-GB" sz="2000" b="1" dirty="0">
                <a:solidFill>
                  <a:srgbClr val="800000"/>
                </a:solidFill>
                <a:latin typeface="Arial"/>
                <a:cs typeface="Arial"/>
              </a:rPr>
              <a:t>invest themselves personally if they </a:t>
            </a:r>
            <a:r>
              <a:rPr lang="en-GB" sz="2000" b="1" dirty="0" smtClean="0">
                <a:solidFill>
                  <a:srgbClr val="800000"/>
                </a:solidFill>
                <a:latin typeface="Arial"/>
                <a:cs typeface="Arial"/>
              </a:rPr>
              <a:t>can do something for it</a:t>
            </a:r>
            <a:endParaRPr lang="en-GB" sz="2000" dirty="0" smtClean="0">
              <a:latin typeface="Arial"/>
              <a:cs typeface="Arial"/>
            </a:endParaRPr>
          </a:p>
          <a:p>
            <a:pPr marL="0" indent="0" eaLnBrk="1" hangingPunct="1">
              <a:spcAft>
                <a:spcPts val="600"/>
              </a:spcAft>
              <a:buNone/>
              <a:defRPr/>
            </a:pPr>
            <a:endParaRPr lang="en-US" sz="2000" b="1" dirty="0" smtClean="0">
              <a:solidFill>
                <a:srgbClr val="000000"/>
              </a:solidFill>
              <a:cs typeface="ＭＳ Ｐゴシック" pitchFamily="33" charset="-128"/>
            </a:endParaRPr>
          </a:p>
          <a:p>
            <a:pPr eaLnBrk="1" hangingPunct="1">
              <a:spcAft>
                <a:spcPts val="1200"/>
              </a:spcAft>
              <a:buFont typeface="Wingdings 2" pitchFamily="33" charset="2"/>
              <a:buChar char=""/>
              <a:defRPr/>
            </a:pPr>
            <a:endParaRPr lang="en-US" sz="2000" dirty="0" smtClean="0">
              <a:cs typeface="ＭＳ Ｐゴシック" pitchFamily="33" charset="-128"/>
            </a:endParaRPr>
          </a:p>
          <a:p>
            <a:pPr eaLnBrk="1" hangingPunct="1">
              <a:lnSpc>
                <a:spcPct val="140000"/>
              </a:lnSpc>
              <a:buFont typeface="Wingdings 2" pitchFamily="33" charset="2"/>
              <a:buChar char=""/>
              <a:defRPr/>
            </a:pPr>
            <a:endParaRPr lang="en-GB" sz="2000" dirty="0" smtClean="0"/>
          </a:p>
          <a:p>
            <a:pPr marL="258763" indent="-258763" eaLnBrk="1" hangingPunct="1">
              <a:spcAft>
                <a:spcPts val="1200"/>
              </a:spcAft>
              <a:buFont typeface="Wingdings 2" pitchFamily="33" charset="2"/>
              <a:buChar char=""/>
              <a:defRPr/>
            </a:pPr>
            <a:endParaRPr lang="fr-FR" sz="2000" dirty="0" smtClean="0">
              <a:cs typeface="ＭＳ Ｐゴシック" pitchFamily="33" charset="-128"/>
            </a:endParaRPr>
          </a:p>
        </p:txBody>
      </p:sp>
      <p:sp>
        <p:nvSpPr>
          <p:cNvPr id="1536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10</a:t>
            </a:fld>
            <a:endParaRPr lang="fr-FR" sz="1200"/>
          </a:p>
        </p:txBody>
      </p:sp>
      <p:sp>
        <p:nvSpPr>
          <p:cNvPr id="7" name="Rectangle 2"/>
          <p:cNvSpPr>
            <a:spLocks noGrp="1" noChangeArrowheads="1"/>
          </p:cNvSpPr>
          <p:nvPr>
            <p:ph type="title"/>
          </p:nvPr>
        </p:nvSpPr>
        <p:spPr>
          <a:xfrm>
            <a:off x="10514" y="152400"/>
            <a:ext cx="9133486" cy="762000"/>
          </a:xfrm>
        </p:spPr>
        <p:txBody>
          <a:bodyPr>
            <a:noAutofit/>
          </a:bodyPr>
          <a:lstStyle/>
          <a:p>
            <a:pPr lvl="1" eaLnBrk="1" hangingPunct="1">
              <a:defRPr/>
            </a:pPr>
            <a:r>
              <a:rPr lang="en-GB" sz="2400" b="1" kern="1200" dirty="0" smtClean="0">
                <a:solidFill>
                  <a:srgbClr val="000045"/>
                </a:solidFill>
                <a:latin typeface="Arial" pitchFamily="-1" charset="0"/>
                <a:ea typeface="Arial" pitchFamily="-1" charset="0"/>
                <a:cs typeface="Arial" pitchFamily="-1" charset="0"/>
              </a:rPr>
              <a:t/>
            </a:r>
            <a:br>
              <a:rPr lang="en-GB" sz="2400" b="1" kern="1200" dirty="0" smtClean="0">
                <a:solidFill>
                  <a:srgbClr val="000045"/>
                </a:solidFill>
                <a:latin typeface="Arial" pitchFamily="-1" charset="0"/>
                <a:ea typeface="Arial" pitchFamily="-1" charset="0"/>
                <a:cs typeface="Arial" pitchFamily="-1" charset="0"/>
              </a:rPr>
            </a:br>
            <a:r>
              <a:rPr lang="en-GB" sz="2400" b="1" kern="1200" dirty="0" smtClean="0">
                <a:solidFill>
                  <a:srgbClr val="000045"/>
                </a:solidFill>
                <a:latin typeface="Arial" pitchFamily="-1" charset="0"/>
                <a:ea typeface="Arial" pitchFamily="-1" charset="0"/>
                <a:cs typeface="Arial" pitchFamily="-1" charset="0"/>
              </a:rPr>
              <a:t>The </a:t>
            </a:r>
            <a:r>
              <a:rPr lang="en-GB" sz="2400" b="1" kern="1200" dirty="0">
                <a:solidFill>
                  <a:srgbClr val="000045"/>
                </a:solidFill>
                <a:latin typeface="Arial" pitchFamily="-1" charset="0"/>
                <a:ea typeface="Arial" pitchFamily="-1" charset="0"/>
                <a:cs typeface="Arial" pitchFamily="-1" charset="0"/>
              </a:rPr>
              <a:t>difficulty of communicating </a:t>
            </a:r>
            <a:r>
              <a:rPr lang="en-GB" sz="2400" b="1" kern="1200" dirty="0" smtClean="0">
                <a:solidFill>
                  <a:srgbClr val="000045"/>
                </a:solidFill>
                <a:latin typeface="Arial" pitchFamily="-1" charset="0"/>
                <a:ea typeface="Arial" pitchFamily="-1" charset="0"/>
                <a:cs typeface="Arial" pitchFamily="-1" charset="0"/>
              </a:rPr>
              <a:t/>
            </a:r>
            <a:br>
              <a:rPr lang="en-GB" sz="2400" b="1" kern="1200" dirty="0" smtClean="0">
                <a:solidFill>
                  <a:srgbClr val="000045"/>
                </a:solidFill>
                <a:latin typeface="Arial" pitchFamily="-1" charset="0"/>
                <a:ea typeface="Arial" pitchFamily="-1" charset="0"/>
                <a:cs typeface="Arial" pitchFamily="-1" charset="0"/>
              </a:rPr>
            </a:br>
            <a:r>
              <a:rPr lang="en-GB" sz="2400" b="1" kern="1200" dirty="0" smtClean="0">
                <a:solidFill>
                  <a:srgbClr val="000045"/>
                </a:solidFill>
                <a:latin typeface="Arial" pitchFamily="-1" charset="0"/>
                <a:ea typeface="Arial" pitchFamily="-1" charset="0"/>
                <a:cs typeface="Arial" pitchFamily="-1" charset="0"/>
              </a:rPr>
              <a:t>in </a:t>
            </a:r>
            <a:r>
              <a:rPr lang="en-GB" sz="2400" b="1" kern="1200" dirty="0">
                <a:solidFill>
                  <a:srgbClr val="000045"/>
                </a:solidFill>
                <a:latin typeface="Arial" pitchFamily="-1" charset="0"/>
                <a:ea typeface="Arial" pitchFamily="-1" charset="0"/>
                <a:cs typeface="Arial" pitchFamily="-1" charset="0"/>
              </a:rPr>
              <a:t>post-accident </a:t>
            </a:r>
            <a:r>
              <a:rPr lang="en-GB" sz="2400" b="1" kern="1200" dirty="0" smtClean="0">
                <a:solidFill>
                  <a:srgbClr val="000045"/>
                </a:solidFill>
                <a:latin typeface="Arial" pitchFamily="-1" charset="0"/>
                <a:ea typeface="Arial" pitchFamily="-1" charset="0"/>
                <a:cs typeface="Arial" pitchFamily="-1" charset="0"/>
              </a:rPr>
              <a:t>situations</a:t>
            </a:r>
            <a:r>
              <a:rPr lang="en-GB" sz="2400" b="1" kern="1200" dirty="0">
                <a:solidFill>
                  <a:srgbClr val="000045"/>
                </a:solidFill>
                <a:latin typeface="Arial" pitchFamily="-1" charset="0"/>
                <a:ea typeface="Arial" pitchFamily="-1" charset="0"/>
                <a:cs typeface="Arial" pitchFamily="-1" charset="0"/>
              </a:rPr>
              <a:t/>
            </a:r>
            <a:br>
              <a:rPr lang="en-GB" sz="2400" b="1" kern="1200" dirty="0">
                <a:solidFill>
                  <a:srgbClr val="000045"/>
                </a:solidFill>
                <a:latin typeface="Arial" pitchFamily="-1" charset="0"/>
                <a:ea typeface="Arial" pitchFamily="-1" charset="0"/>
                <a:cs typeface="Arial" pitchFamily="-1" charset="0"/>
              </a:rPr>
            </a:br>
            <a:endParaRPr lang="en-GB" sz="2400" b="1" kern="1200" dirty="0">
              <a:solidFill>
                <a:srgbClr val="000045"/>
              </a:solidFill>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38632825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Sans tit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553200" cy="5128876"/>
          </a:xfrm>
          <a:prstGeom prst="rect">
            <a:avLst/>
          </a:prstGeom>
          <a:noFill/>
          <a:extLst>
            <a:ext uri="{909E8E84-426E-40dd-AFC4-6F175D3DCCD1}">
              <a14:hiddenFill xmlns:a14="http://schemas.microsoft.com/office/drawing/2010/main">
                <a:solidFill>
                  <a:srgbClr val="FFFFFF"/>
                </a:solidFill>
              </a14:hiddenFill>
            </a:ext>
          </a:extLst>
        </p:spPr>
      </p:pic>
      <p:sp>
        <p:nvSpPr>
          <p:cNvPr id="33797" name="Oval 5"/>
          <p:cNvSpPr>
            <a:spLocks noChangeArrowheads="1"/>
          </p:cNvSpPr>
          <p:nvPr/>
        </p:nvSpPr>
        <p:spPr bwMode="auto">
          <a:xfrm>
            <a:off x="5181600" y="4648200"/>
            <a:ext cx="304800" cy="304800"/>
          </a:xfrm>
          <a:prstGeom prst="ellipse">
            <a:avLst/>
          </a:prstGeom>
          <a:solidFill>
            <a:srgbClr val="0E9F71"/>
          </a:solidFill>
          <a:ln w="9525">
            <a:solidFill>
              <a:srgbClr val="0E9F7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3798" name="Oval 6"/>
          <p:cNvSpPr>
            <a:spLocks noChangeArrowheads="1"/>
          </p:cNvSpPr>
          <p:nvPr/>
        </p:nvSpPr>
        <p:spPr bwMode="auto">
          <a:xfrm>
            <a:off x="4648200" y="3048000"/>
            <a:ext cx="228600" cy="2286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3799" name="Oval 7"/>
          <p:cNvSpPr>
            <a:spLocks noChangeArrowheads="1"/>
          </p:cNvSpPr>
          <p:nvPr/>
        </p:nvSpPr>
        <p:spPr bwMode="auto">
          <a:xfrm>
            <a:off x="3657600" y="4114800"/>
            <a:ext cx="228600" cy="2286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3800" name="Oval 8"/>
          <p:cNvSpPr>
            <a:spLocks noChangeArrowheads="1"/>
          </p:cNvSpPr>
          <p:nvPr/>
        </p:nvSpPr>
        <p:spPr bwMode="auto">
          <a:xfrm>
            <a:off x="3124200" y="4419600"/>
            <a:ext cx="228600" cy="2286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3801" name="Oval 9"/>
          <p:cNvSpPr>
            <a:spLocks noChangeArrowheads="1"/>
          </p:cNvSpPr>
          <p:nvPr/>
        </p:nvSpPr>
        <p:spPr bwMode="auto">
          <a:xfrm>
            <a:off x="1828800" y="3962400"/>
            <a:ext cx="228600" cy="2286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a:solidFill>
                  <a:srgbClr val="000045"/>
                </a:solidFill>
                <a:latin typeface="Arial" pitchFamily="-107" charset="0"/>
                <a:ea typeface="Arial" pitchFamily="-107" charset="0"/>
                <a:cs typeface="Arial" pitchFamily="-107" charset="0"/>
              </a:rPr>
              <a:t>The Ethos Project – Belarus (1996-2001)</a:t>
            </a:r>
          </a:p>
        </p:txBody>
      </p:sp>
      <p:sp>
        <p:nvSpPr>
          <p:cNvPr id="9"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11</a:t>
            </a:fld>
            <a:endParaRPr lang="fr-FR" sz="1200"/>
          </a:p>
        </p:txBody>
      </p:sp>
    </p:spTree>
    <p:extLst>
      <p:ext uri="{BB962C8B-B14F-4D97-AF65-F5344CB8AC3E}">
        <p14:creationId xmlns:p14="http://schemas.microsoft.com/office/powerpoint/2010/main" val="1666538714"/>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1143000"/>
            <a:ext cx="7162800" cy="4849194"/>
          </a:xfrm>
        </p:spPr>
      </p:pic>
      <p:sp>
        <p:nvSpPr>
          <p:cNvPr id="2" name="ZoneTexte 1"/>
          <p:cNvSpPr txBox="1"/>
          <p:nvPr/>
        </p:nvSpPr>
        <p:spPr>
          <a:xfrm>
            <a:off x="7239000" y="5715000"/>
            <a:ext cx="914400" cy="914400"/>
          </a:xfrm>
          <a:prstGeom prst="rect">
            <a:avLst/>
          </a:prstGeom>
        </p:spPr>
        <p:txBody>
          <a:bodyPr vert="horz" wrap="none" lIns="0" rIns="18288" rtlCol="0">
            <a:normAutofit/>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12</a:t>
            </a:fld>
            <a:endParaRPr lang="fr-FR" sz="1200" dirty="0"/>
          </a:p>
        </p:txBody>
      </p:sp>
      <p:sp>
        <p:nvSpPr>
          <p:cNvPr id="9"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a:solidFill>
                  <a:srgbClr val="000045"/>
                </a:solidFill>
                <a:latin typeface="Arial" pitchFamily="-107" charset="0"/>
                <a:ea typeface="Arial" pitchFamily="-107" charset="0"/>
                <a:cs typeface="Arial" pitchFamily="-107" charset="0"/>
              </a:rPr>
              <a:t>The Ethos </a:t>
            </a:r>
            <a:r>
              <a:rPr lang="en-CA" sz="2400" b="1" dirty="0" smtClean="0">
                <a:solidFill>
                  <a:srgbClr val="000045"/>
                </a:solidFill>
                <a:latin typeface="Arial" pitchFamily="-107" charset="0"/>
                <a:ea typeface="Arial" pitchFamily="-107" charset="0"/>
                <a:cs typeface="Arial" pitchFamily="-107" charset="0"/>
              </a:rPr>
              <a:t>Project</a:t>
            </a:r>
            <a:br>
              <a:rPr lang="en-CA" sz="2400" b="1" dirty="0" smtClean="0">
                <a:solidFill>
                  <a:srgbClr val="000045"/>
                </a:solidFill>
                <a:latin typeface="Arial" pitchFamily="-107" charset="0"/>
                <a:ea typeface="Arial" pitchFamily="-107" charset="0"/>
                <a:cs typeface="Arial" pitchFamily="-107" charset="0"/>
              </a:rPr>
            </a:br>
            <a:r>
              <a:rPr lang="en-CA" sz="2000" b="1" dirty="0" smtClean="0">
                <a:solidFill>
                  <a:srgbClr val="000045"/>
                </a:solidFill>
                <a:latin typeface="Arial" pitchFamily="-107" charset="0"/>
                <a:ea typeface="Arial" pitchFamily="-107" charset="0"/>
                <a:cs typeface="Arial" pitchFamily="-107" charset="0"/>
              </a:rPr>
              <a:t>- Dialogue meeting with farmers -</a:t>
            </a:r>
            <a:endParaRPr lang="en-CA" sz="2000" b="1" dirty="0">
              <a:solidFill>
                <a:srgbClr val="000045"/>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418399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EPN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3146585" cy="52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a:solidFill>
                  <a:srgbClr val="000045"/>
                </a:solidFill>
                <a:latin typeface="Arial" pitchFamily="-107" charset="0"/>
                <a:ea typeface="Arial" pitchFamily="-107" charset="0"/>
                <a:cs typeface="Arial" pitchFamily="-107" charset="0"/>
              </a:rPr>
              <a:t>The Ethos </a:t>
            </a:r>
            <a:r>
              <a:rPr lang="en-CA" sz="2400" b="1" dirty="0" smtClean="0">
                <a:solidFill>
                  <a:srgbClr val="000045"/>
                </a:solidFill>
                <a:latin typeface="Arial" pitchFamily="-107" charset="0"/>
                <a:ea typeface="Arial" pitchFamily="-107" charset="0"/>
                <a:cs typeface="Arial" pitchFamily="-107" charset="0"/>
              </a:rPr>
              <a:t>Project</a:t>
            </a:r>
            <a:br>
              <a:rPr lang="en-CA" sz="2400" b="1" dirty="0" smtClean="0">
                <a:solidFill>
                  <a:srgbClr val="000045"/>
                </a:solidFill>
                <a:latin typeface="Arial" pitchFamily="-107" charset="0"/>
                <a:ea typeface="Arial" pitchFamily="-107" charset="0"/>
                <a:cs typeface="Arial" pitchFamily="-107" charset="0"/>
              </a:rPr>
            </a:br>
            <a:r>
              <a:rPr lang="en-CA" sz="2000" b="1" dirty="0" smtClean="0">
                <a:solidFill>
                  <a:srgbClr val="000045"/>
                </a:solidFill>
                <a:latin typeface="Arial" pitchFamily="-107" charset="0"/>
                <a:ea typeface="Arial" pitchFamily="-107" charset="0"/>
                <a:cs typeface="Arial" pitchFamily="-107" charset="0"/>
              </a:rPr>
              <a:t> - The pasture management - </a:t>
            </a:r>
            <a:endParaRPr lang="en-CA" sz="2000" b="1" dirty="0">
              <a:solidFill>
                <a:srgbClr val="000045"/>
              </a:solidFill>
              <a:latin typeface="Arial" pitchFamily="-107" charset="0"/>
              <a:ea typeface="Arial" pitchFamily="-107" charset="0"/>
              <a:cs typeface="Arial" pitchFamily="-107"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13</a:t>
            </a:fld>
            <a:endParaRPr lang="fr-FR" sz="1200" dirty="0"/>
          </a:p>
        </p:txBody>
      </p:sp>
    </p:spTree>
    <p:extLst>
      <p:ext uri="{BB962C8B-B14F-4D97-AF65-F5344CB8AC3E}">
        <p14:creationId xmlns:p14="http://schemas.microsoft.com/office/powerpoint/2010/main" val="26913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EPN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248400" cy="480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228600"/>
            <a:ext cx="9144000" cy="914400"/>
          </a:xfrm>
        </p:spPr>
        <p:txBody>
          <a:bodyPr>
            <a:normAutofit/>
          </a:bodyPr>
          <a:lstStyle/>
          <a:p>
            <a:pPr eaLnBrk="1" hangingPunct="1">
              <a:defRPr/>
            </a:pPr>
            <a:r>
              <a:rPr lang="en-CA" sz="2400" b="1" dirty="0">
                <a:solidFill>
                  <a:srgbClr val="000045"/>
                </a:solidFill>
                <a:latin typeface="Arial" pitchFamily="-107" charset="0"/>
                <a:ea typeface="Arial" pitchFamily="-107" charset="0"/>
                <a:cs typeface="Arial" pitchFamily="-107" charset="0"/>
              </a:rPr>
              <a:t>The Ethos </a:t>
            </a:r>
            <a:r>
              <a:rPr lang="en-CA" sz="2400" b="1" dirty="0" smtClean="0">
                <a:solidFill>
                  <a:srgbClr val="000045"/>
                </a:solidFill>
                <a:latin typeface="Arial" pitchFamily="-107" charset="0"/>
                <a:ea typeface="Arial" pitchFamily="-107" charset="0"/>
                <a:cs typeface="Arial" pitchFamily="-107" charset="0"/>
              </a:rPr>
              <a:t>Project</a:t>
            </a:r>
            <a:br>
              <a:rPr lang="en-CA" sz="2400" b="1" dirty="0" smtClean="0">
                <a:solidFill>
                  <a:srgbClr val="000045"/>
                </a:solidFill>
                <a:latin typeface="Arial" pitchFamily="-107" charset="0"/>
                <a:ea typeface="Arial" pitchFamily="-107" charset="0"/>
                <a:cs typeface="Arial" pitchFamily="-107" charset="0"/>
              </a:rPr>
            </a:br>
            <a:r>
              <a:rPr lang="en-CA" sz="2000" b="1" dirty="0" smtClean="0">
                <a:solidFill>
                  <a:srgbClr val="000045"/>
                </a:solidFill>
                <a:latin typeface="Arial" pitchFamily="-107" charset="0"/>
                <a:ea typeface="Arial" pitchFamily="-107" charset="0"/>
                <a:cs typeface="Arial" pitchFamily="-107" charset="0"/>
              </a:rPr>
              <a:t> - Producing clean milk -</a:t>
            </a:r>
            <a:endParaRPr lang="en-CA" sz="2000" b="1" dirty="0">
              <a:solidFill>
                <a:srgbClr val="000045"/>
              </a:solidFill>
              <a:latin typeface="Arial" pitchFamily="-107" charset="0"/>
              <a:ea typeface="Arial" pitchFamily="-107" charset="0"/>
              <a:cs typeface="Arial" pitchFamily="-107"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14</a:t>
            </a:fld>
            <a:endParaRPr lang="fr-FR" sz="1200" dirty="0"/>
          </a:p>
        </p:txBody>
      </p:sp>
    </p:spTree>
    <p:extLst>
      <p:ext uri="{BB962C8B-B14F-4D97-AF65-F5344CB8AC3E}">
        <p14:creationId xmlns:p14="http://schemas.microsoft.com/office/powerpoint/2010/main" val="309419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EPN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026150" cy="463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smtClean="0">
                <a:solidFill>
                  <a:srgbClr val="000045"/>
                </a:solidFill>
                <a:latin typeface="Arial" pitchFamily="-107" charset="0"/>
                <a:ea typeface="Arial" pitchFamily="-107" charset="0"/>
                <a:cs typeface="Arial" pitchFamily="-107" charset="0"/>
              </a:rPr>
              <a:t>The Ethos Project</a:t>
            </a:r>
            <a:br>
              <a:rPr lang="en-CA" sz="2400" b="1" dirty="0" smtClean="0">
                <a:solidFill>
                  <a:srgbClr val="000045"/>
                </a:solidFill>
                <a:latin typeface="Arial" pitchFamily="-107" charset="0"/>
                <a:ea typeface="Arial" pitchFamily="-107" charset="0"/>
                <a:cs typeface="Arial" pitchFamily="-107" charset="0"/>
              </a:rPr>
            </a:br>
            <a:r>
              <a:rPr lang="en-CA" sz="2000" b="1" dirty="0" smtClean="0">
                <a:solidFill>
                  <a:srgbClr val="000045"/>
                </a:solidFill>
                <a:latin typeface="Arial" pitchFamily="-107" charset="0"/>
                <a:ea typeface="Arial" pitchFamily="-107" charset="0"/>
                <a:cs typeface="Arial" pitchFamily="-107" charset="0"/>
              </a:rPr>
              <a:t>- The measurement of ambient dose rates in houses -</a:t>
            </a:r>
            <a:endParaRPr lang="en-CA" sz="2000" b="1" dirty="0">
              <a:solidFill>
                <a:srgbClr val="000045"/>
              </a:solidFill>
              <a:latin typeface="Arial" pitchFamily="-107" charset="0"/>
              <a:ea typeface="Arial" pitchFamily="-107" charset="0"/>
              <a:cs typeface="Arial" pitchFamily="-107"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15</a:t>
            </a:fld>
            <a:endParaRPr lang="fr-FR" sz="1200" dirty="0"/>
          </a:p>
        </p:txBody>
      </p:sp>
    </p:spTree>
    <p:extLst>
      <p:ext uri="{BB962C8B-B14F-4D97-AF65-F5344CB8AC3E}">
        <p14:creationId xmlns:p14="http://schemas.microsoft.com/office/powerpoint/2010/main" val="337150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P3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1676400"/>
            <a:ext cx="6858000" cy="4699429"/>
          </a:xfrm>
        </p:spPr>
      </p:pic>
      <p:sp>
        <p:nvSpPr>
          <p:cNvPr id="2" name="Rectangle 1"/>
          <p:cNvSpPr/>
          <p:nvPr/>
        </p:nvSpPr>
        <p:spPr>
          <a:xfrm>
            <a:off x="0" y="304800"/>
            <a:ext cx="9144000" cy="769441"/>
          </a:xfrm>
          <a:prstGeom prst="rect">
            <a:avLst/>
          </a:prstGeom>
        </p:spPr>
        <p:txBody>
          <a:bodyPr wrap="square">
            <a:spAutoFit/>
          </a:bodyPr>
          <a:lstStyle/>
          <a:p>
            <a:pPr algn="ctr"/>
            <a:r>
              <a:rPr lang="en-CA" sz="2400" b="1" dirty="0">
                <a:solidFill>
                  <a:srgbClr val="000045"/>
                </a:solidFill>
              </a:rPr>
              <a:t>The Ethos Project</a:t>
            </a:r>
            <a:br>
              <a:rPr lang="en-CA" sz="2400" b="1" dirty="0">
                <a:solidFill>
                  <a:srgbClr val="000045"/>
                </a:solidFill>
              </a:rPr>
            </a:br>
            <a:r>
              <a:rPr lang="en-CA" sz="2000" b="1" dirty="0">
                <a:solidFill>
                  <a:srgbClr val="000045"/>
                </a:solidFill>
              </a:rPr>
              <a:t>- </a:t>
            </a:r>
            <a:r>
              <a:rPr lang="en-CA" sz="2000" b="1" dirty="0" smtClean="0">
                <a:solidFill>
                  <a:srgbClr val="000045"/>
                </a:solidFill>
              </a:rPr>
              <a:t>Mothers analysing and sharing information -</a:t>
            </a:r>
            <a:endParaRPr lang="fr-FR" sz="2000" dirty="0"/>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16</a:t>
            </a:fld>
            <a:endParaRPr lang="fr-FR" sz="1200"/>
          </a:p>
        </p:txBody>
      </p:sp>
    </p:spTree>
    <p:extLst>
      <p:ext uri="{BB962C8B-B14F-4D97-AF65-F5344CB8AC3E}">
        <p14:creationId xmlns:p14="http://schemas.microsoft.com/office/powerpoint/2010/main" val="2098001769"/>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1371600"/>
            <a:ext cx="6816171" cy="4594078"/>
          </a:xfrm>
          <a:ln/>
        </p:spPr>
      </p:pic>
      <p:sp>
        <p:nvSpPr>
          <p:cNvPr id="3"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a:solidFill>
                  <a:srgbClr val="000045"/>
                </a:solidFill>
                <a:latin typeface="Arial" pitchFamily="-107" charset="0"/>
                <a:ea typeface="Arial" pitchFamily="-107" charset="0"/>
                <a:cs typeface="Arial" pitchFamily="-107" charset="0"/>
              </a:rPr>
              <a:t>The Ethos </a:t>
            </a:r>
            <a:r>
              <a:rPr lang="en-CA" sz="2400" b="1" dirty="0" smtClean="0">
                <a:solidFill>
                  <a:srgbClr val="000045"/>
                </a:solidFill>
                <a:latin typeface="Arial" pitchFamily="-107" charset="0"/>
                <a:ea typeface="Arial" pitchFamily="-107" charset="0"/>
                <a:cs typeface="Arial" pitchFamily="-107" charset="0"/>
              </a:rPr>
              <a:t>Project</a:t>
            </a:r>
            <a:br>
              <a:rPr lang="en-CA" sz="2400" b="1" dirty="0" smtClean="0">
                <a:solidFill>
                  <a:srgbClr val="000045"/>
                </a:solidFill>
                <a:latin typeface="Arial" pitchFamily="-107" charset="0"/>
                <a:ea typeface="Arial" pitchFamily="-107" charset="0"/>
                <a:cs typeface="Arial" pitchFamily="-107" charset="0"/>
              </a:rPr>
            </a:br>
            <a:r>
              <a:rPr lang="en-CA" sz="2000" b="1" dirty="0">
                <a:solidFill>
                  <a:srgbClr val="000045"/>
                </a:solidFill>
                <a:latin typeface="Arial" pitchFamily="-107" charset="0"/>
                <a:ea typeface="Arial" pitchFamily="-107" charset="0"/>
                <a:cs typeface="Arial" pitchFamily="-107" charset="0"/>
              </a:rPr>
              <a:t> </a:t>
            </a:r>
            <a:r>
              <a:rPr lang="en-CA" sz="2000" b="1" dirty="0" smtClean="0">
                <a:solidFill>
                  <a:srgbClr val="000045"/>
                </a:solidFill>
                <a:latin typeface="Arial" pitchFamily="-107" charset="0"/>
                <a:ea typeface="Arial" pitchFamily="-107" charset="0"/>
                <a:cs typeface="Arial" pitchFamily="-107" charset="0"/>
              </a:rPr>
              <a:t>- In kindergarten - </a:t>
            </a:r>
            <a:endParaRPr lang="en-CA" sz="2000" b="1" dirty="0">
              <a:solidFill>
                <a:srgbClr val="000045"/>
              </a:solidFill>
              <a:latin typeface="Arial" pitchFamily="-107" charset="0"/>
              <a:ea typeface="Arial" pitchFamily="-107" charset="0"/>
              <a:cs typeface="Arial" pitchFamily="-107"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17</a:t>
            </a:fld>
            <a:endParaRPr lang="fr-FR" sz="1200"/>
          </a:p>
        </p:txBody>
      </p:sp>
    </p:spTree>
    <p:extLst>
      <p:ext uri="{BB962C8B-B14F-4D97-AF65-F5344CB8AC3E}">
        <p14:creationId xmlns:p14="http://schemas.microsoft.com/office/powerpoint/2010/main" val="951595830"/>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fontScale="90000"/>
          </a:bodyPr>
          <a:lstStyle/>
          <a:p>
            <a:pPr>
              <a:defRPr/>
            </a:pPr>
            <a:r>
              <a:rPr lang="en-US" sz="2700" b="1" dirty="0" smtClean="0">
                <a:solidFill>
                  <a:srgbClr val="000053"/>
                </a:solidFill>
                <a:ea typeface="ＭＳ Ｐゴシック" pitchFamily="-1" charset="-128"/>
                <a:cs typeface="ＭＳ Ｐゴシック" pitchFamily="-1" charset="-128"/>
              </a:rPr>
              <a:t>The experience of the </a:t>
            </a:r>
            <a:r>
              <a:rPr lang="en-US" sz="2700" b="1" dirty="0" err="1" smtClean="0">
                <a:solidFill>
                  <a:srgbClr val="000053"/>
                </a:solidFill>
                <a:ea typeface="ＭＳ Ｐゴシック" pitchFamily="-1" charset="-128"/>
                <a:cs typeface="ＭＳ Ｐゴシック" pitchFamily="-1" charset="-128"/>
              </a:rPr>
              <a:t>Suetsugi</a:t>
            </a:r>
            <a:r>
              <a:rPr lang="en-US" sz="2700" b="1" dirty="0" smtClean="0">
                <a:solidFill>
                  <a:srgbClr val="000053"/>
                </a:solidFill>
                <a:ea typeface="ＭＳ Ｐゴシック" pitchFamily="-1" charset="-128"/>
                <a:cs typeface="ＭＳ Ｐゴシック" pitchFamily="-1" charset="-128"/>
              </a:rPr>
              <a:t> community in Fukushima</a:t>
            </a:r>
            <a:br>
              <a:rPr lang="en-US" sz="2700" b="1" dirty="0" smtClean="0">
                <a:solidFill>
                  <a:srgbClr val="000053"/>
                </a:solidFill>
                <a:ea typeface="ＭＳ Ｐゴシック" pitchFamily="-1" charset="-128"/>
                <a:cs typeface="ＭＳ Ｐゴシック" pitchFamily="-1" charset="-128"/>
              </a:rPr>
            </a:br>
            <a:r>
              <a:rPr lang="en-US" sz="2400" b="1" dirty="0" smtClean="0">
                <a:solidFill>
                  <a:srgbClr val="000053"/>
                </a:solidFill>
                <a:ea typeface="ＭＳ Ｐゴシック" pitchFamily="-1" charset="-128"/>
                <a:cs typeface="ＭＳ Ｐゴシック" pitchFamily="-1" charset="-128"/>
              </a:rPr>
              <a:t>- </a:t>
            </a:r>
            <a:r>
              <a:rPr lang="en-US" sz="2000" b="1" dirty="0" smtClean="0">
                <a:solidFill>
                  <a:srgbClr val="000053"/>
                </a:solidFill>
                <a:ea typeface="ＭＳ Ｐゴシック" pitchFamily="-1" charset="-128"/>
                <a:cs typeface="ＭＳ Ｐゴシック" pitchFamily="-1" charset="-128"/>
              </a:rPr>
              <a:t>About 500 inhabitants before the accident, about 300 after - </a:t>
            </a:r>
            <a:endParaRPr lang="en-GB" sz="2000" b="1" dirty="0">
              <a:solidFill>
                <a:srgbClr val="000053"/>
              </a:solidFill>
              <a:ea typeface="ＭＳ Ｐゴシック" pitchFamily="-1" charset="-128"/>
              <a:cs typeface="ＭＳ Ｐゴシック" pitchFamily="-1" charset="-128"/>
            </a:endParaRPr>
          </a:p>
        </p:txBody>
      </p:sp>
      <p:sp>
        <p:nvSpPr>
          <p:cNvPr id="3" name="Content Placeholder 2"/>
          <p:cNvSpPr>
            <a:spLocks noGrp="1"/>
          </p:cNvSpPr>
          <p:nvPr>
            <p:ph idx="1"/>
          </p:nvPr>
        </p:nvSpPr>
        <p:spPr>
          <a:xfrm>
            <a:off x="381000" y="1219200"/>
            <a:ext cx="4267200" cy="5181600"/>
          </a:xfrm>
        </p:spPr>
        <p:txBody>
          <a:bodyPr>
            <a:normAutofit lnSpcReduction="10000"/>
          </a:bodyPr>
          <a:lstStyle/>
          <a:p>
            <a:r>
              <a:rPr lang="en-CA" sz="2000" dirty="0" smtClean="0"/>
              <a:t>Initiated by the “</a:t>
            </a:r>
            <a:r>
              <a:rPr lang="en-CA" sz="2000" dirty="0" err="1" smtClean="0"/>
              <a:t>Suetsugi</a:t>
            </a:r>
            <a:r>
              <a:rPr lang="en-CA" sz="2000" dirty="0" smtClean="0"/>
              <a:t>, Our Hometown” and the “Ethos in Fukushima” NGOs</a:t>
            </a:r>
          </a:p>
          <a:p>
            <a:r>
              <a:rPr lang="en-CA" sz="2000" dirty="0"/>
              <a:t>Supported </a:t>
            </a:r>
            <a:r>
              <a:rPr lang="en-CA" sz="2000" dirty="0" smtClean="0"/>
              <a:t>by volunteers - locals and from </a:t>
            </a:r>
            <a:r>
              <a:rPr lang="en-CA" sz="2000" dirty="0"/>
              <a:t>all over </a:t>
            </a:r>
            <a:r>
              <a:rPr lang="en-CA" sz="2000" dirty="0" smtClean="0"/>
              <a:t>Japan - including experts</a:t>
            </a:r>
          </a:p>
          <a:p>
            <a:r>
              <a:rPr lang="en-CA" sz="2000" dirty="0" smtClean="0"/>
              <a:t>Dialogue meetings and decision making together</a:t>
            </a:r>
          </a:p>
          <a:p>
            <a:r>
              <a:rPr lang="en-CA" sz="2000" dirty="0" smtClean="0"/>
              <a:t>Measurement of soil contamination, ambient dose rates, external and internal individual exposures </a:t>
            </a:r>
            <a:endParaRPr lang="en-CA" sz="2000" dirty="0"/>
          </a:p>
          <a:p>
            <a:r>
              <a:rPr lang="en-CA" sz="2000" dirty="0" smtClean="0"/>
              <a:t>Sharing of information and comparing individual experiences </a:t>
            </a:r>
          </a:p>
          <a:p>
            <a:r>
              <a:rPr lang="en-CA" sz="2000" dirty="0"/>
              <a:t>U</a:t>
            </a:r>
            <a:r>
              <a:rPr lang="en-CA" sz="2000" dirty="0" smtClean="0"/>
              <a:t>se of social media (Web, Twitter,…) to exchange information and find support</a:t>
            </a:r>
          </a:p>
          <a:p>
            <a:endParaRPr lang="en-CA" sz="2000" dirty="0" smtClean="0"/>
          </a:p>
          <a:p>
            <a:pPr marL="0" indent="0">
              <a:buNone/>
            </a:pPr>
            <a:endParaRPr lang="en-CA" sz="1900" dirty="0"/>
          </a:p>
          <a:p>
            <a:endParaRPr lang="en-CA" dirty="0" smtClean="0"/>
          </a:p>
          <a:p>
            <a:endParaRPr lang="en-CA" dirty="0"/>
          </a:p>
          <a:p>
            <a:endParaRPr lang="en-GB" dirty="0"/>
          </a:p>
        </p:txBody>
      </p:sp>
      <p:grpSp>
        <p:nvGrpSpPr>
          <p:cNvPr id="15" name="Grouper 14"/>
          <p:cNvGrpSpPr/>
          <p:nvPr/>
        </p:nvGrpSpPr>
        <p:grpSpPr>
          <a:xfrm>
            <a:off x="4724400" y="1219200"/>
            <a:ext cx="3886200" cy="5193681"/>
            <a:chOff x="4800600" y="1143000"/>
            <a:chExt cx="3886200" cy="519368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886200" cy="51936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3"/>
            <p:cNvSpPr>
              <a:spLocks noChangeArrowheads="1"/>
            </p:cNvSpPr>
            <p:nvPr/>
          </p:nvSpPr>
          <p:spPr bwMode="auto">
            <a:xfrm>
              <a:off x="7467600" y="5638800"/>
              <a:ext cx="288925" cy="288925"/>
            </a:xfrm>
            <a:prstGeom prst="ellipse">
              <a:avLst/>
            </a:prstGeom>
            <a:solidFill>
              <a:srgbClr val="FFFF00"/>
            </a:solidFill>
            <a:ln w="19050" algn="ctr">
              <a:solidFill>
                <a:schemeClr val="tx1"/>
              </a:solidFill>
              <a:round/>
              <a:headEnd/>
              <a:tailEnd/>
            </a:ln>
            <a:effectLst/>
          </p:spPr>
          <p:txBody>
            <a:bodyPr wrap="none" lIns="90000" tIns="46800" rIns="90000" bIns="46800" anchor="ctr"/>
            <a:lstStyle/>
            <a:p>
              <a:pPr algn="ctr">
                <a:spcBef>
                  <a:spcPct val="50000"/>
                </a:spcBef>
              </a:pPr>
              <a:endParaRPr lang="ja-JP" altLang="en-US">
                <a:effectLst>
                  <a:outerShdw blurRad="38100" dist="38100" dir="2700000" algn="tl">
                    <a:srgbClr val="FFFFFF"/>
                  </a:outerShdw>
                </a:effectLst>
              </a:endParaRPr>
            </a:p>
          </p:txBody>
        </p:sp>
        <p:sp>
          <p:nvSpPr>
            <p:cNvPr id="7" name="TextBox 5"/>
            <p:cNvSpPr txBox="1">
              <a:spLocks noChangeArrowheads="1"/>
            </p:cNvSpPr>
            <p:nvPr/>
          </p:nvSpPr>
          <p:spPr bwMode="auto">
            <a:xfrm>
              <a:off x="6324600" y="5867400"/>
              <a:ext cx="914400" cy="304800"/>
            </a:xfrm>
            <a:prstGeom prst="rect">
              <a:avLst/>
            </a:prstGeom>
            <a:no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b="1" dirty="0" err="1" smtClean="0"/>
                <a:t>Suetsugi</a:t>
              </a:r>
              <a:endParaRPr lang="en-GB" sz="1500" b="1" dirty="0"/>
            </a:p>
          </p:txBody>
        </p:sp>
        <p:cxnSp>
          <p:nvCxnSpPr>
            <p:cNvPr id="9" name="Connecteur droit avec flèche 8"/>
            <p:cNvCxnSpPr>
              <a:stCxn id="7" idx="3"/>
              <a:endCxn id="6" idx="3"/>
            </p:cNvCxnSpPr>
            <p:nvPr/>
          </p:nvCxnSpPr>
          <p:spPr>
            <a:xfrm flipV="1">
              <a:off x="7239000" y="5885413"/>
              <a:ext cx="270912" cy="134387"/>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18</a:t>
            </a:fld>
            <a:endParaRPr lang="fr-FR" sz="1200" dirty="0"/>
          </a:p>
        </p:txBody>
      </p:sp>
    </p:spTree>
    <p:extLst>
      <p:ext uri="{BB962C8B-B14F-4D97-AF65-F5344CB8AC3E}">
        <p14:creationId xmlns:p14="http://schemas.microsoft.com/office/powerpoint/2010/main" val="16121404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276780-2E15-C945-9DAE-80900FC0EB81}" type="slidenum">
              <a:rPr lang="fr-FR" sz="1200"/>
              <a:pPr algn="r" eaLnBrk="1" hangingPunct="1"/>
              <a:t>19</a:t>
            </a:fld>
            <a:endParaRPr lang="fr-FR" sz="1200"/>
          </a:p>
        </p:txBody>
      </p:sp>
      <p:grpSp>
        <p:nvGrpSpPr>
          <p:cNvPr id="3" name="Grouper 2"/>
          <p:cNvGrpSpPr/>
          <p:nvPr/>
        </p:nvGrpSpPr>
        <p:grpSpPr>
          <a:xfrm>
            <a:off x="838200" y="1524000"/>
            <a:ext cx="7543800" cy="5105400"/>
            <a:chOff x="762000" y="762000"/>
            <a:chExt cx="7848600" cy="5410200"/>
          </a:xfrm>
        </p:grpSpPr>
        <p:pic>
          <p:nvPicPr>
            <p:cNvPr id="2" name="Image 1" descr="Sans t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62000"/>
              <a:ext cx="7848600" cy="4974863"/>
            </a:xfrm>
            <a:prstGeom prst="rect">
              <a:avLst/>
            </a:prstGeom>
            <a:ln w="3175" cmpd="sng">
              <a:solidFill>
                <a:schemeClr val="tx1"/>
              </a:solidFill>
            </a:ln>
          </p:spPr>
        </p:pic>
        <p:sp>
          <p:nvSpPr>
            <p:cNvPr id="17" name="TextBox 5"/>
            <p:cNvSpPr txBox="1">
              <a:spLocks noChangeArrowheads="1"/>
            </p:cNvSpPr>
            <p:nvPr/>
          </p:nvSpPr>
          <p:spPr bwMode="auto">
            <a:xfrm>
              <a:off x="5791200" y="5867400"/>
              <a:ext cx="2819400" cy="304800"/>
            </a:xfrm>
            <a:prstGeom prst="rect">
              <a:avLst/>
            </a:prstGeom>
            <a:solidFill>
              <a:srgbClr val="FFC000"/>
            </a:solid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i="1" dirty="0"/>
                <a:t>Borrowed </a:t>
              </a:r>
              <a:r>
                <a:rPr lang="en-GB" sz="1500" i="1" dirty="0" smtClean="0"/>
                <a:t>from Shinya Endo</a:t>
              </a:r>
              <a:endParaRPr lang="en-GB" sz="1500" i="1" dirty="0"/>
            </a:p>
          </p:txBody>
        </p:sp>
      </p:grpSp>
      <p:sp>
        <p:nvSpPr>
          <p:cNvPr id="19" name="Title 4"/>
          <p:cNvSpPr>
            <a:spLocks noGrp="1"/>
          </p:cNvSpPr>
          <p:nvPr>
            <p:ph type="title" idx="4294967295"/>
          </p:nvPr>
        </p:nvSpPr>
        <p:spPr>
          <a:xfrm>
            <a:off x="0" y="152400"/>
            <a:ext cx="8991600" cy="1219200"/>
          </a:xfrm>
        </p:spPr>
        <p:txBody>
          <a:bodyPr>
            <a:normAutofit/>
          </a:bodyPr>
          <a:lstStyle/>
          <a:p>
            <a:pPr>
              <a:defRPr/>
            </a:pPr>
            <a:r>
              <a:rPr lang="en-CA" sz="2400" b="1" dirty="0">
                <a:solidFill>
                  <a:srgbClr val="000053"/>
                </a:solidFill>
                <a:ea typeface="ＭＳ Ｐゴシック" pitchFamily="-1" charset="-128"/>
                <a:cs typeface="ＭＳ Ｐゴシック" pitchFamily="-1" charset="-128"/>
              </a:rPr>
              <a:t>Measurements of soil contamination and </a:t>
            </a:r>
            <a:br>
              <a:rPr lang="en-CA" sz="2400" b="1" dirty="0">
                <a:solidFill>
                  <a:srgbClr val="000053"/>
                </a:solidFill>
                <a:ea typeface="ＭＳ Ｐゴシック" pitchFamily="-1" charset="-128"/>
                <a:cs typeface="ＭＳ Ｐゴシック" pitchFamily="-1" charset="-128"/>
              </a:rPr>
            </a:br>
            <a:r>
              <a:rPr lang="en-CA" sz="2400" b="1" dirty="0">
                <a:solidFill>
                  <a:srgbClr val="000053"/>
                </a:solidFill>
                <a:ea typeface="ＭＳ Ｐゴシック" pitchFamily="-1" charset="-128"/>
                <a:cs typeface="ＭＳ Ｐゴシック" pitchFamily="-1" charset="-128"/>
              </a:rPr>
              <a:t>ambient dose rates in rice paddies early 2012 </a:t>
            </a:r>
          </a:p>
        </p:txBody>
      </p:sp>
    </p:spTree>
    <p:extLst>
      <p:ext uri="{BB962C8B-B14F-4D97-AF65-F5344CB8AC3E}">
        <p14:creationId xmlns:p14="http://schemas.microsoft.com/office/powerpoint/2010/main" val="39617133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990600" y="1295400"/>
            <a:ext cx="7056438" cy="4267200"/>
          </a:xfrm>
        </p:spPr>
        <p:txBody>
          <a:bodyPr/>
          <a:lstStyle/>
          <a:p>
            <a:pPr algn="just">
              <a:lnSpc>
                <a:spcPct val="120000"/>
              </a:lnSpc>
              <a:buFontTx/>
              <a:buNone/>
            </a:pPr>
            <a:r>
              <a:rPr lang="fr-FR" b="1" dirty="0">
                <a:latin typeface="Arial" charset="0"/>
                <a:ea typeface="ＭＳ Ｐゴシック" charset="0"/>
                <a:cs typeface="Arial" charset="0"/>
              </a:rPr>
              <a:t> </a:t>
            </a:r>
            <a:r>
              <a:rPr lang="en-GB" sz="2000" dirty="0" smtClean="0">
                <a:latin typeface="Arial" charset="0"/>
                <a:ea typeface="ＭＳ Ｐゴシック" charset="0"/>
                <a:cs typeface="Arial" charset="0"/>
              </a:rPr>
              <a:t>« Whatever men </a:t>
            </a:r>
            <a:r>
              <a:rPr lang="en-GB" sz="2000" dirty="0">
                <a:latin typeface="Arial" charset="0"/>
                <a:ea typeface="ＭＳ Ｐゴシック" charset="0"/>
                <a:cs typeface="Arial" charset="0"/>
              </a:rPr>
              <a:t>do or know or experience can make sense only to the extent that it can be spoken about. Men in the plural, that is, men in so far as they live and move and act in this world, can experience meaningfulness only </a:t>
            </a:r>
            <a:r>
              <a:rPr lang="en-GB" sz="2000" b="1" dirty="0">
                <a:solidFill>
                  <a:srgbClr val="800000"/>
                </a:solidFill>
                <a:latin typeface="Arial" charset="0"/>
                <a:ea typeface="ＭＳ Ｐゴシック" charset="0"/>
                <a:cs typeface="Arial" charset="0"/>
              </a:rPr>
              <a:t>because they can talk with and make sense to each other and themselves</a:t>
            </a:r>
            <a:r>
              <a:rPr lang="en-GB" sz="2000" dirty="0">
                <a:latin typeface="Arial" charset="0"/>
                <a:ea typeface="ＭＳ Ｐゴシック" charset="0"/>
                <a:cs typeface="Arial" charset="0"/>
              </a:rPr>
              <a:t> ».</a:t>
            </a:r>
          </a:p>
          <a:p>
            <a:pPr algn="r">
              <a:lnSpc>
                <a:spcPct val="80000"/>
              </a:lnSpc>
              <a:buNone/>
            </a:pPr>
            <a:r>
              <a:rPr lang="fr-FR" sz="2000" dirty="0" smtClean="0">
                <a:latin typeface="Arial" charset="0"/>
                <a:ea typeface="ＭＳ Ｐゴシック" charset="0"/>
                <a:cs typeface="Arial" charset="0"/>
              </a:rPr>
              <a:t>Hannah Arendt</a:t>
            </a:r>
          </a:p>
          <a:p>
            <a:pPr algn="r">
              <a:lnSpc>
                <a:spcPct val="80000"/>
              </a:lnSpc>
              <a:buNone/>
            </a:pPr>
            <a:r>
              <a:rPr lang="fr-FR" sz="2000" i="1" dirty="0" smtClean="0">
                <a:latin typeface="Arial" charset="0"/>
                <a:ea typeface="ＭＳ Ｐゴシック" charset="0"/>
                <a:cs typeface="Arial" charset="0"/>
              </a:rPr>
              <a:t>The </a:t>
            </a:r>
            <a:r>
              <a:rPr lang="fr-FR" sz="2000" i="1" dirty="0" err="1" smtClean="0">
                <a:latin typeface="Arial" charset="0"/>
                <a:ea typeface="ＭＳ Ｐゴシック" charset="0"/>
                <a:cs typeface="Arial" charset="0"/>
              </a:rPr>
              <a:t>Human</a:t>
            </a:r>
            <a:r>
              <a:rPr lang="fr-FR" sz="2000" i="1" dirty="0" smtClean="0">
                <a:latin typeface="Arial" charset="0"/>
                <a:ea typeface="ＭＳ Ｐゴシック" charset="0"/>
                <a:cs typeface="Arial" charset="0"/>
              </a:rPr>
              <a:t> Condition</a:t>
            </a:r>
            <a:endParaRPr lang="fr-FR" sz="2000" dirty="0" smtClean="0">
              <a:latin typeface="Arial" charset="0"/>
              <a:ea typeface="ＭＳ Ｐゴシック" charset="0"/>
              <a:cs typeface="Arial" charset="0"/>
            </a:endParaRPr>
          </a:p>
          <a:p>
            <a:pPr algn="r">
              <a:lnSpc>
                <a:spcPct val="80000"/>
              </a:lnSpc>
              <a:buFontTx/>
              <a:buNone/>
            </a:pPr>
            <a:endParaRPr lang="fr-FR" sz="2000" dirty="0" smtClean="0">
              <a:latin typeface="Arial" charset="0"/>
              <a:ea typeface="ＭＳ Ｐゴシック" charset="0"/>
              <a:cs typeface="Arial" charset="0"/>
            </a:endParaRPr>
          </a:p>
          <a:p>
            <a:pPr algn="just">
              <a:lnSpc>
                <a:spcPct val="120000"/>
              </a:lnSpc>
              <a:buFontTx/>
              <a:buNone/>
            </a:pPr>
            <a:r>
              <a:rPr lang="fr-FR" sz="2000" dirty="0" smtClean="0">
                <a:latin typeface="Arial" charset="0"/>
                <a:ea typeface="ＭＳ Ｐゴシック" charset="0"/>
                <a:cs typeface="Arial" charset="0"/>
              </a:rPr>
              <a:t>  </a:t>
            </a:r>
            <a:endParaRPr lang="fr-FR" sz="2000" dirty="0">
              <a:latin typeface="Arial" charset="0"/>
              <a:ea typeface="ＭＳ Ｐゴシック"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2</a:t>
            </a:fld>
            <a:endParaRPr lang="fr-FR" sz="1200" dirty="0"/>
          </a:p>
        </p:txBody>
      </p:sp>
    </p:spTree>
    <p:extLst>
      <p:ext uri="{BB962C8B-B14F-4D97-AF65-F5344CB8AC3E}">
        <p14:creationId xmlns:p14="http://schemas.microsoft.com/office/powerpoint/2010/main" val="94941837"/>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idx="4294967295"/>
          </p:nvPr>
        </p:nvSpPr>
        <p:spPr>
          <a:xfrm>
            <a:off x="0" y="152400"/>
            <a:ext cx="8991600" cy="1219200"/>
          </a:xfrm>
        </p:spPr>
        <p:txBody>
          <a:bodyPr>
            <a:normAutofit/>
          </a:bodyPr>
          <a:lstStyle/>
          <a:p>
            <a:pPr>
              <a:lnSpc>
                <a:spcPct val="80000"/>
              </a:lnSpc>
              <a:defRPr/>
            </a:pPr>
            <a:r>
              <a:rPr lang="en-CA" sz="2400" b="1" dirty="0" smtClean="0">
                <a:solidFill>
                  <a:srgbClr val="000053"/>
                </a:solidFill>
                <a:ea typeface="ＭＳ Ｐゴシック" pitchFamily="-1" charset="-128"/>
                <a:cs typeface="ＭＳ Ｐゴシック" pitchFamily="-1" charset="-128"/>
              </a:rPr>
              <a:t>First </a:t>
            </a:r>
            <a:r>
              <a:rPr lang="en-CA" sz="2400" b="1" dirty="0">
                <a:solidFill>
                  <a:srgbClr val="000053"/>
                </a:solidFill>
                <a:ea typeface="ＭＳ Ｐゴシック" pitchFamily="-1" charset="-128"/>
                <a:cs typeface="ＭＳ Ｐゴシック" pitchFamily="-1" charset="-128"/>
              </a:rPr>
              <a:t>meeting with </a:t>
            </a:r>
            <a:r>
              <a:rPr lang="en-CA" sz="2400" b="1" dirty="0" smtClean="0">
                <a:solidFill>
                  <a:srgbClr val="000053"/>
                </a:solidFill>
                <a:ea typeface="ＭＳ Ｐゴシック" pitchFamily="-1" charset="-128"/>
                <a:cs typeface="ＭＳ Ｐゴシック" pitchFamily="-1" charset="-128"/>
              </a:rPr>
              <a:t>ICRP </a:t>
            </a:r>
            <a:r>
              <a:rPr lang="fr-FR" sz="2400" b="1" dirty="0" smtClean="0">
                <a:solidFill>
                  <a:srgbClr val="000053"/>
                </a:solidFill>
                <a:ea typeface="ＭＳ Ｐゴシック" pitchFamily="-1" charset="-128"/>
                <a:cs typeface="ＭＳ Ｐゴシック" pitchFamily="-1" charset="-128"/>
              </a:rPr>
              <a:t>– </a:t>
            </a:r>
            <a:r>
              <a:rPr lang="fr-FR" sz="2400" b="1" dirty="0">
                <a:solidFill>
                  <a:srgbClr val="000053"/>
                </a:solidFill>
                <a:ea typeface="ＭＳ Ｐゴシック" pitchFamily="-1" charset="-128"/>
                <a:cs typeface="ＭＳ Ｐゴシック" pitchFamily="-1" charset="-128"/>
              </a:rPr>
              <a:t>July 2012</a:t>
            </a:r>
            <a:r>
              <a:rPr lang="en-CA" sz="2400" b="1" dirty="0">
                <a:solidFill>
                  <a:srgbClr val="000053"/>
                </a:solidFill>
                <a:ea typeface="ＭＳ Ｐゴシック" pitchFamily="-1" charset="-128"/>
                <a:cs typeface="ＭＳ Ｐゴシック" pitchFamily="-1" charset="-128"/>
              </a:rPr>
              <a:t/>
            </a:r>
            <a:br>
              <a:rPr lang="en-CA" sz="2400" b="1" dirty="0">
                <a:solidFill>
                  <a:srgbClr val="000053"/>
                </a:solidFill>
                <a:ea typeface="ＭＳ Ｐゴシック" pitchFamily="-1" charset="-128"/>
                <a:cs typeface="ＭＳ Ｐゴシック" pitchFamily="-1" charset="-128"/>
              </a:rPr>
            </a:br>
            <a:r>
              <a:rPr lang="en-CA" sz="2700" b="1" dirty="0" smtClean="0">
                <a:solidFill>
                  <a:srgbClr val="000053"/>
                </a:solidFill>
                <a:ea typeface="ＭＳ Ｐゴシック" pitchFamily="-1" charset="-128"/>
                <a:cs typeface="ＭＳ Ｐゴシック" pitchFamily="-1" charset="-128"/>
              </a:rPr>
              <a:t> </a:t>
            </a:r>
            <a:r>
              <a:rPr lang="en-CA" sz="2000" b="1" dirty="0" smtClean="0">
                <a:solidFill>
                  <a:srgbClr val="000053"/>
                </a:solidFill>
                <a:ea typeface="ＭＳ Ｐゴシック" pitchFamily="-1" charset="-128"/>
                <a:cs typeface="ＭＳ Ｐゴシック" pitchFamily="-1" charset="-128"/>
              </a:rPr>
              <a:t>- Questions and concerns -</a:t>
            </a:r>
            <a:endParaRPr lang="en-CA" sz="2000" b="1" dirty="0">
              <a:solidFill>
                <a:srgbClr val="000053"/>
              </a:solidFill>
              <a:ea typeface="ＭＳ Ｐゴシック" pitchFamily="-1" charset="-128"/>
              <a:cs typeface="ＭＳ Ｐゴシック" pitchFamily="-1" charset="-128"/>
            </a:endParaRPr>
          </a:p>
        </p:txBody>
      </p:sp>
      <p:sp>
        <p:nvSpPr>
          <p:cNvPr id="54274"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276780-2E15-C945-9DAE-80900FC0EB81}" type="slidenum">
              <a:rPr lang="fr-FR" sz="1200"/>
              <a:pPr algn="r" eaLnBrk="1" hangingPunct="1"/>
              <a:t>20</a:t>
            </a:fld>
            <a:endParaRPr lang="fr-FR" sz="1200"/>
          </a:p>
        </p:txBody>
      </p:sp>
      <p:grpSp>
        <p:nvGrpSpPr>
          <p:cNvPr id="54275" name="Grouper 7"/>
          <p:cNvGrpSpPr>
            <a:grpSpLocks/>
          </p:cNvGrpSpPr>
          <p:nvPr/>
        </p:nvGrpSpPr>
        <p:grpSpPr bwMode="auto">
          <a:xfrm>
            <a:off x="1295400" y="1295400"/>
            <a:ext cx="6781800" cy="5029200"/>
            <a:chOff x="1219200" y="1066800"/>
            <a:chExt cx="6858001" cy="5105400"/>
          </a:xfrm>
        </p:grpSpPr>
        <p:grpSp>
          <p:nvGrpSpPr>
            <p:cNvPr id="54276" name="Grouper 8"/>
            <p:cNvGrpSpPr>
              <a:grpSpLocks/>
            </p:cNvGrpSpPr>
            <p:nvPr/>
          </p:nvGrpSpPr>
          <p:grpSpPr bwMode="auto">
            <a:xfrm>
              <a:off x="1219200" y="1066800"/>
              <a:ext cx="6858001" cy="5105400"/>
              <a:chOff x="1219200" y="1066800"/>
              <a:chExt cx="6858001" cy="5105400"/>
            </a:xfrm>
          </p:grpSpPr>
          <p:pic>
            <p:nvPicPr>
              <p:cNvPr id="54283" name="Image 4" descr="IMG_296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814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Image 6" descr="IMG_297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5814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Image 17" descr="IMG_294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8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Image 18" descr="IMG_295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0668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Connecteur droit 9"/>
            <p:cNvCxnSpPr/>
            <p:nvPr/>
          </p:nvCxnSpPr>
          <p:spPr>
            <a:xfrm>
              <a:off x="1219200" y="1066800"/>
              <a:ext cx="6858001"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1219200" y="3581400"/>
              <a:ext cx="6858001"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219200" y="6172200"/>
              <a:ext cx="6858001"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4648200" y="1066800"/>
              <a:ext cx="0" cy="5105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077201" y="1066800"/>
              <a:ext cx="0" cy="510540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219200" y="1066800"/>
              <a:ext cx="0" cy="5105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42404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idx="4294967295"/>
          </p:nvPr>
        </p:nvSpPr>
        <p:spPr>
          <a:xfrm>
            <a:off x="0" y="228600"/>
            <a:ext cx="9144000" cy="9906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Second </a:t>
            </a:r>
            <a:r>
              <a:rPr lang="en-CA" sz="2400" b="1" dirty="0">
                <a:solidFill>
                  <a:srgbClr val="000053"/>
                </a:solidFill>
                <a:ea typeface="ＭＳ Ｐゴシック" pitchFamily="-1" charset="-128"/>
                <a:cs typeface="ＭＳ Ｐゴシック" pitchFamily="-1" charset="-128"/>
              </a:rPr>
              <a:t>meeting with ICRP </a:t>
            </a:r>
            <a:r>
              <a:rPr lang="fr-FR" sz="2400" b="1" dirty="0">
                <a:solidFill>
                  <a:srgbClr val="000053"/>
                </a:solidFill>
                <a:ea typeface="ＭＳ Ｐゴシック" pitchFamily="-1" charset="-128"/>
                <a:cs typeface="ＭＳ Ｐゴシック" pitchFamily="-1" charset="-128"/>
              </a:rPr>
              <a:t>– </a:t>
            </a:r>
            <a:r>
              <a:rPr lang="fr-FR" sz="2400" b="1" dirty="0" err="1">
                <a:solidFill>
                  <a:srgbClr val="000053"/>
                </a:solidFill>
                <a:ea typeface="ＭＳ Ｐゴシック" pitchFamily="-1" charset="-128"/>
                <a:cs typeface="ＭＳ Ｐゴシック" pitchFamily="-1" charset="-128"/>
              </a:rPr>
              <a:t>November</a:t>
            </a:r>
            <a:r>
              <a:rPr lang="fr-FR" sz="2400" b="1" dirty="0">
                <a:solidFill>
                  <a:srgbClr val="000053"/>
                </a:solidFill>
                <a:ea typeface="ＭＳ Ｐゴシック" pitchFamily="-1" charset="-128"/>
                <a:cs typeface="ＭＳ Ｐゴシック" pitchFamily="-1" charset="-128"/>
              </a:rPr>
              <a:t> </a:t>
            </a:r>
            <a:r>
              <a:rPr lang="fr-FR" sz="2400" b="1" dirty="0" smtClean="0">
                <a:solidFill>
                  <a:srgbClr val="000053"/>
                </a:solidFill>
                <a:ea typeface="ＭＳ Ｐゴシック" pitchFamily="-1" charset="-128"/>
                <a:cs typeface="ＭＳ Ｐゴシック" pitchFamily="-1" charset="-128"/>
              </a:rPr>
              <a:t>2012 </a:t>
            </a:r>
            <a:br>
              <a:rPr lang="fr-FR" sz="2400" b="1" dirty="0" smtClean="0">
                <a:solidFill>
                  <a:srgbClr val="000053"/>
                </a:solidFill>
                <a:ea typeface="ＭＳ Ｐゴシック" pitchFamily="-1" charset="-128"/>
                <a:cs typeface="ＭＳ Ｐゴシック" pitchFamily="-1" charset="-128"/>
              </a:rPr>
            </a:br>
            <a:r>
              <a:rPr lang="fr-FR" sz="2000" b="1" dirty="0" smtClean="0">
                <a:solidFill>
                  <a:srgbClr val="000053"/>
                </a:solidFill>
                <a:ea typeface="ＭＳ Ｐゴシック" pitchFamily="-1" charset="-128"/>
                <a:cs typeface="ＭＳ Ｐゴシック" pitchFamily="-1" charset="-128"/>
              </a:rPr>
              <a:t>- </a:t>
            </a:r>
            <a:r>
              <a:rPr lang="en-GB" sz="2000" b="1" dirty="0" smtClean="0">
                <a:solidFill>
                  <a:srgbClr val="000053"/>
                </a:solidFill>
                <a:ea typeface="ＭＳ Ｐゴシック" pitchFamily="-1" charset="-128"/>
                <a:cs typeface="ＭＳ Ｐゴシック" pitchFamily="-1" charset="-128"/>
              </a:rPr>
              <a:t>Discussion on first measurements of external doses -</a:t>
            </a:r>
            <a:endParaRPr lang="en-GB" sz="2000" b="1" dirty="0">
              <a:solidFill>
                <a:srgbClr val="000053"/>
              </a:solidFill>
              <a:ea typeface="ＭＳ Ｐゴシック" pitchFamily="-1" charset="-128"/>
              <a:cs typeface="ＭＳ Ｐゴシック" pitchFamily="-1" charset="-128"/>
            </a:endParaRPr>
          </a:p>
        </p:txBody>
      </p:sp>
      <p:sp>
        <p:nvSpPr>
          <p:cNvPr id="53251"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957ADA1-1B02-3D45-96E8-0E9EAB412A05}" type="slidenum">
              <a:rPr lang="fr-FR" sz="1200"/>
              <a:pPr algn="r"/>
              <a:t>21</a:t>
            </a:fld>
            <a:endParaRPr lang="fr-FR" sz="1200"/>
          </a:p>
        </p:txBody>
      </p:sp>
      <p:grpSp>
        <p:nvGrpSpPr>
          <p:cNvPr id="21" name="Grouper 20"/>
          <p:cNvGrpSpPr/>
          <p:nvPr/>
        </p:nvGrpSpPr>
        <p:grpSpPr>
          <a:xfrm>
            <a:off x="1295400" y="1371600"/>
            <a:ext cx="6781800" cy="4879781"/>
            <a:chOff x="1295400" y="1371600"/>
            <a:chExt cx="6781800" cy="4879781"/>
          </a:xfrm>
        </p:grpSpPr>
        <p:grpSp>
          <p:nvGrpSpPr>
            <p:cNvPr id="14" name="Grouper 13"/>
            <p:cNvGrpSpPr/>
            <p:nvPr/>
          </p:nvGrpSpPr>
          <p:grpSpPr>
            <a:xfrm>
              <a:off x="1295400" y="1371600"/>
              <a:ext cx="6781800" cy="4879781"/>
              <a:chOff x="1981200" y="1565910"/>
              <a:chExt cx="6400800" cy="4609271"/>
            </a:xfrm>
          </p:grpSpPr>
          <p:pic>
            <p:nvPicPr>
              <p:cNvPr id="10" name="Image 9" descr="IMG_3925 - Version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565910"/>
                <a:ext cx="3962400" cy="2328228"/>
              </a:xfrm>
              <a:prstGeom prst="rect">
                <a:avLst/>
              </a:prstGeom>
            </p:spPr>
          </p:pic>
          <p:pic>
            <p:nvPicPr>
              <p:cNvPr id="11" name="Image 10" descr="IMG_3914 - Version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1565910"/>
                <a:ext cx="2461683" cy="2320289"/>
              </a:xfrm>
              <a:prstGeom prst="rect">
                <a:avLst/>
              </a:prstGeom>
            </p:spPr>
          </p:pic>
          <p:pic>
            <p:nvPicPr>
              <p:cNvPr id="12" name="Image 11" descr="IMG_391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1200" y="3886200"/>
                <a:ext cx="3886200" cy="2286000"/>
              </a:xfrm>
              <a:prstGeom prst="rect">
                <a:avLst/>
              </a:prstGeom>
            </p:spPr>
          </p:pic>
          <p:pic>
            <p:nvPicPr>
              <p:cNvPr id="13" name="Image 12" descr="IMG_393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7400" y="3886200"/>
                <a:ext cx="2514600" cy="2288981"/>
              </a:xfrm>
              <a:prstGeom prst="rect">
                <a:avLst/>
              </a:prstGeom>
            </p:spPr>
          </p:pic>
        </p:grpSp>
        <p:cxnSp>
          <p:nvCxnSpPr>
            <p:cNvPr id="6" name="Connecteur droit 5"/>
            <p:cNvCxnSpPr/>
            <p:nvPr/>
          </p:nvCxnSpPr>
          <p:spPr>
            <a:xfrm>
              <a:off x="1295400" y="1371600"/>
              <a:ext cx="6781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1295400" y="13716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8077200" y="13716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295400" y="3810000"/>
              <a:ext cx="6781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1295400" y="6248400"/>
              <a:ext cx="6781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3886200" y="1371600"/>
              <a:ext cx="0" cy="2438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5410200" y="3810000"/>
              <a:ext cx="0" cy="2438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0765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22</a:t>
            </a:fld>
            <a:endParaRPr lang="fr-FR" sz="1200" dirty="0"/>
          </a:p>
        </p:txBody>
      </p:sp>
      <p:sp>
        <p:nvSpPr>
          <p:cNvPr id="6" name="Title 4"/>
          <p:cNvSpPr>
            <a:spLocks noGrp="1"/>
          </p:cNvSpPr>
          <p:nvPr>
            <p:ph type="title" idx="4294967295"/>
          </p:nvPr>
        </p:nvSpPr>
        <p:spPr>
          <a:xfrm>
            <a:off x="0" y="152400"/>
            <a:ext cx="9144000" cy="9144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Third </a:t>
            </a:r>
            <a:r>
              <a:rPr lang="en-CA" sz="2400" b="1" dirty="0">
                <a:solidFill>
                  <a:srgbClr val="000053"/>
                </a:solidFill>
                <a:ea typeface="ＭＳ Ｐゴシック" pitchFamily="-1" charset="-128"/>
                <a:cs typeface="ＭＳ Ｐゴシック" pitchFamily="-1" charset="-128"/>
              </a:rPr>
              <a:t>meeting in </a:t>
            </a:r>
            <a:r>
              <a:rPr lang="fr-FR" sz="2400" b="1" dirty="0" err="1">
                <a:solidFill>
                  <a:srgbClr val="000053"/>
                </a:solidFill>
                <a:ea typeface="ＭＳ Ｐゴシック" pitchFamily="-1" charset="-128"/>
                <a:cs typeface="ＭＳ Ｐゴシック" pitchFamily="-1" charset="-128"/>
              </a:rPr>
              <a:t>Suetsugi</a:t>
            </a:r>
            <a:r>
              <a:rPr lang="fr-FR" sz="2400" b="1" dirty="0">
                <a:solidFill>
                  <a:srgbClr val="000053"/>
                </a:solidFill>
                <a:ea typeface="ＭＳ Ｐゴシック" pitchFamily="-1" charset="-128"/>
                <a:cs typeface="ＭＳ Ｐゴシック" pitchFamily="-1" charset="-128"/>
              </a:rPr>
              <a:t> – March </a:t>
            </a:r>
            <a:r>
              <a:rPr lang="fr-FR" sz="2400" b="1" dirty="0" smtClean="0">
                <a:solidFill>
                  <a:srgbClr val="000053"/>
                </a:solidFill>
                <a:ea typeface="ＭＳ Ｐゴシック" pitchFamily="-1" charset="-128"/>
                <a:cs typeface="ＭＳ Ｐゴシック" pitchFamily="-1" charset="-128"/>
              </a:rPr>
              <a:t>2013</a:t>
            </a:r>
            <a:br>
              <a:rPr lang="fr-FR" sz="2400" b="1" dirty="0" smtClean="0">
                <a:solidFill>
                  <a:srgbClr val="000053"/>
                </a:solidFill>
                <a:ea typeface="ＭＳ Ｐゴシック" pitchFamily="-1" charset="-128"/>
                <a:cs typeface="ＭＳ Ｐゴシック" pitchFamily="-1" charset="-128"/>
              </a:rPr>
            </a:br>
            <a:r>
              <a:rPr lang="fr-FR" sz="2000" b="1" dirty="0" smtClean="0">
                <a:solidFill>
                  <a:srgbClr val="000053"/>
                </a:solidFill>
                <a:ea typeface="ＭＳ Ｐゴシック" pitchFamily="-1" charset="-128"/>
                <a:cs typeface="ＭＳ Ｐゴシック" pitchFamily="-1" charset="-128"/>
              </a:rPr>
              <a:t>- </a:t>
            </a:r>
            <a:r>
              <a:rPr lang="en-GB" sz="2000" b="1" dirty="0" smtClean="0">
                <a:solidFill>
                  <a:srgbClr val="000053"/>
                </a:solidFill>
                <a:ea typeface="ＭＳ Ｐゴシック" pitchFamily="-1" charset="-128"/>
                <a:cs typeface="ＭＳ Ｐゴシック" pitchFamily="-1" charset="-128"/>
              </a:rPr>
              <a:t>Visit of the decontamination waste disposal site - </a:t>
            </a:r>
            <a:endParaRPr lang="en-GB" sz="2000" b="1" dirty="0">
              <a:solidFill>
                <a:srgbClr val="000053"/>
              </a:solidFill>
              <a:ea typeface="ＭＳ Ｐゴシック" pitchFamily="-1" charset="-128"/>
              <a:cs typeface="ＭＳ Ｐゴシック" pitchFamily="-1" charset="-128"/>
            </a:endParaRPr>
          </a:p>
        </p:txBody>
      </p:sp>
      <p:grpSp>
        <p:nvGrpSpPr>
          <p:cNvPr id="17" name="Grouper 16"/>
          <p:cNvGrpSpPr/>
          <p:nvPr/>
        </p:nvGrpSpPr>
        <p:grpSpPr>
          <a:xfrm>
            <a:off x="1371600" y="1295400"/>
            <a:ext cx="6477000" cy="4895850"/>
            <a:chOff x="1828800" y="1295400"/>
            <a:chExt cx="6400801" cy="4895850"/>
          </a:xfrm>
        </p:grpSpPr>
        <p:pic>
          <p:nvPicPr>
            <p:cNvPr id="2" name="Image 1" descr="IMG_5038 - Version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295400"/>
              <a:ext cx="3200400" cy="2438400"/>
            </a:xfrm>
            <a:prstGeom prst="rect">
              <a:avLst/>
            </a:prstGeom>
          </p:spPr>
        </p:pic>
        <p:pic>
          <p:nvPicPr>
            <p:cNvPr id="3" name="Image 2" descr="DSCN0770 - Version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733800"/>
              <a:ext cx="3200400" cy="2457450"/>
            </a:xfrm>
            <a:prstGeom prst="rect">
              <a:avLst/>
            </a:prstGeom>
          </p:spPr>
        </p:pic>
        <p:pic>
          <p:nvPicPr>
            <p:cNvPr id="4" name="Image 3" descr="IMG_5051 - Version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1" y="1295400"/>
              <a:ext cx="3200400" cy="2410202"/>
            </a:xfrm>
            <a:prstGeom prst="rect">
              <a:avLst/>
            </a:prstGeom>
          </p:spPr>
        </p:pic>
        <p:pic>
          <p:nvPicPr>
            <p:cNvPr id="5" name="Image 4" descr="DSCN076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3733800"/>
              <a:ext cx="3191933" cy="2438400"/>
            </a:xfrm>
            <a:prstGeom prst="rect">
              <a:avLst/>
            </a:prstGeom>
          </p:spPr>
        </p:pic>
        <p:cxnSp>
          <p:nvCxnSpPr>
            <p:cNvPr id="10" name="Connecteur droit 9"/>
            <p:cNvCxnSpPr/>
            <p:nvPr/>
          </p:nvCxnSpPr>
          <p:spPr>
            <a:xfrm>
              <a:off x="1828800" y="1295400"/>
              <a:ext cx="6400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828800" y="12954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5029200" y="12954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229600" y="12954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828800" y="3733800"/>
              <a:ext cx="6400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828800" y="6172200"/>
              <a:ext cx="6400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2744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23</a:t>
            </a:fld>
            <a:endParaRPr lang="fr-FR" sz="1200" dirty="0"/>
          </a:p>
        </p:txBody>
      </p:sp>
      <p:sp>
        <p:nvSpPr>
          <p:cNvPr id="6" name="Title 4"/>
          <p:cNvSpPr>
            <a:spLocks noGrp="1"/>
          </p:cNvSpPr>
          <p:nvPr>
            <p:ph type="title" idx="4294967295"/>
          </p:nvPr>
        </p:nvSpPr>
        <p:spPr>
          <a:xfrm>
            <a:off x="12700" y="38100"/>
            <a:ext cx="9144000" cy="12573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Fourth </a:t>
            </a:r>
            <a:r>
              <a:rPr lang="en-CA" sz="2400" b="1" dirty="0">
                <a:solidFill>
                  <a:srgbClr val="000053"/>
                </a:solidFill>
                <a:ea typeface="ＭＳ Ｐゴシック" pitchFamily="-1" charset="-128"/>
                <a:cs typeface="ＭＳ Ｐゴシック" pitchFamily="-1" charset="-128"/>
              </a:rPr>
              <a:t>meeting with ICRP </a:t>
            </a:r>
            <a:r>
              <a:rPr lang="fr-FR" sz="2400" b="1" dirty="0">
                <a:solidFill>
                  <a:srgbClr val="000053"/>
                </a:solidFill>
                <a:ea typeface="ＭＳ Ｐゴシック" pitchFamily="-1" charset="-128"/>
                <a:cs typeface="ＭＳ Ｐゴシック" pitchFamily="-1" charset="-128"/>
              </a:rPr>
              <a:t>– July </a:t>
            </a:r>
            <a:r>
              <a:rPr lang="fr-FR" sz="2400" b="1" dirty="0" smtClean="0">
                <a:solidFill>
                  <a:srgbClr val="000053"/>
                </a:solidFill>
                <a:ea typeface="ＭＳ Ｐゴシック" pitchFamily="-1" charset="-128"/>
                <a:cs typeface="ＭＳ Ｐゴシック" pitchFamily="-1" charset="-128"/>
              </a:rPr>
              <a:t>2013</a:t>
            </a:r>
            <a:br>
              <a:rPr lang="fr-FR" sz="2400" b="1" dirty="0" smtClean="0">
                <a:solidFill>
                  <a:srgbClr val="000053"/>
                </a:solidFill>
                <a:ea typeface="ＭＳ Ｐゴシック" pitchFamily="-1" charset="-128"/>
                <a:cs typeface="ＭＳ Ｐゴシック" pitchFamily="-1" charset="-128"/>
              </a:rPr>
            </a:br>
            <a:r>
              <a:rPr lang="fr-FR" sz="2000" b="1" dirty="0" smtClean="0">
                <a:solidFill>
                  <a:srgbClr val="000053"/>
                </a:solidFill>
                <a:ea typeface="ＭＳ Ｐゴシック" pitchFamily="-1" charset="-128"/>
                <a:cs typeface="ＭＳ Ｐゴシック" pitchFamily="-1" charset="-128"/>
              </a:rPr>
              <a:t>- </a:t>
            </a:r>
            <a:r>
              <a:rPr lang="en-GB" sz="2000" b="1" dirty="0" smtClean="0">
                <a:solidFill>
                  <a:srgbClr val="000053"/>
                </a:solidFill>
                <a:ea typeface="ＭＳ Ｐゴシック" pitchFamily="-1" charset="-128"/>
                <a:cs typeface="ＭＳ Ｐゴシック" pitchFamily="-1" charset="-128"/>
              </a:rPr>
              <a:t>Dose measurements of the products of local gardens </a:t>
            </a:r>
            <a:r>
              <a:rPr lang="fr-FR" sz="2000" b="1" dirty="0" smtClean="0">
                <a:solidFill>
                  <a:srgbClr val="000053"/>
                </a:solidFill>
                <a:ea typeface="ＭＳ Ｐゴシック" pitchFamily="-1" charset="-128"/>
                <a:cs typeface="ＭＳ Ｐゴシック" pitchFamily="-1" charset="-128"/>
              </a:rPr>
              <a:t>-</a:t>
            </a:r>
            <a:endParaRPr lang="en-CA" sz="2000" b="1" dirty="0">
              <a:solidFill>
                <a:srgbClr val="000053"/>
              </a:solidFill>
              <a:ea typeface="ＭＳ Ｐゴシック" pitchFamily="-1" charset="-128"/>
              <a:cs typeface="ＭＳ Ｐゴシック" pitchFamily="-1" charset="-128"/>
            </a:endParaRPr>
          </a:p>
        </p:txBody>
      </p:sp>
      <p:grpSp>
        <p:nvGrpSpPr>
          <p:cNvPr id="23" name="Grouper 22"/>
          <p:cNvGrpSpPr/>
          <p:nvPr/>
        </p:nvGrpSpPr>
        <p:grpSpPr>
          <a:xfrm>
            <a:off x="1371600" y="1371600"/>
            <a:ext cx="6324600" cy="4649142"/>
            <a:chOff x="1143000" y="1446858"/>
            <a:chExt cx="6553200" cy="4877742"/>
          </a:xfrm>
        </p:grpSpPr>
        <p:pic>
          <p:nvPicPr>
            <p:cNvPr id="2" name="Image 1" descr="IMG_607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446858"/>
              <a:ext cx="3264004" cy="2437929"/>
            </a:xfrm>
            <a:prstGeom prst="rect">
              <a:avLst/>
            </a:prstGeom>
          </p:spPr>
        </p:pic>
        <p:pic>
          <p:nvPicPr>
            <p:cNvPr id="5" name="Image 4" descr="IMG_6084 - Version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886200"/>
              <a:ext cx="3264470" cy="2438400"/>
            </a:xfrm>
            <a:prstGeom prst="rect">
              <a:avLst/>
            </a:prstGeom>
          </p:spPr>
        </p:pic>
        <p:pic>
          <p:nvPicPr>
            <p:cNvPr id="3" name="Image 2" descr="IMG_60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447800"/>
              <a:ext cx="3276600" cy="2447338"/>
            </a:xfrm>
            <a:prstGeom prst="rect">
              <a:avLst/>
            </a:prstGeom>
          </p:spPr>
        </p:pic>
        <p:pic>
          <p:nvPicPr>
            <p:cNvPr id="4" name="Image 3" descr="IMG_6053 - Version 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886199"/>
              <a:ext cx="3276600" cy="2438401"/>
            </a:xfrm>
            <a:prstGeom prst="rect">
              <a:avLst/>
            </a:prstGeom>
          </p:spPr>
        </p:pic>
        <p:cxnSp>
          <p:nvCxnSpPr>
            <p:cNvPr id="9" name="Connecteur droit 8"/>
            <p:cNvCxnSpPr/>
            <p:nvPr/>
          </p:nvCxnSpPr>
          <p:spPr>
            <a:xfrm>
              <a:off x="1143000" y="1447800"/>
              <a:ext cx="6553200" cy="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43000" y="3886200"/>
              <a:ext cx="6553200" cy="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43000" y="6324600"/>
              <a:ext cx="6553200" cy="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143000" y="14478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4419600" y="14478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7696200" y="14478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58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rmAutofit/>
          </a:bodyPr>
          <a:lstStyle/>
          <a:p>
            <a:pPr>
              <a:defRPr/>
            </a:pPr>
            <a:r>
              <a:rPr lang="en-GB" sz="2400" b="1" dirty="0" smtClean="0">
                <a:solidFill>
                  <a:srgbClr val="000053"/>
                </a:solidFill>
                <a:ea typeface="ＭＳ Ｐゴシック" pitchFamily="-1" charset="-128"/>
                <a:cs typeface="ＭＳ Ｐゴシック" pitchFamily="-1" charset="-128"/>
              </a:rPr>
              <a:t>Preparing for the </a:t>
            </a:r>
            <a:r>
              <a:rPr lang="en-GB" sz="2400" b="1" dirty="0" err="1" smtClean="0">
                <a:solidFill>
                  <a:srgbClr val="000053"/>
                </a:solidFill>
                <a:ea typeface="ＭＳ Ｐゴシック" pitchFamily="-1" charset="-128"/>
                <a:cs typeface="ＭＳ Ｐゴシック" pitchFamily="-1" charset="-128"/>
              </a:rPr>
              <a:t>Suetsugi</a:t>
            </a:r>
            <a:r>
              <a:rPr lang="en-GB" sz="2400" b="1" dirty="0" smtClean="0">
                <a:solidFill>
                  <a:srgbClr val="000053"/>
                </a:solidFill>
                <a:ea typeface="ＭＳ Ｐゴシック" pitchFamily="-1" charset="-128"/>
                <a:cs typeface="ＭＳ Ｐゴシック" pitchFamily="-1" charset="-128"/>
              </a:rPr>
              <a:t> festival – April 2014 </a:t>
            </a:r>
            <a:endParaRPr lang="en-GB" sz="2400" b="1" dirty="0">
              <a:solidFill>
                <a:srgbClr val="000053"/>
              </a:solidFill>
              <a:ea typeface="ＭＳ Ｐゴシック" pitchFamily="-1" charset="-128"/>
              <a:cs typeface="ＭＳ Ｐゴシック" pitchFamily="-1" charset="-128"/>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24</a:t>
            </a:fld>
            <a:endParaRPr lang="fr-FR" sz="1200" dirty="0"/>
          </a:p>
        </p:txBody>
      </p:sp>
      <p:pic>
        <p:nvPicPr>
          <p:cNvPr id="4" name="Image 3" descr="Sans ti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7234991" cy="4885781"/>
          </a:xfrm>
          <a:prstGeom prst="rect">
            <a:avLst/>
          </a:prstGeom>
        </p:spPr>
      </p:pic>
      <p:sp>
        <p:nvSpPr>
          <p:cNvPr id="6" name="TextBox 5"/>
          <p:cNvSpPr txBox="1">
            <a:spLocks noChangeArrowheads="1"/>
          </p:cNvSpPr>
          <p:nvPr/>
        </p:nvSpPr>
        <p:spPr bwMode="auto">
          <a:xfrm>
            <a:off x="5791200" y="6096000"/>
            <a:ext cx="2481309" cy="381000"/>
          </a:xfrm>
          <a:prstGeom prst="rect">
            <a:avLst/>
          </a:prstGeom>
          <a:solidFill>
            <a:srgbClr val="FFC000"/>
          </a:solid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i="1" dirty="0" smtClean="0"/>
              <a:t>Photo </a:t>
            </a:r>
            <a:r>
              <a:rPr lang="en-GB" sz="1800" i="1" dirty="0" smtClean="0"/>
              <a:t>© </a:t>
            </a:r>
            <a:r>
              <a:rPr lang="en-GB" sz="1500" i="1" dirty="0" smtClean="0"/>
              <a:t>Jun </a:t>
            </a:r>
            <a:r>
              <a:rPr lang="en-GB" sz="1500" i="1" dirty="0" err="1" smtClean="0"/>
              <a:t>Takai</a:t>
            </a:r>
            <a:r>
              <a:rPr lang="en-GB" sz="1500" i="1" dirty="0" smtClean="0"/>
              <a:t> </a:t>
            </a:r>
            <a:endParaRPr lang="en-GB" sz="1500" i="1" dirty="0"/>
          </a:p>
        </p:txBody>
      </p:sp>
    </p:spTree>
    <p:extLst>
      <p:ext uri="{BB962C8B-B14F-4D97-AF65-F5344CB8AC3E}">
        <p14:creationId xmlns:p14="http://schemas.microsoft.com/office/powerpoint/2010/main" val="2553036236"/>
      </p:ext>
    </p:extLst>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25</a:t>
            </a:fld>
            <a:endParaRPr lang="fr-FR" sz="1200" dirty="0"/>
          </a:p>
        </p:txBody>
      </p:sp>
      <p:sp>
        <p:nvSpPr>
          <p:cNvPr id="5" name="Title 4"/>
          <p:cNvSpPr>
            <a:spLocks noGrp="1"/>
          </p:cNvSpPr>
          <p:nvPr>
            <p:ph type="title" idx="4294967295"/>
          </p:nvPr>
        </p:nvSpPr>
        <p:spPr>
          <a:xfrm>
            <a:off x="0" y="0"/>
            <a:ext cx="9144000" cy="1066800"/>
          </a:xfrm>
          <a:noFill/>
        </p:spPr>
        <p:txBody>
          <a:bodyPr>
            <a:normAutofit fontScale="90000"/>
          </a:bodyPr>
          <a:lstStyle/>
          <a:p>
            <a:pPr>
              <a:defRPr/>
            </a:pPr>
            <a:r>
              <a:rPr lang="en-CA" sz="2700" b="1" dirty="0" smtClean="0">
                <a:solidFill>
                  <a:srgbClr val="000053"/>
                </a:solidFill>
                <a:ea typeface="ＭＳ Ｐゴシック" pitchFamily="-1" charset="-128"/>
                <a:cs typeface="ＭＳ Ｐゴシック" pitchFamily="-1" charset="-128"/>
              </a:rPr>
              <a:t>Fifth </a:t>
            </a:r>
            <a:r>
              <a:rPr lang="en-CA" sz="2700" b="1" dirty="0">
                <a:solidFill>
                  <a:srgbClr val="000053"/>
                </a:solidFill>
                <a:ea typeface="ＭＳ Ｐゴシック" pitchFamily="-1" charset="-128"/>
                <a:cs typeface="ＭＳ Ｐゴシック" pitchFamily="-1" charset="-128"/>
              </a:rPr>
              <a:t>meeting with ICRP </a:t>
            </a:r>
            <a:r>
              <a:rPr lang="fr-FR" sz="2700" b="1" dirty="0">
                <a:solidFill>
                  <a:srgbClr val="000053"/>
                </a:solidFill>
                <a:ea typeface="ＭＳ Ｐゴシック" pitchFamily="-1" charset="-128"/>
                <a:cs typeface="ＭＳ Ｐゴシック" pitchFamily="-1" charset="-128"/>
              </a:rPr>
              <a:t>– May 2014</a:t>
            </a:r>
            <a:br>
              <a:rPr lang="fr-FR" sz="2700" b="1" dirty="0">
                <a:solidFill>
                  <a:srgbClr val="000053"/>
                </a:solidFill>
                <a:ea typeface="ＭＳ Ｐゴシック" pitchFamily="-1" charset="-128"/>
                <a:cs typeface="ＭＳ Ｐゴシック" pitchFamily="-1" charset="-128"/>
              </a:rPr>
            </a:br>
            <a:r>
              <a:rPr lang="fr-FR" sz="2400" b="1" dirty="0" smtClean="0">
                <a:solidFill>
                  <a:srgbClr val="000053"/>
                </a:solidFill>
                <a:ea typeface="ＭＳ Ｐゴシック" pitchFamily="-1" charset="-128"/>
                <a:cs typeface="ＭＳ Ｐゴシック" pitchFamily="-1" charset="-128"/>
              </a:rPr>
              <a:t>- </a:t>
            </a:r>
            <a:r>
              <a:rPr lang="en-GB" sz="2200" b="1" dirty="0" smtClean="0">
                <a:solidFill>
                  <a:srgbClr val="000053"/>
                </a:solidFill>
                <a:ea typeface="ＭＳ Ｐゴシック" pitchFamily="-1" charset="-128"/>
                <a:cs typeface="ＭＳ Ｐゴシック" pitchFamily="-1" charset="-128"/>
              </a:rPr>
              <a:t>Visit of the temporary storage site of the Iwaki incinerator fly ashes </a:t>
            </a:r>
            <a:r>
              <a:rPr lang="fr-FR" sz="2200" b="1" dirty="0" smtClean="0">
                <a:solidFill>
                  <a:srgbClr val="000053"/>
                </a:solidFill>
                <a:ea typeface="ＭＳ Ｐゴシック" pitchFamily="-1" charset="-128"/>
                <a:cs typeface="ＭＳ Ｐゴシック" pitchFamily="-1" charset="-128"/>
              </a:rPr>
              <a:t>-</a:t>
            </a:r>
            <a:endParaRPr lang="en-CA" sz="2200" b="1" dirty="0">
              <a:solidFill>
                <a:srgbClr val="000053"/>
              </a:solidFill>
              <a:ea typeface="ＭＳ Ｐゴシック" pitchFamily="-1" charset="-128"/>
              <a:cs typeface="ＭＳ Ｐゴシック" pitchFamily="-1" charset="-128"/>
            </a:endParaRPr>
          </a:p>
        </p:txBody>
      </p:sp>
      <p:grpSp>
        <p:nvGrpSpPr>
          <p:cNvPr id="30" name="Grouper 29"/>
          <p:cNvGrpSpPr/>
          <p:nvPr/>
        </p:nvGrpSpPr>
        <p:grpSpPr>
          <a:xfrm>
            <a:off x="1371600" y="1371600"/>
            <a:ext cx="6567054" cy="4724400"/>
            <a:chOff x="1143000" y="1219200"/>
            <a:chExt cx="6795654" cy="5029200"/>
          </a:xfrm>
        </p:grpSpPr>
        <p:pic>
          <p:nvPicPr>
            <p:cNvPr id="4" name="Image 3" descr="IMG_84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3733800"/>
              <a:ext cx="3366655" cy="2514600"/>
            </a:xfrm>
            <a:prstGeom prst="rect">
              <a:avLst/>
            </a:prstGeom>
          </p:spPr>
        </p:pic>
        <p:pic>
          <p:nvPicPr>
            <p:cNvPr id="6" name="Image 5" descr="IMG_84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19200"/>
              <a:ext cx="3427741" cy="2514600"/>
            </a:xfrm>
            <a:prstGeom prst="rect">
              <a:avLst/>
            </a:prstGeom>
          </p:spPr>
        </p:pic>
        <p:pic>
          <p:nvPicPr>
            <p:cNvPr id="7" name="Image 6" descr="IMG_8397 - Version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19200"/>
              <a:ext cx="3352800" cy="2514600"/>
            </a:xfrm>
            <a:prstGeom prst="rect">
              <a:avLst/>
            </a:prstGeom>
          </p:spPr>
        </p:pic>
        <p:cxnSp>
          <p:nvCxnSpPr>
            <p:cNvPr id="16" name="Connecteur droit 15"/>
            <p:cNvCxnSpPr/>
            <p:nvPr/>
          </p:nvCxnSpPr>
          <p:spPr>
            <a:xfrm>
              <a:off x="1143000" y="12192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79248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430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H="1">
              <a:off x="1143000" y="62484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1143000" y="37338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4" name="Image 23" descr="IMG_8382 - Version 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810000"/>
              <a:ext cx="3429000" cy="2438400"/>
            </a:xfrm>
            <a:prstGeom prst="rect">
              <a:avLst/>
            </a:prstGeom>
          </p:spPr>
        </p:pic>
        <p:cxnSp>
          <p:nvCxnSpPr>
            <p:cNvPr id="29" name="Connecteur droit 28"/>
            <p:cNvCxnSpPr/>
            <p:nvPr/>
          </p:nvCxnSpPr>
          <p:spPr>
            <a:xfrm>
              <a:off x="45720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3211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26</a:t>
            </a:fld>
            <a:endParaRPr lang="fr-FR" sz="1200" dirty="0"/>
          </a:p>
        </p:txBody>
      </p:sp>
      <p:sp>
        <p:nvSpPr>
          <p:cNvPr id="5" name="Title 4"/>
          <p:cNvSpPr>
            <a:spLocks noGrp="1"/>
          </p:cNvSpPr>
          <p:nvPr>
            <p:ph type="title" idx="4294967295"/>
          </p:nvPr>
        </p:nvSpPr>
        <p:spPr>
          <a:xfrm>
            <a:off x="0" y="0"/>
            <a:ext cx="9144000" cy="1066800"/>
          </a:xfrm>
          <a:noFill/>
        </p:spPr>
        <p:txBody>
          <a:bodyPr>
            <a:normAutofit/>
          </a:bodyPr>
          <a:lstStyle/>
          <a:p>
            <a:pPr>
              <a:defRPr/>
            </a:pPr>
            <a:r>
              <a:rPr lang="en-GB" sz="2400" b="1" dirty="0" smtClean="0">
                <a:solidFill>
                  <a:srgbClr val="000053"/>
                </a:solidFill>
                <a:ea typeface="ＭＳ Ｐゴシック" pitchFamily="-1" charset="-128"/>
                <a:cs typeface="ＭＳ Ｐゴシック" pitchFamily="-1" charset="-128"/>
              </a:rPr>
              <a:t>Sixth meeting with ICRP – September 2014</a:t>
            </a:r>
            <a:br>
              <a:rPr lang="en-GB" sz="2400" b="1" dirty="0" smtClean="0">
                <a:solidFill>
                  <a:srgbClr val="000053"/>
                </a:solidFill>
                <a:ea typeface="ＭＳ Ｐゴシック" pitchFamily="-1" charset="-128"/>
                <a:cs typeface="ＭＳ Ｐゴシック" pitchFamily="-1" charset="-128"/>
              </a:rPr>
            </a:br>
            <a:r>
              <a:rPr lang="en-GB" sz="2200" b="1" dirty="0" smtClean="0">
                <a:solidFill>
                  <a:srgbClr val="000053"/>
                </a:solidFill>
                <a:ea typeface="ＭＳ Ｐゴシック" pitchFamily="-1" charset="-128"/>
                <a:cs typeface="ＭＳ Ｐゴシック" pitchFamily="-1" charset="-128"/>
              </a:rPr>
              <a:t>- Information sharing and routine monitoring of the storage site -</a:t>
            </a:r>
            <a:endParaRPr lang="en-GB" sz="2200" b="1" dirty="0">
              <a:solidFill>
                <a:srgbClr val="000053"/>
              </a:solidFill>
              <a:ea typeface="ＭＳ Ｐゴシック" pitchFamily="-1" charset="-128"/>
              <a:cs typeface="ＭＳ Ｐゴシック" pitchFamily="-1" charset="-128"/>
            </a:endParaRPr>
          </a:p>
        </p:txBody>
      </p:sp>
      <p:grpSp>
        <p:nvGrpSpPr>
          <p:cNvPr id="11" name="Grouper 10"/>
          <p:cNvGrpSpPr/>
          <p:nvPr/>
        </p:nvGrpSpPr>
        <p:grpSpPr>
          <a:xfrm>
            <a:off x="1219200" y="1143000"/>
            <a:ext cx="6858466" cy="4953001"/>
            <a:chOff x="1371600" y="1295399"/>
            <a:chExt cx="6553666" cy="4724401"/>
          </a:xfrm>
        </p:grpSpPr>
        <p:pic>
          <p:nvPicPr>
            <p:cNvPr id="2" name="Image 1" descr="IMG_9052 - Version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657600"/>
              <a:ext cx="3276600" cy="2362200"/>
            </a:xfrm>
            <a:prstGeom prst="rect">
              <a:avLst/>
            </a:prstGeom>
          </p:spPr>
        </p:pic>
        <p:pic>
          <p:nvPicPr>
            <p:cNvPr id="9" name="Image 8" descr="IMG_9081 - Version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657600"/>
              <a:ext cx="3352800" cy="2362200"/>
            </a:xfrm>
            <a:prstGeom prst="rect">
              <a:avLst/>
            </a:prstGeom>
          </p:spPr>
        </p:pic>
        <p:pic>
          <p:nvPicPr>
            <p:cNvPr id="10" name="Image 9" descr="IMG_9077 - Version 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1295400"/>
              <a:ext cx="3276600" cy="2362201"/>
            </a:xfrm>
            <a:prstGeom prst="rect">
              <a:avLst/>
            </a:prstGeom>
          </p:spPr>
        </p:pic>
        <p:pic>
          <p:nvPicPr>
            <p:cNvPr id="3" name="Image 2" descr="IMG_906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295399"/>
              <a:ext cx="3276600" cy="2362201"/>
            </a:xfrm>
            <a:prstGeom prst="rect">
              <a:avLst/>
            </a:prstGeom>
          </p:spPr>
        </p:pic>
        <p:grpSp>
          <p:nvGrpSpPr>
            <p:cNvPr id="30" name="Grouper 29"/>
            <p:cNvGrpSpPr/>
            <p:nvPr/>
          </p:nvGrpSpPr>
          <p:grpSpPr>
            <a:xfrm>
              <a:off x="1371600" y="1295400"/>
              <a:ext cx="6553666" cy="4724400"/>
              <a:chOff x="1143000" y="1219200"/>
              <a:chExt cx="6781800" cy="5029200"/>
            </a:xfrm>
          </p:grpSpPr>
          <p:cxnSp>
            <p:nvCxnSpPr>
              <p:cNvPr id="16" name="Connecteur droit 15"/>
              <p:cNvCxnSpPr/>
              <p:nvPr/>
            </p:nvCxnSpPr>
            <p:spPr>
              <a:xfrm>
                <a:off x="1143000" y="12192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79248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H="1">
                <a:off x="1143000" y="62484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1143000" y="37338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45720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430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4753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rmAutofit/>
          </a:bodyPr>
          <a:lstStyle/>
          <a:p>
            <a:pPr>
              <a:defRPr/>
            </a:pPr>
            <a:r>
              <a:rPr lang="en-GB" sz="2400" b="1" dirty="0" smtClean="0">
                <a:solidFill>
                  <a:srgbClr val="000053"/>
                </a:solidFill>
                <a:ea typeface="ＭＳ Ｐゴシック" pitchFamily="-1" charset="-128"/>
                <a:cs typeface="ＭＳ Ｐゴシック" pitchFamily="-1" charset="-128"/>
              </a:rPr>
              <a:t>Lessons from the </a:t>
            </a:r>
            <a:r>
              <a:rPr lang="en-GB" sz="2400" b="1" dirty="0" err="1" smtClean="0">
                <a:solidFill>
                  <a:srgbClr val="000053"/>
                </a:solidFill>
                <a:ea typeface="ＭＳ Ｐゴシック" pitchFamily="-1" charset="-128"/>
                <a:cs typeface="ＭＳ Ｐゴシック" pitchFamily="-1" charset="-128"/>
              </a:rPr>
              <a:t>Suetsugi</a:t>
            </a:r>
            <a:r>
              <a:rPr lang="en-GB" sz="2400" b="1" dirty="0" smtClean="0">
                <a:solidFill>
                  <a:srgbClr val="000053"/>
                </a:solidFill>
                <a:ea typeface="ＭＳ Ｐゴシック" pitchFamily="-1" charset="-128"/>
                <a:cs typeface="ＭＳ Ｐゴシック" pitchFamily="-1" charset="-128"/>
              </a:rPr>
              <a:t> community </a:t>
            </a:r>
            <a:endParaRPr lang="en-GB" sz="2400" b="1" dirty="0">
              <a:solidFill>
                <a:srgbClr val="000053"/>
              </a:solidFill>
              <a:ea typeface="ＭＳ Ｐゴシック" pitchFamily="-1" charset="-128"/>
              <a:cs typeface="ＭＳ Ｐゴシック" pitchFamily="-1" charset="-128"/>
            </a:endParaRPr>
          </a:p>
        </p:txBody>
      </p:sp>
      <p:sp>
        <p:nvSpPr>
          <p:cNvPr id="3" name="Content Placeholder 2"/>
          <p:cNvSpPr>
            <a:spLocks noGrp="1"/>
          </p:cNvSpPr>
          <p:nvPr>
            <p:ph idx="1"/>
          </p:nvPr>
        </p:nvSpPr>
        <p:spPr>
          <a:xfrm>
            <a:off x="762000" y="1143000"/>
            <a:ext cx="8001000" cy="5105400"/>
          </a:xfrm>
        </p:spPr>
        <p:txBody>
          <a:bodyPr>
            <a:normAutofit lnSpcReduction="10000"/>
          </a:bodyPr>
          <a:lstStyle/>
          <a:p>
            <a:pPr>
              <a:lnSpc>
                <a:spcPct val="130000"/>
              </a:lnSpc>
            </a:pPr>
            <a:r>
              <a:rPr lang="en-GB" sz="2000" dirty="0">
                <a:cs typeface="ＭＳ Ｐゴシック" pitchFamily="33" charset="-128"/>
              </a:rPr>
              <a:t>The </a:t>
            </a:r>
            <a:r>
              <a:rPr lang="en-GB" sz="2000" dirty="0" err="1" smtClean="0">
                <a:cs typeface="ＭＳ Ｐゴシック" pitchFamily="33" charset="-128"/>
              </a:rPr>
              <a:t>Suetsugi</a:t>
            </a:r>
            <a:r>
              <a:rPr lang="en-GB" sz="2000" dirty="0" smtClean="0">
                <a:cs typeface="ＭＳ Ｐゴシック" pitchFamily="33" charset="-128"/>
              </a:rPr>
              <a:t> experience confirms that </a:t>
            </a:r>
            <a:r>
              <a:rPr lang="en-GB" sz="2000" dirty="0">
                <a:cs typeface="ＭＳ Ｐゴシック" pitchFamily="33" charset="-128"/>
              </a:rPr>
              <a:t>the direct engagement of the affected people in the day-to-day management of a </a:t>
            </a:r>
            <a:r>
              <a:rPr lang="en-GB" sz="2000" dirty="0" smtClean="0">
                <a:cs typeface="ＭＳ Ｐゴシック" pitchFamily="33" charset="-128"/>
              </a:rPr>
              <a:t>long-term contaminated </a:t>
            </a:r>
            <a:r>
              <a:rPr lang="en-GB" sz="2000" dirty="0">
                <a:cs typeface="ＭＳ Ｐゴシック" pitchFamily="33" charset="-128"/>
              </a:rPr>
              <a:t>territory is not only feasible but </a:t>
            </a:r>
            <a:r>
              <a:rPr lang="en-GB" sz="2000" dirty="0" smtClean="0">
                <a:cs typeface="ＭＳ Ｐゴシック" pitchFamily="33" charset="-128"/>
              </a:rPr>
              <a:t>necessary for each individual </a:t>
            </a:r>
            <a:r>
              <a:rPr lang="en-GB" sz="2000" b="1" dirty="0" smtClean="0">
                <a:solidFill>
                  <a:srgbClr val="800000"/>
                </a:solidFill>
                <a:cs typeface="ＭＳ Ｐゴシック" pitchFamily="33" charset="-128"/>
              </a:rPr>
              <a:t>to regain control</a:t>
            </a:r>
            <a:r>
              <a:rPr lang="en-GB" sz="2000" dirty="0" smtClean="0">
                <a:solidFill>
                  <a:srgbClr val="800000"/>
                </a:solidFill>
                <a:cs typeface="ＭＳ Ｐゴシック" pitchFamily="33" charset="-128"/>
              </a:rPr>
              <a:t> </a:t>
            </a:r>
            <a:r>
              <a:rPr lang="en-GB" sz="2000" dirty="0" smtClean="0">
                <a:cs typeface="ＭＳ Ｐゴシック" pitchFamily="33" charset="-128"/>
              </a:rPr>
              <a:t>on her/his radiological </a:t>
            </a:r>
            <a:r>
              <a:rPr lang="en-GB" sz="2000" dirty="0">
                <a:cs typeface="ＭＳ Ｐゴシック" pitchFamily="33" charset="-128"/>
              </a:rPr>
              <a:t>situation </a:t>
            </a:r>
            <a:r>
              <a:rPr lang="en-GB" sz="2000" dirty="0" smtClean="0">
                <a:cs typeface="ＭＳ Ｐゴシック" pitchFamily="33" charset="-128"/>
              </a:rPr>
              <a:t>as well as also</a:t>
            </a:r>
            <a:r>
              <a:rPr lang="en-GB" sz="2000" b="1" dirty="0" smtClean="0">
                <a:solidFill>
                  <a:srgbClr val="800000"/>
                </a:solidFill>
                <a:cs typeface="ＭＳ Ｐゴシック" pitchFamily="33" charset="-128"/>
              </a:rPr>
              <a:t> restoring </a:t>
            </a:r>
            <a:r>
              <a:rPr lang="en-GB" sz="2000" dirty="0" smtClean="0">
                <a:cs typeface="ＭＳ Ｐゴシック" pitchFamily="33" charset="-128"/>
              </a:rPr>
              <a:t>her/his </a:t>
            </a:r>
            <a:r>
              <a:rPr lang="en-GB" sz="2000" b="1" dirty="0" smtClean="0">
                <a:solidFill>
                  <a:srgbClr val="800000"/>
                </a:solidFill>
                <a:cs typeface="ＭＳ Ｐゴシック" pitchFamily="33" charset="-128"/>
              </a:rPr>
              <a:t>autonomy</a:t>
            </a:r>
            <a:r>
              <a:rPr lang="en-GB" sz="2000" dirty="0" smtClean="0">
                <a:cs typeface="ＭＳ Ｐゴシック" pitchFamily="33" charset="-128"/>
              </a:rPr>
              <a:t> of decision  </a:t>
            </a:r>
          </a:p>
          <a:p>
            <a:pPr marL="0" indent="0">
              <a:lnSpc>
                <a:spcPct val="130000"/>
              </a:lnSpc>
              <a:buNone/>
            </a:pPr>
            <a:endParaRPr lang="en-GB" sz="1000" dirty="0" smtClean="0"/>
          </a:p>
          <a:p>
            <a:pPr>
              <a:lnSpc>
                <a:spcPct val="130000"/>
              </a:lnSpc>
            </a:pPr>
            <a:r>
              <a:rPr lang="en-GB" sz="2000" dirty="0"/>
              <a:t>The people of </a:t>
            </a:r>
            <a:r>
              <a:rPr lang="en-GB" sz="2000" dirty="0" err="1"/>
              <a:t>Suetsugi</a:t>
            </a:r>
            <a:r>
              <a:rPr lang="en-GB" sz="2000" dirty="0"/>
              <a:t> who </a:t>
            </a:r>
            <a:r>
              <a:rPr lang="en-GB" sz="2000" dirty="0" smtClean="0"/>
              <a:t>engaged </a:t>
            </a:r>
            <a:r>
              <a:rPr lang="en-GB" sz="2000" dirty="0"/>
              <a:t>in the rehabilitation of their </a:t>
            </a:r>
            <a:r>
              <a:rPr lang="en-GB" sz="2000" dirty="0" smtClean="0"/>
              <a:t>living conditions </a:t>
            </a:r>
            <a:r>
              <a:rPr lang="en-GB" sz="2000" dirty="0"/>
              <a:t>with the support of voluntary experts also </a:t>
            </a:r>
            <a:r>
              <a:rPr lang="en-GB" sz="2000" dirty="0" smtClean="0"/>
              <a:t>regained </a:t>
            </a:r>
            <a:r>
              <a:rPr lang="en-GB" sz="2000" dirty="0"/>
              <a:t>their </a:t>
            </a:r>
            <a:r>
              <a:rPr lang="en-GB" sz="2000" b="1" dirty="0">
                <a:solidFill>
                  <a:srgbClr val="800000"/>
                </a:solidFill>
              </a:rPr>
              <a:t>dignity</a:t>
            </a:r>
            <a:r>
              <a:rPr lang="en-GB" sz="2000" dirty="0"/>
              <a:t> and </a:t>
            </a:r>
            <a:r>
              <a:rPr lang="en-GB" sz="2000" dirty="0" smtClean="0"/>
              <a:t>felt more </a:t>
            </a:r>
            <a:r>
              <a:rPr lang="en-GB" sz="2000" b="1" dirty="0" smtClean="0">
                <a:solidFill>
                  <a:srgbClr val="800000"/>
                </a:solidFill>
              </a:rPr>
              <a:t>solidarity</a:t>
            </a:r>
            <a:r>
              <a:rPr lang="en-GB" sz="2000" dirty="0" smtClean="0"/>
              <a:t> than </a:t>
            </a:r>
            <a:r>
              <a:rPr lang="en-GB" sz="2000" dirty="0"/>
              <a:t>before the </a:t>
            </a:r>
            <a:r>
              <a:rPr lang="en-GB" sz="2000" dirty="0" smtClean="0"/>
              <a:t>accident</a:t>
            </a:r>
          </a:p>
          <a:p>
            <a:pPr marL="0" indent="0">
              <a:lnSpc>
                <a:spcPct val="130000"/>
              </a:lnSpc>
              <a:buNone/>
            </a:pPr>
            <a:r>
              <a:rPr lang="en-GB" sz="1000" dirty="0" smtClean="0"/>
              <a:t> </a:t>
            </a:r>
            <a:endParaRPr lang="en-GB" sz="1000" dirty="0"/>
          </a:p>
          <a:p>
            <a:pPr>
              <a:lnSpc>
                <a:spcPct val="130000"/>
              </a:lnSpc>
            </a:pPr>
            <a:r>
              <a:rPr lang="en-GB" sz="2000" dirty="0"/>
              <a:t>After remaining a long time </a:t>
            </a:r>
            <a:r>
              <a:rPr lang="en-GB" sz="2000" dirty="0" smtClean="0"/>
              <a:t>voiceless and awaiting </a:t>
            </a:r>
            <a:r>
              <a:rPr lang="en-GB" sz="2000" dirty="0"/>
              <a:t>actions of the authorities and experts, the people of </a:t>
            </a:r>
            <a:r>
              <a:rPr lang="en-GB" sz="2000" dirty="0" err="1" smtClean="0"/>
              <a:t>Suetsugi</a:t>
            </a:r>
            <a:r>
              <a:rPr lang="en-GB" sz="2000" dirty="0" smtClean="0"/>
              <a:t> again </a:t>
            </a:r>
            <a:r>
              <a:rPr lang="en-GB" sz="2000" b="1" dirty="0" smtClean="0">
                <a:solidFill>
                  <a:srgbClr val="800000"/>
                </a:solidFill>
              </a:rPr>
              <a:t>took initiatives and narrated their lives and achievements </a:t>
            </a:r>
            <a:r>
              <a:rPr lang="en-GB" sz="2000" dirty="0" smtClean="0"/>
              <a:t>since Fukushima </a:t>
            </a:r>
          </a:p>
          <a:p>
            <a:pPr marL="0" indent="0">
              <a:buNone/>
            </a:pPr>
            <a:endParaRPr lang="en-GB" sz="2000" dirty="0" smtClean="0"/>
          </a:p>
          <a:p>
            <a:endParaRPr lang="en-GB" dirty="0" smtClean="0"/>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27</a:t>
            </a:fld>
            <a:endParaRPr lang="fr-FR" sz="1200" dirty="0"/>
          </a:p>
        </p:txBody>
      </p:sp>
    </p:spTree>
    <p:extLst>
      <p:ext uri="{BB962C8B-B14F-4D97-AF65-F5344CB8AC3E}">
        <p14:creationId xmlns:p14="http://schemas.microsoft.com/office/powerpoint/2010/main" val="1436308684"/>
      </p:ext>
    </p:extLst>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50800"/>
            <a:ext cx="9144000" cy="990600"/>
          </a:xfrm>
        </p:spPr>
        <p:txBody>
          <a:bodyPr>
            <a:normAutofit fontScale="90000"/>
          </a:bodyPr>
          <a:lstStyle/>
          <a:p>
            <a:pPr eaLnBrk="1" hangingPunct="1">
              <a:defRPr/>
            </a:pPr>
            <a:r>
              <a:rPr lang="en-GB" sz="2400" dirty="0" smtClean="0">
                <a:solidFill>
                  <a:srgbClr val="000045"/>
                </a:solidFill>
                <a:latin typeface="Arial" pitchFamily="-1" charset="0"/>
                <a:ea typeface="Arial" pitchFamily="-1" charset="0"/>
                <a:cs typeface="Arial" pitchFamily="-1" charset="0"/>
              </a:rPr>
              <a:t/>
            </a:r>
            <a:br>
              <a:rPr lang="en-GB" sz="2400" dirty="0" smtClean="0">
                <a:solidFill>
                  <a:srgbClr val="000045"/>
                </a:solidFill>
                <a:latin typeface="Arial" pitchFamily="-1" charset="0"/>
                <a:ea typeface="Arial" pitchFamily="-1" charset="0"/>
                <a:cs typeface="Arial" pitchFamily="-1" charset="0"/>
              </a:rPr>
            </a:br>
            <a:r>
              <a:rPr lang="en-GB" sz="2400" dirty="0">
                <a:solidFill>
                  <a:srgbClr val="000045"/>
                </a:solidFill>
                <a:latin typeface="Arial" pitchFamily="-1" charset="0"/>
                <a:ea typeface="Arial" pitchFamily="-1" charset="0"/>
                <a:cs typeface="Arial" pitchFamily="-1" charset="0"/>
              </a:rPr>
              <a:t/>
            </a:r>
            <a:br>
              <a:rPr lang="en-GB" sz="2400" dirty="0">
                <a:solidFill>
                  <a:srgbClr val="000045"/>
                </a:solidFill>
                <a:latin typeface="Arial" pitchFamily="-1" charset="0"/>
                <a:ea typeface="Arial" pitchFamily="-1" charset="0"/>
                <a:cs typeface="Arial" pitchFamily="-1" charset="0"/>
              </a:rPr>
            </a:br>
            <a:r>
              <a:rPr lang="en-GB" sz="2700" b="1" dirty="0" smtClean="0">
                <a:solidFill>
                  <a:srgbClr val="000045"/>
                </a:solidFill>
                <a:latin typeface="Arial" pitchFamily="-1" charset="0"/>
                <a:ea typeface="Arial" pitchFamily="-1" charset="0"/>
                <a:cs typeface="Arial" pitchFamily="-1" charset="0"/>
              </a:rPr>
              <a:t>Lessons </a:t>
            </a:r>
            <a:r>
              <a:rPr lang="en-GB" sz="2700" b="1" dirty="0">
                <a:solidFill>
                  <a:srgbClr val="000045"/>
                </a:solidFill>
                <a:latin typeface="Arial" pitchFamily="-1" charset="0"/>
                <a:ea typeface="Arial" pitchFamily="-1" charset="0"/>
                <a:cs typeface="Arial" pitchFamily="-1" charset="0"/>
              </a:rPr>
              <a:t>from experience (1)</a:t>
            </a:r>
            <a:br>
              <a:rPr lang="en-GB" sz="2700" b="1" dirty="0">
                <a:solidFill>
                  <a:srgbClr val="000045"/>
                </a:solidFill>
                <a:latin typeface="Arial" pitchFamily="-1" charset="0"/>
                <a:ea typeface="Arial" pitchFamily="-1" charset="0"/>
                <a:cs typeface="Arial" pitchFamily="-1" charset="0"/>
              </a:rPr>
            </a:br>
            <a:r>
              <a:rPr lang="en-GB" sz="2700" b="1" dirty="0">
                <a:solidFill>
                  <a:srgbClr val="000045"/>
                </a:solidFill>
                <a:latin typeface="Arial" pitchFamily="-1" charset="0"/>
                <a:ea typeface="Arial" pitchFamily="-1" charset="0"/>
                <a:cs typeface="Arial" pitchFamily="-1" charset="0"/>
              </a:rPr>
              <a:t/>
            </a:r>
            <a:br>
              <a:rPr lang="en-GB" sz="2700" b="1" dirty="0">
                <a:solidFill>
                  <a:srgbClr val="000045"/>
                </a:solidFill>
                <a:latin typeface="Arial" pitchFamily="-1" charset="0"/>
                <a:ea typeface="Arial" pitchFamily="-1" charset="0"/>
                <a:cs typeface="Arial" pitchFamily="-1" charset="0"/>
              </a:rPr>
            </a:br>
            <a:endParaRPr lang="en-GB" sz="2700" b="1" dirty="0">
              <a:solidFill>
                <a:srgbClr val="000045"/>
              </a:solidFill>
              <a:latin typeface="Arial" pitchFamily="-1" charset="0"/>
              <a:ea typeface="Arial" pitchFamily="-1" charset="0"/>
              <a:cs typeface="Arial" pitchFamily="-1" charset="0"/>
            </a:endParaRPr>
          </a:p>
        </p:txBody>
      </p:sp>
      <p:sp>
        <p:nvSpPr>
          <p:cNvPr id="30723" name="Rectangle 3"/>
          <p:cNvSpPr>
            <a:spLocks noGrp="1" noChangeArrowheads="1"/>
          </p:cNvSpPr>
          <p:nvPr>
            <p:ph type="body" idx="1"/>
          </p:nvPr>
        </p:nvSpPr>
        <p:spPr>
          <a:xfrm>
            <a:off x="685800" y="1066800"/>
            <a:ext cx="7772400" cy="5257800"/>
          </a:xfrm>
        </p:spPr>
        <p:txBody>
          <a:bodyPr/>
          <a:lstStyle/>
          <a:p>
            <a:pPr marL="547687" indent="-457200">
              <a:lnSpc>
                <a:spcPct val="120000"/>
              </a:lnSpc>
              <a:spcAft>
                <a:spcPts val="600"/>
              </a:spcAft>
              <a:defRPr/>
            </a:pPr>
            <a:r>
              <a:rPr lang="en-GB" sz="2000" dirty="0" smtClean="0"/>
              <a:t>The </a:t>
            </a:r>
            <a:r>
              <a:rPr lang="en-GB" sz="2000" dirty="0"/>
              <a:t>Chernobyl </a:t>
            </a:r>
            <a:r>
              <a:rPr lang="en-GB" sz="2000" dirty="0" smtClean="0"/>
              <a:t>experience </a:t>
            </a:r>
            <a:r>
              <a:rPr lang="en-GB" sz="2000" dirty="0" smtClean="0">
                <a:cs typeface="ＭＳ Ｐゴシック" pitchFamily="33" charset="-128"/>
              </a:rPr>
              <a:t>as </a:t>
            </a:r>
            <a:r>
              <a:rPr lang="en-GB" sz="2000" dirty="0">
                <a:cs typeface="ＭＳ Ｐゴシック" pitchFamily="33" charset="-128"/>
              </a:rPr>
              <a:t>well as the first lessons from Fukushima clearly show </a:t>
            </a:r>
            <a:r>
              <a:rPr lang="en-GB" sz="2000" dirty="0" smtClean="0">
                <a:cs typeface="ＭＳ Ｐゴシック" pitchFamily="33" charset="-128"/>
              </a:rPr>
              <a:t>that the </a:t>
            </a:r>
            <a:r>
              <a:rPr lang="en-GB" sz="2000" dirty="0" smtClean="0">
                <a:latin typeface="Arial" pitchFamily="-107" charset="0"/>
                <a:ea typeface="Arial" pitchFamily="-107" charset="0"/>
                <a:cs typeface="Arial" pitchFamily="-107" charset="0"/>
              </a:rPr>
              <a:t>direct </a:t>
            </a:r>
            <a:r>
              <a:rPr lang="en-GB" sz="2000" dirty="0">
                <a:latin typeface="Arial" pitchFamily="-107" charset="0"/>
                <a:ea typeface="Arial" pitchFamily="-107" charset="0"/>
                <a:cs typeface="Arial" pitchFamily="-107" charset="0"/>
              </a:rPr>
              <a:t>involvement of the population in the day-to-day </a:t>
            </a:r>
            <a:r>
              <a:rPr lang="en-GB" sz="2000" dirty="0" smtClean="0">
                <a:latin typeface="Arial" pitchFamily="-107" charset="0"/>
                <a:ea typeface="Arial" pitchFamily="-107" charset="0"/>
                <a:cs typeface="Arial" pitchFamily="-107" charset="0"/>
              </a:rPr>
              <a:t>management </a:t>
            </a:r>
            <a:r>
              <a:rPr lang="en-GB" sz="2000" dirty="0">
                <a:latin typeface="Arial" pitchFamily="-107" charset="0"/>
                <a:ea typeface="Arial" pitchFamily="-107" charset="0"/>
                <a:cs typeface="Arial" pitchFamily="-107" charset="0"/>
              </a:rPr>
              <a:t>of a contaminated territory is feasible and necessary </a:t>
            </a:r>
            <a:r>
              <a:rPr lang="en-GB" sz="2000" b="1" dirty="0">
                <a:solidFill>
                  <a:srgbClr val="800000"/>
                </a:solidFill>
                <a:latin typeface="Arial" pitchFamily="-107" charset="0"/>
                <a:ea typeface="Arial" pitchFamily="-107" charset="0"/>
                <a:cs typeface="Arial" pitchFamily="-107" charset="0"/>
              </a:rPr>
              <a:t>to break the vicious circle of exclusion and loss of control </a:t>
            </a:r>
            <a:endParaRPr lang="en-GB" sz="2000" b="1" dirty="0" smtClean="0">
              <a:solidFill>
                <a:srgbClr val="800000"/>
              </a:solidFill>
              <a:latin typeface="Arial" pitchFamily="-107" charset="0"/>
              <a:ea typeface="Arial" pitchFamily="-107" charset="0"/>
              <a:cs typeface="Arial" pitchFamily="-107" charset="0"/>
            </a:endParaRPr>
          </a:p>
          <a:p>
            <a:pPr lvl="1" indent="-273050">
              <a:lnSpc>
                <a:spcPct val="130000"/>
              </a:lnSpc>
              <a:buSzPct val="95000"/>
              <a:defRPr/>
            </a:pPr>
            <a:r>
              <a:rPr lang="en-GB" sz="2000" dirty="0">
                <a:ea typeface="ＭＳ Ｐゴシック" pitchFamily="-107" charset="-128"/>
                <a:cs typeface="ＭＳ Ｐゴシック" pitchFamily="-107" charset="-128"/>
              </a:rPr>
              <a:t>When people understand :</a:t>
            </a:r>
          </a:p>
          <a:p>
            <a:pPr lvl="2" indent="-273050">
              <a:lnSpc>
                <a:spcPct val="130000"/>
              </a:lnSpc>
              <a:buSzPct val="95000"/>
            </a:pPr>
            <a:r>
              <a:rPr lang="en-CA" sz="2000" b="1" dirty="0">
                <a:solidFill>
                  <a:srgbClr val="800000"/>
                </a:solidFill>
                <a:ea typeface="ＭＳ Ｐゴシック" pitchFamily="-107" charset="-128"/>
                <a:cs typeface="ＭＳ Ｐゴシック" pitchFamily="-107" charset="-128"/>
              </a:rPr>
              <a:t>Where, when and how </a:t>
            </a:r>
            <a:r>
              <a:rPr lang="en-CA" sz="2000" dirty="0">
                <a:ea typeface="ＭＳ Ｐゴシック" pitchFamily="-107" charset="-128"/>
                <a:cs typeface="ＭＳ Ｐゴシック" pitchFamily="-107" charset="-128"/>
              </a:rPr>
              <a:t>they are exposed?</a:t>
            </a:r>
          </a:p>
          <a:p>
            <a:pPr lvl="2" indent="-273050">
              <a:lnSpc>
                <a:spcPct val="130000"/>
              </a:lnSpc>
              <a:buSzPct val="95000"/>
              <a:defRPr/>
            </a:pPr>
            <a:r>
              <a:rPr lang="en-CA" sz="2000" b="1" dirty="0">
                <a:solidFill>
                  <a:srgbClr val="800000"/>
                </a:solidFill>
                <a:ea typeface="ＭＳ Ｐゴシック" pitchFamily="-107" charset="-128"/>
                <a:cs typeface="ＭＳ Ｐゴシック" pitchFamily="-107" charset="-128"/>
              </a:rPr>
              <a:t>What can they do </a:t>
            </a:r>
            <a:r>
              <a:rPr lang="en-CA" sz="2000" dirty="0">
                <a:ea typeface="ＭＳ Ｐゴシック" pitchFamily="-107" charset="-128"/>
                <a:cs typeface="ＭＳ Ｐゴシック" pitchFamily="-107" charset="-128"/>
              </a:rPr>
              <a:t>to protect themselves ?</a:t>
            </a:r>
          </a:p>
          <a:p>
            <a:pPr marL="366713" lvl="1" indent="0">
              <a:lnSpc>
                <a:spcPct val="130000"/>
              </a:lnSpc>
              <a:buSzPct val="95000"/>
              <a:buNone/>
              <a:defRPr/>
            </a:pPr>
            <a:r>
              <a:rPr lang="en-CA" sz="2000" dirty="0" smtClean="0">
                <a:ea typeface="ＭＳ Ｐゴシック" pitchFamily="-107" charset="-128"/>
                <a:cs typeface="ＭＳ Ｐゴシック" pitchFamily="-107" charset="-128"/>
              </a:rPr>
              <a:t>they </a:t>
            </a:r>
            <a:r>
              <a:rPr lang="en-CA" sz="2000" dirty="0">
                <a:ea typeface="ＭＳ Ｐゴシック" pitchFamily="-107" charset="-128"/>
                <a:cs typeface="ＭＳ Ｐゴシック" pitchFamily="-107" charset="-128"/>
              </a:rPr>
              <a:t>spontaneously </a:t>
            </a:r>
            <a:r>
              <a:rPr lang="en-CA" sz="2000" b="1" dirty="0">
                <a:solidFill>
                  <a:srgbClr val="800000"/>
                </a:solidFill>
                <a:ea typeface="ＭＳ Ｐゴシック" pitchFamily="-107" charset="-128"/>
                <a:cs typeface="ＭＳ Ｐゴシック" pitchFamily="-107" charset="-128"/>
              </a:rPr>
              <a:t>engage themselves </a:t>
            </a:r>
            <a:r>
              <a:rPr lang="en-CA" sz="2000" dirty="0">
                <a:ea typeface="ＭＳ Ｐゴシック" pitchFamily="-107" charset="-128"/>
                <a:cs typeface="ＭＳ Ｐゴシック" pitchFamily="-107" charset="-128"/>
              </a:rPr>
              <a:t>in their own protection and they progressively </a:t>
            </a:r>
            <a:r>
              <a:rPr lang="en-CA" sz="2000" b="1" dirty="0">
                <a:solidFill>
                  <a:srgbClr val="800000"/>
                </a:solidFill>
                <a:ea typeface="ＭＳ Ｐゴシック" pitchFamily="-107" charset="-128"/>
                <a:cs typeface="ＭＳ Ｐゴシック" pitchFamily="-107" charset="-128"/>
              </a:rPr>
              <a:t>take </a:t>
            </a:r>
            <a:r>
              <a:rPr lang="en-GB" sz="2000" b="1" dirty="0">
                <a:solidFill>
                  <a:srgbClr val="800000"/>
                </a:solidFill>
                <a:ea typeface="ＭＳ Ｐゴシック" pitchFamily="-107" charset="-128"/>
                <a:cs typeface="ＭＳ Ｐゴシック" pitchFamily="-107" charset="-128"/>
              </a:rPr>
              <a:t>control of the situation they face every day (self-help protection)</a:t>
            </a:r>
          </a:p>
          <a:p>
            <a:pPr marL="547687" indent="-457200">
              <a:lnSpc>
                <a:spcPct val="120000"/>
              </a:lnSpc>
              <a:spcAft>
                <a:spcPts val="600"/>
              </a:spcAft>
              <a:defRPr/>
            </a:pPr>
            <a:endParaRPr lang="en-GB" sz="2000" b="1" dirty="0">
              <a:solidFill>
                <a:srgbClr val="800000"/>
              </a:solidFill>
              <a:latin typeface="Arial" pitchFamily="-107" charset="0"/>
              <a:ea typeface="Arial" pitchFamily="-107" charset="0"/>
              <a:cs typeface="Arial" pitchFamily="-107"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28</a:t>
            </a:fld>
            <a:endParaRPr lang="fr-FR" sz="1200" dirty="0"/>
          </a:p>
        </p:txBody>
      </p:sp>
    </p:spTree>
    <p:extLst>
      <p:ext uri="{BB962C8B-B14F-4D97-AF65-F5344CB8AC3E}">
        <p14:creationId xmlns:p14="http://schemas.microsoft.com/office/powerpoint/2010/main" val="742462751"/>
      </p:ext>
    </p:extLst>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57200" y="1447800"/>
            <a:ext cx="8229600" cy="4343400"/>
          </a:xfrm>
          <a:prstGeom prst="rect">
            <a:avLst/>
          </a:prstGeom>
          <a:noFill/>
          <a:ln w="9525">
            <a:noFill/>
            <a:miter lim="800000"/>
            <a:headEnd/>
            <a:tailEnd/>
          </a:ln>
        </p:spPr>
        <p:txBody>
          <a:bodyPr lIns="91431" tIns="45716" rIns="91431" bIns="45716">
            <a:prstTxWarp prst="textNoShape">
              <a:avLst/>
            </a:prstTxWarp>
          </a:bodyPr>
          <a:lstStyle/>
          <a:p>
            <a:pPr marL="914400" lvl="1" indent="-457200">
              <a:lnSpc>
                <a:spcPct val="120000"/>
              </a:lnSpc>
              <a:spcBef>
                <a:spcPct val="20000"/>
              </a:spcBef>
              <a:spcAft>
                <a:spcPts val="600"/>
              </a:spcAft>
              <a:buClr>
                <a:srgbClr val="083763"/>
              </a:buClr>
              <a:buSzPct val="85000"/>
              <a:buFont typeface="Wingdings 2" pitchFamily="-107" charset="2"/>
              <a:buChar char=""/>
            </a:pPr>
            <a:endParaRPr lang="en-GB"/>
          </a:p>
        </p:txBody>
      </p:sp>
      <p:sp>
        <p:nvSpPr>
          <p:cNvPr id="21507" name="Rectangle 2"/>
          <p:cNvSpPr txBox="1">
            <a:spLocks noChangeArrowheads="1"/>
          </p:cNvSpPr>
          <p:nvPr/>
        </p:nvSpPr>
        <p:spPr bwMode="auto">
          <a:xfrm>
            <a:off x="0" y="228600"/>
            <a:ext cx="9144000" cy="533400"/>
          </a:xfrm>
          <a:prstGeom prst="rect">
            <a:avLst/>
          </a:prstGeom>
          <a:noFill/>
          <a:ln w="9525">
            <a:noFill/>
            <a:miter lim="800000"/>
            <a:headEnd/>
            <a:tailEnd/>
          </a:ln>
        </p:spPr>
        <p:txBody>
          <a:bodyPr anchor="ctr">
            <a:prstTxWarp prst="textNoShape">
              <a:avLst/>
            </a:prstTxWarp>
          </a:bodyPr>
          <a:lstStyle/>
          <a:p>
            <a:pPr algn="ctr">
              <a:defRPr/>
            </a:pPr>
            <a:endParaRPr lang="en-GB" sz="2400" b="1" dirty="0" smtClean="0">
              <a:solidFill>
                <a:srgbClr val="000045"/>
              </a:solidFill>
              <a:latin typeface="Arial" pitchFamily="-1" charset="0"/>
              <a:ea typeface="Arial" pitchFamily="-1" charset="0"/>
              <a:cs typeface="Arial" pitchFamily="-1" charset="0"/>
            </a:endParaRPr>
          </a:p>
          <a:p>
            <a:pPr algn="ctr">
              <a:defRPr/>
            </a:pPr>
            <a:r>
              <a:rPr lang="en-GB" sz="2400" b="1" dirty="0" smtClean="0">
                <a:solidFill>
                  <a:srgbClr val="000045"/>
                </a:solidFill>
                <a:latin typeface="Arial" pitchFamily="-1" charset="0"/>
                <a:ea typeface="Arial" pitchFamily="-1" charset="0"/>
                <a:cs typeface="Arial" pitchFamily="-1" charset="0"/>
              </a:rPr>
              <a:t>Lessons </a:t>
            </a:r>
            <a:r>
              <a:rPr lang="en-GB" sz="2400" b="1" dirty="0">
                <a:solidFill>
                  <a:srgbClr val="000045"/>
                </a:solidFill>
                <a:latin typeface="Arial" pitchFamily="-1" charset="0"/>
                <a:ea typeface="Arial" pitchFamily="-1" charset="0"/>
                <a:cs typeface="Arial" pitchFamily="-1" charset="0"/>
              </a:rPr>
              <a:t>from </a:t>
            </a:r>
            <a:r>
              <a:rPr lang="en-GB" sz="2400" b="1" dirty="0" smtClean="0">
                <a:solidFill>
                  <a:srgbClr val="000045"/>
                </a:solidFill>
                <a:latin typeface="Arial" pitchFamily="-1" charset="0"/>
                <a:ea typeface="Arial" pitchFamily="-1" charset="0"/>
                <a:cs typeface="Arial" pitchFamily="-1" charset="0"/>
              </a:rPr>
              <a:t>experience (2)</a:t>
            </a:r>
            <a:endParaRPr lang="en-GB" sz="2400" b="1" dirty="0">
              <a:solidFill>
                <a:srgbClr val="000045"/>
              </a:solidFill>
              <a:latin typeface="Arial" pitchFamily="-1" charset="0"/>
              <a:ea typeface="Arial" pitchFamily="-1" charset="0"/>
              <a:cs typeface="Arial" pitchFamily="-1" charset="0"/>
            </a:endParaRPr>
          </a:p>
          <a:p>
            <a:pPr algn="ctr">
              <a:spcAft>
                <a:spcPts val="3000"/>
              </a:spcAft>
            </a:pPr>
            <a:endParaRPr lang="en-GB" sz="2400" b="1" dirty="0">
              <a:solidFill>
                <a:srgbClr val="000045"/>
              </a:solidFill>
            </a:endParaRPr>
          </a:p>
        </p:txBody>
      </p:sp>
      <p:sp>
        <p:nvSpPr>
          <p:cNvPr id="2150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4A5E68-128B-0947-AC1F-FA36B14EC71E}" type="slidenum">
              <a:rPr lang="fr-FR" sz="1200"/>
              <a:pPr algn="r"/>
              <a:t>29</a:t>
            </a:fld>
            <a:endParaRPr lang="fr-FR" sz="1200"/>
          </a:p>
        </p:txBody>
      </p:sp>
      <p:sp>
        <p:nvSpPr>
          <p:cNvPr id="5" name="ZoneTexte 4"/>
          <p:cNvSpPr txBox="1"/>
          <p:nvPr/>
        </p:nvSpPr>
        <p:spPr>
          <a:xfrm>
            <a:off x="0" y="0"/>
            <a:ext cx="9144000" cy="914400"/>
          </a:xfrm>
          <a:prstGeom prst="rect">
            <a:avLst/>
          </a:prstGeom>
        </p:spPr>
        <p:txBody>
          <a:bodyPr wrap="none" lIns="0" rIns="18288">
            <a:prstTxWarp prst="textNoShape">
              <a:avLst/>
            </a:prstTxWarp>
            <a:normAutofit/>
          </a:bodyPr>
          <a:lstStyle/>
          <a:p>
            <a:pPr algn="r">
              <a:spcBef>
                <a:spcPct val="20000"/>
              </a:spcBef>
              <a:buClr>
                <a:srgbClr val="0BD0D9"/>
              </a:buClr>
              <a:buSzPct val="95000"/>
            </a:pPr>
            <a:endParaRPr lang="fr-FR" sz="1600"/>
          </a:p>
        </p:txBody>
      </p:sp>
      <p:sp>
        <p:nvSpPr>
          <p:cNvPr id="21510" name="Rectangle 3"/>
          <p:cNvSpPr>
            <a:spLocks noChangeArrowheads="1"/>
          </p:cNvSpPr>
          <p:nvPr/>
        </p:nvSpPr>
        <p:spPr bwMode="auto">
          <a:xfrm>
            <a:off x="228600" y="762000"/>
            <a:ext cx="8686800" cy="5486400"/>
          </a:xfrm>
          <a:prstGeom prst="rect">
            <a:avLst/>
          </a:prstGeom>
          <a:noFill/>
          <a:ln w="9525">
            <a:noFill/>
            <a:miter lim="800000"/>
            <a:headEnd/>
            <a:tailEnd/>
          </a:ln>
        </p:spPr>
        <p:txBody>
          <a:bodyPr lIns="91431" tIns="45716" rIns="91431" bIns="45716">
            <a:prstTxWarp prst="textNoShape">
              <a:avLst/>
            </a:prstTxWarp>
          </a:bodyPr>
          <a:lstStyle/>
          <a:p>
            <a:pPr lvl="1" indent="-273050">
              <a:lnSpc>
                <a:spcPct val="110000"/>
              </a:lnSpc>
              <a:spcBef>
                <a:spcPct val="20000"/>
              </a:spcBef>
              <a:buClr>
                <a:srgbClr val="083763"/>
              </a:buClr>
              <a:buSzPct val="95000"/>
              <a:buFont typeface="Wingdings 2" pitchFamily="-107" charset="2"/>
              <a:buChar char=""/>
              <a:defRPr/>
            </a:pPr>
            <a:r>
              <a:rPr lang="en-GB" sz="2000" dirty="0">
                <a:ea typeface="ＭＳ Ｐゴシック" pitchFamily="-107" charset="-128"/>
                <a:cs typeface="ＭＳ Ｐゴシック" pitchFamily="-107" charset="-128"/>
              </a:rPr>
              <a:t>Characterization of the radiological situation at the individual level is essential to ensure that affected people can actively engage themselves in the process of rehabilitation</a:t>
            </a:r>
          </a:p>
          <a:p>
            <a:pPr lvl="2" indent="-273050">
              <a:lnSpc>
                <a:spcPct val="110000"/>
              </a:lnSpc>
              <a:spcBef>
                <a:spcPct val="20000"/>
              </a:spcBef>
              <a:buClr>
                <a:srgbClr val="083763"/>
              </a:buClr>
              <a:buSzPct val="95000"/>
              <a:buFont typeface="Wingdings 2" pitchFamily="-107" charset="2"/>
              <a:buChar char=""/>
              <a:defRPr/>
            </a:pPr>
            <a:r>
              <a:rPr lang="en-GB" sz="2000" b="1" dirty="0" smtClean="0">
                <a:solidFill>
                  <a:srgbClr val="800000"/>
                </a:solidFill>
                <a:ea typeface="ＭＳ Ｐゴシック" pitchFamily="-107" charset="-128"/>
                <a:cs typeface="ＭＳ Ｐゴシック" pitchFamily="-107" charset="-128"/>
              </a:rPr>
              <a:t>People want to know about their own situation </a:t>
            </a:r>
            <a:r>
              <a:rPr lang="en-GB" sz="2000" dirty="0" smtClean="0">
                <a:ea typeface="ＭＳ Ｐゴシック" pitchFamily="-107" charset="-128"/>
                <a:cs typeface="ＭＳ Ｐゴシック" pitchFamily="-107" charset="-128"/>
              </a:rPr>
              <a:t>and are less interested by general information </a:t>
            </a:r>
          </a:p>
          <a:p>
            <a:pPr lvl="2" indent="-273050">
              <a:lnSpc>
                <a:spcPct val="110000"/>
              </a:lnSpc>
              <a:spcBef>
                <a:spcPct val="20000"/>
              </a:spcBef>
              <a:buClr>
                <a:srgbClr val="083763"/>
              </a:buClr>
              <a:buSzPct val="95000"/>
              <a:buFont typeface="Wingdings 2" pitchFamily="-107" charset="2"/>
              <a:buChar char=""/>
              <a:defRPr/>
            </a:pPr>
            <a:r>
              <a:rPr lang="en-GB" sz="2000" dirty="0" smtClean="0"/>
              <a:t>As experts do not necessarily know the local living and customs of the inhabitants they must cooperate with the population </a:t>
            </a:r>
            <a:r>
              <a:rPr lang="en-GB" sz="2000" b="1" dirty="0" smtClean="0">
                <a:solidFill>
                  <a:srgbClr val="800000"/>
                </a:solidFill>
              </a:rPr>
              <a:t>(co-expertise)</a:t>
            </a:r>
          </a:p>
          <a:p>
            <a:pPr lvl="1" indent="-273050">
              <a:lnSpc>
                <a:spcPct val="110000"/>
              </a:lnSpc>
              <a:spcBef>
                <a:spcPct val="20000"/>
              </a:spcBef>
              <a:buClr>
                <a:srgbClr val="083763"/>
              </a:buClr>
              <a:buSzPct val="95000"/>
              <a:buFont typeface="Wingdings 2" pitchFamily="-107" charset="2"/>
              <a:buChar char=""/>
              <a:defRPr/>
            </a:pPr>
            <a:r>
              <a:rPr lang="en-GB" sz="2000" b="1" dirty="0" smtClean="0">
                <a:solidFill>
                  <a:srgbClr val="800000"/>
                </a:solidFill>
              </a:rPr>
              <a:t> </a:t>
            </a:r>
            <a:r>
              <a:rPr lang="en-GB" sz="2000" dirty="0">
                <a:ea typeface="ＭＳ Ｐゴシック" pitchFamily="-107" charset="-128"/>
                <a:cs typeface="ＭＳ Ｐゴシック" pitchFamily="-107" charset="-128"/>
              </a:rPr>
              <a:t>To orient themselves people need to know: </a:t>
            </a:r>
          </a:p>
          <a:p>
            <a:pPr lvl="2" indent="-273050">
              <a:lnSpc>
                <a:spcPct val="110000"/>
              </a:lnSpc>
              <a:spcBef>
                <a:spcPct val="20000"/>
              </a:spcBef>
              <a:buClr>
                <a:srgbClr val="083763"/>
              </a:buClr>
              <a:buSzPct val="95000"/>
              <a:buFont typeface="Wingdings 2" pitchFamily="-107" charset="2"/>
              <a:buChar char=""/>
              <a:defRPr/>
            </a:pPr>
            <a:r>
              <a:rPr lang="en-GB" sz="2000" dirty="0">
                <a:ea typeface="ＭＳ Ｐゴシック" pitchFamily="-107" charset="-128"/>
                <a:cs typeface="ＭＳ Ｐゴシック" pitchFamily="-107" charset="-128"/>
              </a:rPr>
              <a:t>The </a:t>
            </a:r>
            <a:r>
              <a:rPr lang="en-GB" sz="2000" b="1" dirty="0">
                <a:solidFill>
                  <a:srgbClr val="800000"/>
                </a:solidFill>
                <a:ea typeface="ＭＳ Ｐゴシック" pitchFamily="-107" charset="-128"/>
                <a:cs typeface="ＭＳ Ｐゴシック" pitchFamily="-107" charset="-128"/>
              </a:rPr>
              <a:t>ambient dose rates </a:t>
            </a:r>
            <a:r>
              <a:rPr lang="en-GB" sz="2000" dirty="0">
                <a:ea typeface="ＭＳ Ｐゴシック" pitchFamily="-107" charset="-128"/>
                <a:cs typeface="ＭＳ Ｐゴシック" pitchFamily="-107" charset="-128"/>
              </a:rPr>
              <a:t>in their living and recreation places</a:t>
            </a:r>
          </a:p>
          <a:p>
            <a:pPr lvl="2" indent="-273050">
              <a:lnSpc>
                <a:spcPct val="110000"/>
              </a:lnSpc>
              <a:spcBef>
                <a:spcPct val="20000"/>
              </a:spcBef>
              <a:buClr>
                <a:srgbClr val="083763"/>
              </a:buClr>
              <a:buSzPct val="95000"/>
              <a:buFont typeface="Wingdings 2" pitchFamily="-107" charset="2"/>
              <a:buChar char=""/>
              <a:defRPr/>
            </a:pPr>
            <a:r>
              <a:rPr lang="en-GB" sz="2000" dirty="0">
                <a:ea typeface="ＭＳ Ｐゴシック" pitchFamily="-107" charset="-128"/>
                <a:cs typeface="ＭＳ Ｐゴシック" pitchFamily="-107" charset="-128"/>
              </a:rPr>
              <a:t>The </a:t>
            </a:r>
            <a:r>
              <a:rPr lang="en-GB" sz="2000" b="1" dirty="0">
                <a:solidFill>
                  <a:srgbClr val="800000"/>
                </a:solidFill>
                <a:ea typeface="ＭＳ Ｐゴシック" pitchFamily="-107" charset="-128"/>
                <a:cs typeface="ＭＳ Ｐゴシック" pitchFamily="-107" charset="-128"/>
              </a:rPr>
              <a:t>contamination of </a:t>
            </a:r>
            <a:r>
              <a:rPr lang="en-GB" sz="2000" dirty="0">
                <a:ea typeface="ＭＳ Ｐゴシック" pitchFamily="-107" charset="-128"/>
                <a:cs typeface="ＭＳ Ｐゴシック" pitchFamily="-107" charset="-128"/>
              </a:rPr>
              <a:t>the self-produced or gathered </a:t>
            </a:r>
            <a:r>
              <a:rPr lang="en-GB" sz="2000" b="1" dirty="0">
                <a:solidFill>
                  <a:srgbClr val="800000"/>
                </a:solidFill>
                <a:ea typeface="ＭＳ Ｐゴシック" pitchFamily="-107" charset="-128"/>
                <a:cs typeface="ＭＳ Ｐゴシック" pitchFamily="-107" charset="-128"/>
              </a:rPr>
              <a:t>foodstuffs</a:t>
            </a:r>
            <a:r>
              <a:rPr lang="en-GB" sz="2000" dirty="0">
                <a:ea typeface="ＭＳ Ｐゴシック" pitchFamily="-107" charset="-128"/>
                <a:cs typeface="ＭＳ Ｐゴシック" pitchFamily="-107" charset="-128"/>
              </a:rPr>
              <a:t> they eat daily </a:t>
            </a:r>
          </a:p>
          <a:p>
            <a:pPr lvl="2" indent="-273050">
              <a:lnSpc>
                <a:spcPct val="110000"/>
              </a:lnSpc>
              <a:spcBef>
                <a:spcPct val="20000"/>
              </a:spcBef>
              <a:buClr>
                <a:srgbClr val="083763"/>
              </a:buClr>
              <a:buSzPct val="95000"/>
              <a:buFont typeface="Wingdings 2" pitchFamily="-107" charset="2"/>
              <a:buChar char=""/>
              <a:defRPr/>
            </a:pPr>
            <a:r>
              <a:rPr lang="en-GB" sz="2000" dirty="0">
                <a:ea typeface="ＭＳ Ｐゴシック" pitchFamily="-107" charset="-128"/>
                <a:cs typeface="ＭＳ Ｐゴシック" pitchFamily="-107" charset="-128"/>
              </a:rPr>
              <a:t>Their </a:t>
            </a:r>
            <a:r>
              <a:rPr lang="en-GB" sz="2000" b="1" dirty="0">
                <a:solidFill>
                  <a:srgbClr val="800000"/>
                </a:solidFill>
                <a:ea typeface="ＭＳ Ｐゴシック" pitchFamily="-107" charset="-128"/>
                <a:cs typeface="ＭＳ Ｐゴシック" pitchFamily="-107" charset="-128"/>
              </a:rPr>
              <a:t>internal contamination </a:t>
            </a:r>
            <a:endParaRPr lang="en-GB" sz="2000" b="1" dirty="0" smtClean="0">
              <a:solidFill>
                <a:srgbClr val="800000"/>
              </a:solidFill>
              <a:ea typeface="ＭＳ Ｐゴシック" pitchFamily="-107" charset="-128"/>
              <a:cs typeface="ＭＳ Ｐゴシック" pitchFamily="-107" charset="-128"/>
            </a:endParaRPr>
          </a:p>
          <a:p>
            <a:pPr lvl="1" indent="-273050">
              <a:lnSpc>
                <a:spcPct val="110000"/>
              </a:lnSpc>
              <a:spcBef>
                <a:spcPct val="20000"/>
              </a:spcBef>
              <a:buClr>
                <a:srgbClr val="083763"/>
              </a:buClr>
              <a:buSzPct val="95000"/>
              <a:buFont typeface="Wingdings 2" pitchFamily="-107" charset="2"/>
              <a:buChar char=""/>
              <a:defRPr/>
            </a:pPr>
            <a:r>
              <a:rPr lang="en-GB" sz="2000" dirty="0">
                <a:ea typeface="ＭＳ Ｐゴシック" pitchFamily="-107" charset="-128"/>
                <a:cs typeface="ＭＳ Ｐゴシック" pitchFamily="-107" charset="-128"/>
              </a:rPr>
              <a:t>This basic information helps everyone to establish links between her/his activities and lifestyle and her/his levels of exposure</a:t>
            </a:r>
          </a:p>
          <a:p>
            <a:pPr marL="641350" lvl="2">
              <a:lnSpc>
                <a:spcPct val="130000"/>
              </a:lnSpc>
              <a:spcBef>
                <a:spcPct val="20000"/>
              </a:spcBef>
              <a:buClr>
                <a:srgbClr val="083763"/>
              </a:buClr>
              <a:buSzPct val="95000"/>
              <a:defRPr/>
            </a:pPr>
            <a:endParaRPr lang="en-GB" b="1" dirty="0" smtClean="0">
              <a:solidFill>
                <a:srgbClr val="800000"/>
              </a:solidFill>
            </a:endParaRPr>
          </a:p>
          <a:p>
            <a:pPr lvl="2" indent="-273050">
              <a:lnSpc>
                <a:spcPct val="130000"/>
              </a:lnSpc>
              <a:spcBef>
                <a:spcPct val="20000"/>
              </a:spcBef>
              <a:buClr>
                <a:srgbClr val="083763"/>
              </a:buClr>
              <a:buSzPct val="95000"/>
              <a:buFont typeface="Wingdings 2" pitchFamily="-107" charset="2"/>
              <a:buChar char=""/>
              <a:defRPr/>
            </a:pPr>
            <a:endParaRPr lang="en-GB" b="1" dirty="0" smtClean="0">
              <a:ea typeface="ＭＳ Ｐゴシック" pitchFamily="-107" charset="-128"/>
              <a:cs typeface="ＭＳ Ｐゴシック" pitchFamily="-107" charset="-128"/>
            </a:endParaRPr>
          </a:p>
          <a:p>
            <a:pPr lvl="2" indent="-273050">
              <a:lnSpc>
                <a:spcPct val="130000"/>
              </a:lnSpc>
              <a:spcBef>
                <a:spcPct val="20000"/>
              </a:spcBef>
              <a:buClr>
                <a:srgbClr val="083763"/>
              </a:buClr>
              <a:buSzPct val="95000"/>
              <a:buFont typeface="Wingdings 2" pitchFamily="-107" charset="2"/>
              <a:buChar char=""/>
              <a:defRPr/>
            </a:pPr>
            <a:endParaRPr lang="en-GB" b="1" dirty="0" smtClean="0">
              <a:ea typeface="ＭＳ Ｐゴシック" pitchFamily="-107" charset="-128"/>
              <a:cs typeface="ＭＳ Ｐゴシック" pitchFamily="-107" charset="-128"/>
            </a:endParaRPr>
          </a:p>
          <a:p>
            <a:pPr lvl="1" indent="-273050">
              <a:lnSpc>
                <a:spcPct val="130000"/>
              </a:lnSpc>
              <a:spcBef>
                <a:spcPct val="20000"/>
              </a:spcBef>
              <a:buClr>
                <a:srgbClr val="083763"/>
              </a:buClr>
              <a:buSzPct val="95000"/>
              <a:defRPr/>
            </a:pPr>
            <a:endParaRPr lang="en-GB" b="1" dirty="0" smtClean="0">
              <a:solidFill>
                <a:srgbClr val="800000"/>
              </a:solidFill>
              <a:ea typeface="ＭＳ Ｐゴシック" pitchFamily="-107" charset="-128"/>
              <a:cs typeface="ＭＳ Ｐゴシック" pitchFamily="-107" charset="-128"/>
            </a:endParaRPr>
          </a:p>
          <a:p>
            <a:pPr lvl="1" indent="-273050">
              <a:lnSpc>
                <a:spcPct val="130000"/>
              </a:lnSpc>
              <a:spcBef>
                <a:spcPct val="20000"/>
              </a:spcBef>
              <a:buClr>
                <a:srgbClr val="083763"/>
              </a:buClr>
              <a:buSzPct val="95000"/>
              <a:buFont typeface="Arial"/>
              <a:buChar char="•"/>
              <a:defRPr/>
            </a:pPr>
            <a:endParaRPr lang="en-GB" sz="1400" dirty="0" smtClean="0">
              <a:latin typeface="Arial" pitchFamily="-65" charset="0"/>
              <a:ea typeface="ＭＳ Ｐゴシック" pitchFamily="-65" charset="-128"/>
              <a:cs typeface="ＭＳ Ｐゴシック" pitchFamily="-65" charset="-128"/>
            </a:endParaRPr>
          </a:p>
          <a:p>
            <a:pPr lvl="1" indent="-273050">
              <a:lnSpc>
                <a:spcPct val="130000"/>
              </a:lnSpc>
              <a:spcBef>
                <a:spcPct val="20000"/>
              </a:spcBef>
              <a:buClr>
                <a:srgbClr val="083763"/>
              </a:buClr>
              <a:buSzPct val="95000"/>
              <a:buFont typeface="Arial"/>
              <a:buChar char="•"/>
              <a:defRPr/>
            </a:pPr>
            <a:endParaRPr lang="en-GB" sz="1400" dirty="0" smtClean="0">
              <a:latin typeface="Arial" pitchFamily="-65" charset="0"/>
              <a:ea typeface="ＭＳ Ｐゴシック" pitchFamily="-65" charset="-128"/>
              <a:cs typeface="ＭＳ Ｐゴシック" pitchFamily="-65" charset="-128"/>
            </a:endParaRPr>
          </a:p>
          <a:p>
            <a:pPr lvl="1" indent="-273050">
              <a:lnSpc>
                <a:spcPct val="130000"/>
              </a:lnSpc>
              <a:spcBef>
                <a:spcPct val="20000"/>
              </a:spcBef>
              <a:buClr>
                <a:srgbClr val="083763"/>
              </a:buClr>
              <a:buSzPct val="95000"/>
              <a:defRPr/>
            </a:pPr>
            <a:endParaRPr lang="en-GB" sz="1400" dirty="0" smtClean="0">
              <a:latin typeface="Arial" pitchFamily="-65" charset="0"/>
              <a:ea typeface="ＭＳ Ｐゴシック" pitchFamily="-65" charset="-128"/>
              <a:cs typeface="ＭＳ Ｐゴシック" pitchFamily="-65" charset="-128"/>
            </a:endParaRPr>
          </a:p>
          <a:p>
            <a:pPr lvl="1" indent="-273050">
              <a:lnSpc>
                <a:spcPct val="130000"/>
              </a:lnSpc>
              <a:spcBef>
                <a:spcPct val="20000"/>
              </a:spcBef>
              <a:buClr>
                <a:srgbClr val="083763"/>
              </a:buClr>
              <a:buSzPct val="95000"/>
              <a:defRPr/>
            </a:pPr>
            <a:endParaRPr lang="en-GB" sz="2000" dirty="0" smtClean="0">
              <a:latin typeface="Arial" pitchFamily="-65" charset="0"/>
              <a:ea typeface="ＭＳ Ｐゴシック" pitchFamily="-65" charset="-128"/>
              <a:cs typeface="ＭＳ Ｐゴシック" pitchFamily="-65" charset="-128"/>
            </a:endParaRPr>
          </a:p>
          <a:p>
            <a:pPr marL="730250" lvl="2" indent="-273050">
              <a:lnSpc>
                <a:spcPct val="130000"/>
              </a:lnSpc>
              <a:spcBef>
                <a:spcPct val="20000"/>
              </a:spcBef>
              <a:buClr>
                <a:srgbClr val="083763"/>
              </a:buClr>
              <a:buSzPct val="95000"/>
              <a:buFont typeface="Wingdings 2" pitchFamily="-107" charset="2"/>
              <a:buChar char=""/>
            </a:pPr>
            <a:endParaRPr lang="fr-FR" dirty="0" smtClean="0"/>
          </a:p>
          <a:p>
            <a:pPr marL="730250" lvl="2" indent="-273050">
              <a:lnSpc>
                <a:spcPct val="130000"/>
              </a:lnSpc>
              <a:spcBef>
                <a:spcPct val="20000"/>
              </a:spcBef>
              <a:buClr>
                <a:srgbClr val="083763"/>
              </a:buClr>
              <a:buSzPct val="95000"/>
            </a:pPr>
            <a:endParaRPr lang="fr-FR" dirty="0"/>
          </a:p>
          <a:p>
            <a:pPr marL="730250" lvl="2" indent="-273050">
              <a:lnSpc>
                <a:spcPct val="130000"/>
              </a:lnSpc>
              <a:spcBef>
                <a:spcPct val="20000"/>
              </a:spcBef>
              <a:buClr>
                <a:srgbClr val="083763"/>
              </a:buClr>
              <a:buSzPct val="95000"/>
              <a:buFont typeface="Wingdings 2" pitchFamily="-107" charset="2"/>
              <a:buChar char=""/>
            </a:pPr>
            <a:endParaRPr lang="fr-FR" dirty="0"/>
          </a:p>
          <a:p>
            <a:r>
              <a:rPr lang="fr-FR" dirty="0"/>
              <a:t> </a:t>
            </a:r>
          </a:p>
          <a:p>
            <a:pPr marL="730250" lvl="2" indent="-273050">
              <a:lnSpc>
                <a:spcPct val="130000"/>
              </a:lnSpc>
              <a:spcBef>
                <a:spcPct val="20000"/>
              </a:spcBef>
              <a:buClr>
                <a:srgbClr val="083763"/>
              </a:buClr>
              <a:buSzPct val="95000"/>
              <a:buFont typeface="Wingdings 2" pitchFamily="-107" charset="2"/>
              <a:buChar char=""/>
            </a:pPr>
            <a:endParaRPr lang="en-GB" sz="2000" b="1"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92914188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33375"/>
            <a:ext cx="9144000" cy="838200"/>
          </a:xfrm>
        </p:spPr>
        <p:txBody>
          <a:bodyPr>
            <a:normAutofit/>
          </a:bodyPr>
          <a:lstStyle/>
          <a:p>
            <a:pPr eaLnBrk="1" hangingPunct="1">
              <a:defRPr/>
            </a:pPr>
            <a:r>
              <a:rPr lang="en-GB" sz="2400" b="1" dirty="0" smtClean="0">
                <a:solidFill>
                  <a:srgbClr val="000045"/>
                </a:solidFill>
                <a:latin typeface="Arial" pitchFamily="-1" charset="0"/>
                <a:ea typeface="Arial" pitchFamily="-1" charset="0"/>
                <a:cs typeface="Arial" pitchFamily="-1" charset="0"/>
              </a:rPr>
              <a:t>Information and communication </a:t>
            </a:r>
            <a:endParaRPr lang="en-GB" sz="2400" b="1" dirty="0">
              <a:solidFill>
                <a:srgbClr val="000045"/>
              </a:solidFill>
              <a:latin typeface="Arial" pitchFamily="-1" charset="0"/>
              <a:ea typeface="Arial" pitchFamily="-1" charset="0"/>
              <a:cs typeface="Arial" pitchFamily="-1" charset="0"/>
            </a:endParaRPr>
          </a:p>
        </p:txBody>
      </p:sp>
      <p:sp>
        <p:nvSpPr>
          <p:cNvPr id="18435" name="Rectangle 3"/>
          <p:cNvSpPr>
            <a:spLocks noGrp="1" noChangeArrowheads="1"/>
          </p:cNvSpPr>
          <p:nvPr>
            <p:ph type="body" idx="1"/>
          </p:nvPr>
        </p:nvSpPr>
        <p:spPr>
          <a:xfrm>
            <a:off x="762000" y="1143000"/>
            <a:ext cx="7772400" cy="5257800"/>
          </a:xfrm>
        </p:spPr>
        <p:txBody>
          <a:bodyPr/>
          <a:lstStyle/>
          <a:p>
            <a:pPr>
              <a:lnSpc>
                <a:spcPct val="110000"/>
              </a:lnSpc>
            </a:pPr>
            <a:r>
              <a:rPr lang="en-GB" sz="2000" b="1" dirty="0" smtClean="0">
                <a:solidFill>
                  <a:srgbClr val="800000"/>
                </a:solidFill>
                <a:latin typeface="Arial" charset="0"/>
                <a:ea typeface="ＭＳ Ｐゴシック" charset="0"/>
                <a:cs typeface="Arial" charset="0"/>
              </a:rPr>
              <a:t>Informing</a:t>
            </a:r>
            <a:r>
              <a:rPr lang="en-GB" sz="2000" dirty="0" smtClean="0">
                <a:latin typeface="Arial" charset="0"/>
                <a:ea typeface="ＭＳ Ｐゴシック" charset="0"/>
                <a:cs typeface="Arial" charset="0"/>
              </a:rPr>
              <a:t>: </a:t>
            </a:r>
            <a:r>
              <a:rPr lang="en-GB" sz="2000" b="1" dirty="0" smtClean="0">
                <a:latin typeface="Arial" charset="0"/>
                <a:ea typeface="ＭＳ Ｐゴシック" charset="0"/>
                <a:cs typeface="Arial" charset="0"/>
              </a:rPr>
              <a:t>a one-way process</a:t>
            </a:r>
          </a:p>
          <a:p>
            <a:pPr lvl="1">
              <a:lnSpc>
                <a:spcPct val="110000"/>
              </a:lnSpc>
            </a:pPr>
            <a:r>
              <a:rPr lang="en-GB" sz="2000" dirty="0" smtClean="0">
                <a:latin typeface="Arial" charset="0"/>
                <a:ea typeface="ＭＳ Ｐゴシック" charset="0"/>
                <a:cs typeface="Arial" charset="0"/>
              </a:rPr>
              <a:t>Transmitter </a:t>
            </a:r>
            <a:r>
              <a:rPr lang="en-GB" sz="2000" dirty="0" smtClean="0">
                <a:latin typeface="Wingdings"/>
                <a:ea typeface="Wingdings"/>
                <a:cs typeface="Wingdings"/>
                <a:sym typeface="Wingdings"/>
              </a:rPr>
              <a:t></a:t>
            </a:r>
            <a:r>
              <a:rPr lang="en-GB" sz="2000" dirty="0" smtClean="0">
                <a:latin typeface="Arial" charset="0"/>
                <a:ea typeface="ＭＳ Ｐゴシック" charset="0"/>
                <a:cs typeface="Arial" charset="0"/>
              </a:rPr>
              <a:t>Media </a:t>
            </a:r>
            <a:r>
              <a:rPr lang="en-GB" sz="2000" dirty="0" smtClean="0">
                <a:latin typeface="Wingdings"/>
                <a:ea typeface="Wingdings"/>
                <a:cs typeface="Wingdings"/>
                <a:sym typeface="Wingdings"/>
              </a:rPr>
              <a:t></a:t>
            </a:r>
            <a:r>
              <a:rPr lang="en-GB" sz="2000" dirty="0" smtClean="0">
                <a:latin typeface="Arial" charset="0"/>
                <a:ea typeface="ＭＳ Ｐゴシック" charset="0"/>
                <a:cs typeface="Arial" charset="0"/>
              </a:rPr>
              <a:t> Receiver</a:t>
            </a:r>
          </a:p>
          <a:p>
            <a:pPr lvl="1">
              <a:lnSpc>
                <a:spcPct val="110000"/>
              </a:lnSpc>
            </a:pPr>
            <a:r>
              <a:rPr lang="en-GB" sz="2000" dirty="0" smtClean="0">
                <a:latin typeface="Arial" charset="0"/>
                <a:ea typeface="ＭＳ Ｐゴシック" charset="0"/>
                <a:cs typeface="Arial" charset="0"/>
              </a:rPr>
              <a:t>To inform is to let somebody know something</a:t>
            </a:r>
          </a:p>
          <a:p>
            <a:pPr marL="393700" lvl="1" indent="0">
              <a:lnSpc>
                <a:spcPct val="110000"/>
              </a:lnSpc>
              <a:buNone/>
            </a:pPr>
            <a:endParaRPr lang="en-GB" sz="800" dirty="0" smtClean="0">
              <a:latin typeface="Arial" charset="0"/>
              <a:ea typeface="ＭＳ Ｐゴシック" charset="0"/>
              <a:cs typeface="Arial" charset="0"/>
            </a:endParaRPr>
          </a:p>
          <a:p>
            <a:pPr>
              <a:lnSpc>
                <a:spcPct val="110000"/>
              </a:lnSpc>
            </a:pPr>
            <a:r>
              <a:rPr lang="en-GB" sz="2000" b="1" dirty="0" smtClean="0">
                <a:solidFill>
                  <a:srgbClr val="800000"/>
                </a:solidFill>
                <a:latin typeface="Arial" charset="0"/>
                <a:ea typeface="ＭＳ Ｐゴシック" charset="0"/>
                <a:cs typeface="Arial" charset="0"/>
              </a:rPr>
              <a:t>Communicating</a:t>
            </a:r>
            <a:r>
              <a:rPr lang="en-GB" sz="2000" dirty="0" smtClean="0">
                <a:latin typeface="Arial" charset="0"/>
                <a:ea typeface="ＭＳ Ｐゴシック" charset="0"/>
                <a:cs typeface="Arial" charset="0"/>
              </a:rPr>
              <a:t>: </a:t>
            </a:r>
            <a:r>
              <a:rPr lang="en-GB" sz="2000" b="1" dirty="0" smtClean="0">
                <a:latin typeface="Arial" charset="0"/>
                <a:ea typeface="ＭＳ Ｐゴシック" charset="0"/>
                <a:cs typeface="Arial" charset="0"/>
              </a:rPr>
              <a:t>a two-way process  </a:t>
            </a:r>
          </a:p>
          <a:p>
            <a:pPr lvl="1">
              <a:lnSpc>
                <a:spcPct val="110000"/>
              </a:lnSpc>
            </a:pPr>
            <a:r>
              <a:rPr lang="en-GB" sz="2000" dirty="0" smtClean="0">
                <a:latin typeface="Arial" charset="0"/>
                <a:ea typeface="ＭＳ Ｐゴシック" charset="0"/>
                <a:cs typeface="Arial" charset="0"/>
              </a:rPr>
              <a:t>Transmitter </a:t>
            </a:r>
            <a:r>
              <a:rPr lang="en-GB" sz="2000" dirty="0" smtClean="0">
                <a:latin typeface="Wingdings"/>
                <a:ea typeface="Wingdings"/>
                <a:cs typeface="Wingdings"/>
                <a:sym typeface="Wingdings"/>
              </a:rPr>
              <a:t></a:t>
            </a:r>
            <a:r>
              <a:rPr lang="en-GB" sz="2000" dirty="0" smtClean="0">
                <a:latin typeface="Arial" charset="0"/>
                <a:ea typeface="ＭＳ Ｐゴシック" charset="0"/>
                <a:cs typeface="Arial" charset="0"/>
              </a:rPr>
              <a:t> </a:t>
            </a:r>
            <a:r>
              <a:rPr lang="en-GB" sz="2000" dirty="0" smtClean="0">
                <a:latin typeface="Wingdings"/>
                <a:ea typeface="Wingdings"/>
                <a:cs typeface="Wingdings"/>
                <a:sym typeface="Wingdings"/>
              </a:rPr>
              <a:t></a:t>
            </a:r>
            <a:r>
              <a:rPr lang="en-GB" sz="2000" dirty="0" smtClean="0">
                <a:latin typeface="Arial" charset="0"/>
                <a:ea typeface="ＭＳ Ｐゴシック" charset="0"/>
                <a:cs typeface="Arial" charset="0"/>
              </a:rPr>
              <a:t> Receiver</a:t>
            </a:r>
          </a:p>
          <a:p>
            <a:pPr lvl="1">
              <a:lnSpc>
                <a:spcPct val="110000"/>
              </a:lnSpc>
            </a:pPr>
            <a:r>
              <a:rPr lang="en-GB" sz="2000" dirty="0" smtClean="0">
                <a:latin typeface="Helvetica" charset="0"/>
                <a:ea typeface="ＭＳ Ｐゴシック" charset="0"/>
              </a:rPr>
              <a:t>The process requires that the communicating parties share an area in common</a:t>
            </a:r>
          </a:p>
          <a:p>
            <a:pPr marL="393700" lvl="1" indent="0">
              <a:lnSpc>
                <a:spcPct val="110000"/>
              </a:lnSpc>
              <a:buNone/>
            </a:pPr>
            <a:endParaRPr lang="en-GB" sz="800" dirty="0" smtClean="0">
              <a:latin typeface="Arial" charset="0"/>
              <a:ea typeface="ＭＳ Ｐゴシック" charset="0"/>
              <a:cs typeface="Arial" charset="0"/>
            </a:endParaRPr>
          </a:p>
          <a:p>
            <a:pPr marL="273050" lvl="2" indent="-273050">
              <a:lnSpc>
                <a:spcPct val="110000"/>
              </a:lnSpc>
              <a:buSzPct val="95000"/>
            </a:pPr>
            <a:r>
              <a:rPr lang="en-GB" sz="2000" b="1" dirty="0" smtClean="0">
                <a:solidFill>
                  <a:srgbClr val="800000"/>
                </a:solidFill>
                <a:latin typeface="Arial" charset="0"/>
                <a:ea typeface="ＭＳ Ｐゴシック" charset="0"/>
                <a:cs typeface="Arial" charset="0"/>
              </a:rPr>
              <a:t>A dialogue is a communication between several persons or groups of persons</a:t>
            </a:r>
          </a:p>
          <a:p>
            <a:pPr marL="0" lvl="2" indent="0">
              <a:lnSpc>
                <a:spcPct val="110000"/>
              </a:lnSpc>
              <a:buSzPct val="95000"/>
              <a:buNone/>
            </a:pPr>
            <a:endParaRPr lang="en-GB" sz="800" b="1" dirty="0" smtClean="0">
              <a:solidFill>
                <a:srgbClr val="800000"/>
              </a:solidFill>
              <a:latin typeface="Arial" charset="0"/>
              <a:ea typeface="ＭＳ Ｐゴシック" charset="0"/>
              <a:cs typeface="Arial" charset="0"/>
            </a:endParaRPr>
          </a:p>
          <a:p>
            <a:pPr marL="273050" lvl="2" indent="-273050">
              <a:lnSpc>
                <a:spcPct val="110000"/>
              </a:lnSpc>
              <a:buSzPct val="95000"/>
            </a:pPr>
            <a:r>
              <a:rPr lang="en-GB" sz="2000" b="1" dirty="0" smtClean="0">
                <a:solidFill>
                  <a:srgbClr val="800000"/>
                </a:solidFill>
                <a:latin typeface="Arial" charset="0"/>
                <a:ea typeface="ＭＳ Ｐゴシック" charset="0"/>
                <a:cs typeface="Arial" charset="0"/>
              </a:rPr>
              <a:t>The </a:t>
            </a:r>
            <a:r>
              <a:rPr lang="en-GB" sz="2000" b="1" dirty="0">
                <a:solidFill>
                  <a:srgbClr val="800000"/>
                </a:solidFill>
                <a:latin typeface="Arial" charset="0"/>
                <a:ea typeface="ＭＳ Ｐゴシック" charset="0"/>
                <a:cs typeface="Arial" charset="0"/>
              </a:rPr>
              <a:t>basic function of language is not to inform but to </a:t>
            </a:r>
            <a:r>
              <a:rPr lang="en-GB" sz="2000" b="1" dirty="0" smtClean="0">
                <a:solidFill>
                  <a:srgbClr val="800000"/>
                </a:solidFill>
                <a:latin typeface="Arial" charset="0"/>
                <a:ea typeface="ＭＳ Ｐゴシック" charset="0"/>
                <a:cs typeface="Arial" charset="0"/>
              </a:rPr>
              <a:t>relate </a:t>
            </a:r>
            <a:r>
              <a:rPr lang="en-GB" sz="2000" b="1" dirty="0">
                <a:solidFill>
                  <a:srgbClr val="800000"/>
                </a:solidFill>
                <a:latin typeface="Arial" charset="0"/>
                <a:ea typeface="ＭＳ Ｐゴシック" charset="0"/>
                <a:cs typeface="Arial" charset="0"/>
              </a:rPr>
              <a:t>events and to tell stories i.e. to evoke</a:t>
            </a:r>
            <a:endParaRPr lang="fr-FR" sz="2000" dirty="0">
              <a:latin typeface="Arial" charset="0"/>
              <a:ea typeface="ＭＳ Ｐゴシック" charset="0"/>
              <a:cs typeface="Arial" charset="0"/>
            </a:endParaRPr>
          </a:p>
          <a:p>
            <a:pPr algn="just">
              <a:lnSpc>
                <a:spcPct val="120000"/>
              </a:lnSpc>
              <a:buFontTx/>
              <a:buNone/>
            </a:pPr>
            <a:endParaRPr lang="fr-FR" sz="2000" dirty="0">
              <a:latin typeface="Arial" charset="0"/>
              <a:ea typeface="ＭＳ Ｐゴシック" charset="0"/>
              <a:cs typeface="Arial" charset="0"/>
            </a:endParaRPr>
          </a:p>
          <a:p>
            <a:pPr marL="273050" lvl="2" indent="-273050">
              <a:lnSpc>
                <a:spcPct val="110000"/>
              </a:lnSpc>
              <a:buSzPct val="95000"/>
            </a:pPr>
            <a:endParaRPr lang="en-GB" sz="2000" b="1" dirty="0" smtClean="0">
              <a:solidFill>
                <a:srgbClr val="800000"/>
              </a:solidFill>
              <a:latin typeface="Arial" charset="0"/>
              <a:ea typeface="ＭＳ Ｐゴシック" charset="0"/>
              <a:cs typeface="Arial" charset="0"/>
            </a:endParaRPr>
          </a:p>
          <a:p>
            <a:pPr marL="0" indent="0">
              <a:buNone/>
            </a:pPr>
            <a:endParaRPr lang="en-GB" dirty="0">
              <a:latin typeface="Arial" charset="0"/>
              <a:ea typeface="ＭＳ Ｐゴシック"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3</a:t>
            </a:fld>
            <a:endParaRPr lang="fr-FR" sz="1200" dirty="0"/>
          </a:p>
        </p:txBody>
      </p:sp>
    </p:spTree>
    <p:extLst>
      <p:ext uri="{BB962C8B-B14F-4D97-AF65-F5344CB8AC3E}">
        <p14:creationId xmlns:p14="http://schemas.microsoft.com/office/powerpoint/2010/main" val="979159575"/>
      </p:ext>
    </p:extLst>
  </p:cSld>
  <p:clrMapOvr>
    <a:masterClrMapping/>
  </p:clrMapOvr>
  <p:transition xmlns:p14="http://schemas.microsoft.com/office/powerpoint/2010/mai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533400" y="1524000"/>
            <a:ext cx="8229600" cy="4343400"/>
          </a:xfrm>
          <a:prstGeom prst="rect">
            <a:avLst/>
          </a:prstGeom>
          <a:noFill/>
          <a:ln w="9525">
            <a:noFill/>
            <a:miter lim="800000"/>
            <a:headEnd/>
            <a:tailEnd/>
          </a:ln>
        </p:spPr>
        <p:txBody>
          <a:bodyPr lIns="91431" tIns="45716" rIns="91431" bIns="45716">
            <a:prstTxWarp prst="textNoShape">
              <a:avLst/>
            </a:prstTxWarp>
          </a:bodyPr>
          <a:lstStyle/>
          <a:p>
            <a:pPr marL="914400" lvl="1" indent="-457200">
              <a:lnSpc>
                <a:spcPct val="120000"/>
              </a:lnSpc>
              <a:spcBef>
                <a:spcPct val="20000"/>
              </a:spcBef>
              <a:spcAft>
                <a:spcPts val="600"/>
              </a:spcAft>
              <a:buClr>
                <a:srgbClr val="083763"/>
              </a:buClr>
              <a:buSzPct val="85000"/>
              <a:buFont typeface="Wingdings 2" pitchFamily="-107" charset="2"/>
              <a:buChar char=""/>
            </a:pPr>
            <a:endParaRPr lang="en-GB"/>
          </a:p>
        </p:txBody>
      </p:sp>
      <p:sp>
        <p:nvSpPr>
          <p:cNvPr id="21507" name="Rectangle 2"/>
          <p:cNvSpPr txBox="1">
            <a:spLocks noChangeArrowheads="1"/>
          </p:cNvSpPr>
          <p:nvPr/>
        </p:nvSpPr>
        <p:spPr bwMode="auto">
          <a:xfrm>
            <a:off x="0" y="152400"/>
            <a:ext cx="9144000" cy="762000"/>
          </a:xfrm>
          <a:prstGeom prst="rect">
            <a:avLst/>
          </a:prstGeom>
          <a:noFill/>
          <a:ln w="9525">
            <a:noFill/>
            <a:miter lim="800000"/>
            <a:headEnd/>
            <a:tailEnd/>
          </a:ln>
        </p:spPr>
        <p:txBody>
          <a:bodyPr anchor="ctr">
            <a:prstTxWarp prst="textNoShape">
              <a:avLst/>
            </a:prstTxWarp>
          </a:bodyPr>
          <a:lstStyle/>
          <a:p>
            <a:pPr algn="ctr">
              <a:spcAft>
                <a:spcPts val="3000"/>
              </a:spcAft>
            </a:pPr>
            <a:endParaRPr lang="en-GB" sz="2400" b="1" dirty="0">
              <a:solidFill>
                <a:srgbClr val="000045"/>
              </a:solidFill>
            </a:endParaRPr>
          </a:p>
          <a:p>
            <a:pPr algn="ctr">
              <a:spcAft>
                <a:spcPts val="3000"/>
              </a:spcAft>
            </a:pPr>
            <a:r>
              <a:rPr lang="en-GB" sz="2400" b="1" dirty="0">
                <a:solidFill>
                  <a:srgbClr val="000045"/>
                </a:solidFill>
              </a:rPr>
              <a:t>Lessons from </a:t>
            </a:r>
            <a:r>
              <a:rPr lang="en-GB" sz="2400" b="1" dirty="0" smtClean="0">
                <a:solidFill>
                  <a:srgbClr val="000045"/>
                </a:solidFill>
              </a:rPr>
              <a:t>experience (3)</a:t>
            </a:r>
            <a:endParaRPr lang="en-GB" sz="2000" dirty="0">
              <a:ea typeface="ＭＳ Ｐゴシック" pitchFamily="-107" charset="-128"/>
              <a:cs typeface="ＭＳ Ｐゴシック" pitchFamily="-107" charset="-128"/>
            </a:endParaRPr>
          </a:p>
          <a:p>
            <a:pPr algn="ctr">
              <a:spcAft>
                <a:spcPts val="3000"/>
              </a:spcAft>
            </a:pPr>
            <a:endParaRPr lang="en-GB" sz="2400" b="1" dirty="0">
              <a:solidFill>
                <a:srgbClr val="000045"/>
              </a:solidFill>
            </a:endParaRPr>
          </a:p>
        </p:txBody>
      </p:sp>
      <p:sp>
        <p:nvSpPr>
          <p:cNvPr id="2150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4A5E68-128B-0947-AC1F-FA36B14EC71E}" type="slidenum">
              <a:rPr lang="fr-FR" sz="1200"/>
              <a:pPr algn="r"/>
              <a:t>30</a:t>
            </a:fld>
            <a:endParaRPr lang="fr-FR" sz="1200"/>
          </a:p>
        </p:txBody>
      </p:sp>
      <p:sp>
        <p:nvSpPr>
          <p:cNvPr id="5" name="ZoneTexte 4"/>
          <p:cNvSpPr txBox="1"/>
          <p:nvPr/>
        </p:nvSpPr>
        <p:spPr>
          <a:xfrm>
            <a:off x="0" y="0"/>
            <a:ext cx="9144000" cy="914400"/>
          </a:xfrm>
          <a:prstGeom prst="rect">
            <a:avLst/>
          </a:prstGeom>
        </p:spPr>
        <p:txBody>
          <a:bodyPr wrap="none" lIns="0" rIns="18288">
            <a:prstTxWarp prst="textNoShape">
              <a:avLst/>
            </a:prstTxWarp>
            <a:normAutofit/>
          </a:bodyPr>
          <a:lstStyle/>
          <a:p>
            <a:pPr algn="r">
              <a:spcBef>
                <a:spcPct val="20000"/>
              </a:spcBef>
              <a:buClr>
                <a:srgbClr val="0BD0D9"/>
              </a:buClr>
              <a:buSzPct val="95000"/>
            </a:pPr>
            <a:endParaRPr lang="fr-FR" sz="1600"/>
          </a:p>
        </p:txBody>
      </p:sp>
      <p:sp>
        <p:nvSpPr>
          <p:cNvPr id="21510" name="Rectangle 3"/>
          <p:cNvSpPr>
            <a:spLocks noChangeArrowheads="1"/>
          </p:cNvSpPr>
          <p:nvPr/>
        </p:nvSpPr>
        <p:spPr bwMode="auto">
          <a:xfrm>
            <a:off x="381000" y="838200"/>
            <a:ext cx="8534400" cy="5334000"/>
          </a:xfrm>
          <a:prstGeom prst="rect">
            <a:avLst/>
          </a:prstGeom>
          <a:noFill/>
          <a:ln w="9525">
            <a:noFill/>
            <a:miter lim="800000"/>
            <a:headEnd/>
            <a:tailEnd/>
          </a:ln>
        </p:spPr>
        <p:txBody>
          <a:bodyPr lIns="91431" tIns="45716" rIns="91431" bIns="45716">
            <a:prstTxWarp prst="textNoShape">
              <a:avLst/>
            </a:prstTxWarp>
          </a:bodyPr>
          <a:lstStyle/>
          <a:p>
            <a:pPr lvl="1" indent="-273050">
              <a:lnSpc>
                <a:spcPct val="120000"/>
              </a:lnSpc>
              <a:spcBef>
                <a:spcPct val="20000"/>
              </a:spcBef>
              <a:spcAft>
                <a:spcPts val="600"/>
              </a:spcAft>
              <a:buClr>
                <a:srgbClr val="083763"/>
              </a:buClr>
              <a:buSzPct val="95000"/>
              <a:buFont typeface="Wingdings 2" pitchFamily="-107" charset="2"/>
              <a:buChar char=""/>
            </a:pPr>
            <a:r>
              <a:rPr lang="en-GB" sz="2000" dirty="0" smtClean="0">
                <a:ea typeface="ＭＳ Ｐゴシック" pitchFamily="-107" charset="-128"/>
                <a:cs typeface="ＭＳ Ｐゴシック" pitchFamily="-107" charset="-128"/>
              </a:rPr>
              <a:t>With the help of local professionals (particularly the health care personnel and teachers) it is possible to develop</a:t>
            </a:r>
            <a:r>
              <a:rPr lang="en-GB" sz="2000" b="1" dirty="0" smtClean="0">
                <a:ea typeface="ＭＳ Ｐゴシック" pitchFamily="-107" charset="-128"/>
                <a:cs typeface="ＭＳ Ｐゴシック" pitchFamily="-107" charset="-128"/>
              </a:rPr>
              <a:t> </a:t>
            </a:r>
            <a:r>
              <a:rPr lang="en-GB" sz="2000" b="1" dirty="0" smtClean="0">
                <a:solidFill>
                  <a:srgbClr val="800000"/>
                </a:solidFill>
                <a:ea typeface="ＭＳ Ｐゴシック" pitchFamily="-107" charset="-128"/>
                <a:cs typeface="ＭＳ Ｐゴシック" pitchFamily="-107" charset="-128"/>
              </a:rPr>
              <a:t>a practical radiation protection culture </a:t>
            </a:r>
            <a:r>
              <a:rPr lang="en-GB" sz="2000" dirty="0" smtClean="0">
                <a:solidFill>
                  <a:srgbClr val="000000"/>
                </a:solidFill>
                <a:ea typeface="ＭＳ Ｐゴシック" pitchFamily="-107" charset="-128"/>
                <a:cs typeface="ＭＳ Ｐゴシック" pitchFamily="-107" charset="-128"/>
              </a:rPr>
              <a:t>among the affected population </a:t>
            </a:r>
            <a:r>
              <a:rPr lang="en-GB" sz="2000" dirty="0" smtClean="0">
                <a:ea typeface="ＭＳ Ｐゴシック" pitchFamily="-107" charset="-128"/>
                <a:cs typeface="ＭＳ Ｐゴシック" pitchFamily="-107" charset="-128"/>
              </a:rPr>
              <a:t>allowing individuals:</a:t>
            </a:r>
          </a:p>
          <a:p>
            <a:pPr lvl="2" indent="-273050">
              <a:lnSpc>
                <a:spcPct val="120000"/>
              </a:lnSpc>
              <a:spcBef>
                <a:spcPct val="20000"/>
              </a:spcBef>
              <a:spcAft>
                <a:spcPts val="0"/>
              </a:spcAft>
              <a:buClr>
                <a:srgbClr val="083763"/>
              </a:buClr>
              <a:buSzPct val="95000"/>
              <a:buFont typeface="Wingdings 2" pitchFamily="-107" charset="2"/>
              <a:buChar char=""/>
            </a:pPr>
            <a:r>
              <a:rPr lang="en-GB" sz="2000" dirty="0" smtClean="0">
                <a:ea typeface="ＭＳ Ｐゴシック" pitchFamily="-107" charset="-128"/>
                <a:cs typeface="ＭＳ Ｐゴシック" pitchFamily="-107" charset="-128"/>
              </a:rPr>
              <a:t>To </a:t>
            </a:r>
            <a:r>
              <a:rPr lang="en-GB" sz="2000" b="1" dirty="0" smtClean="0">
                <a:solidFill>
                  <a:srgbClr val="800000"/>
                </a:solidFill>
                <a:ea typeface="ＭＳ Ｐゴシック" pitchFamily="-107" charset="-128"/>
                <a:cs typeface="ＭＳ Ｐゴシック" pitchFamily="-107" charset="-128"/>
              </a:rPr>
              <a:t>interpret</a:t>
            </a:r>
            <a:r>
              <a:rPr lang="en-GB" sz="2000" dirty="0" smtClean="0">
                <a:ea typeface="ＭＳ Ｐゴシック" pitchFamily="-107" charset="-128"/>
                <a:cs typeface="ＭＳ Ｐゴシック" pitchFamily="-107" charset="-128"/>
              </a:rPr>
              <a:t> results of measurements</a:t>
            </a:r>
          </a:p>
          <a:p>
            <a:pPr lvl="2" indent="-273050">
              <a:lnSpc>
                <a:spcPct val="120000"/>
              </a:lnSpc>
              <a:spcBef>
                <a:spcPct val="20000"/>
              </a:spcBef>
              <a:spcAft>
                <a:spcPts val="0"/>
              </a:spcAft>
              <a:buClr>
                <a:srgbClr val="083763"/>
              </a:buClr>
              <a:buSzPct val="95000"/>
              <a:buFont typeface="Wingdings 2" pitchFamily="-107" charset="2"/>
              <a:buChar char=""/>
            </a:pPr>
            <a:r>
              <a:rPr lang="en-GB" sz="2000" dirty="0" smtClean="0">
                <a:solidFill>
                  <a:srgbClr val="000000"/>
                </a:solidFill>
                <a:ea typeface="ＭＳ Ｐゴシック" pitchFamily="-107" charset="-128"/>
                <a:cs typeface="ＭＳ Ｐゴシック" pitchFamily="-107" charset="-128"/>
              </a:rPr>
              <a:t>To</a:t>
            </a:r>
            <a:r>
              <a:rPr lang="en-GB" sz="2000" b="1" dirty="0" smtClean="0">
                <a:solidFill>
                  <a:srgbClr val="800000"/>
                </a:solidFill>
                <a:ea typeface="ＭＳ Ｐゴシック" pitchFamily="-107" charset="-128"/>
                <a:cs typeface="ＭＳ Ｐゴシック" pitchFamily="-107" charset="-128"/>
              </a:rPr>
              <a:t> orient themselves</a:t>
            </a:r>
            <a:r>
              <a:rPr lang="en-GB" sz="2000" dirty="0" smtClean="0">
                <a:ea typeface="ＭＳ Ｐゴシック" pitchFamily="-107" charset="-128"/>
                <a:cs typeface="ＭＳ Ｐゴシック" pitchFamily="-107" charset="-128"/>
              </a:rPr>
              <a:t> in relation to radioactivity in everyday life</a:t>
            </a:r>
          </a:p>
          <a:p>
            <a:pPr lvl="2" indent="-273050">
              <a:lnSpc>
                <a:spcPct val="120000"/>
              </a:lnSpc>
              <a:spcBef>
                <a:spcPct val="20000"/>
              </a:spcBef>
              <a:spcAft>
                <a:spcPts val="0"/>
              </a:spcAft>
              <a:buClr>
                <a:srgbClr val="083763"/>
              </a:buClr>
              <a:buSzPct val="95000"/>
              <a:buFont typeface="Wingdings 2" pitchFamily="-107" charset="2"/>
              <a:buChar char=""/>
            </a:pPr>
            <a:r>
              <a:rPr lang="en-GB" sz="2000" dirty="0" smtClean="0">
                <a:ea typeface="ＭＳ Ｐゴシック" pitchFamily="-107" charset="-128"/>
                <a:cs typeface="ＭＳ Ｐゴシック" pitchFamily="-107" charset="-128"/>
              </a:rPr>
              <a:t>To bring elements to </a:t>
            </a:r>
            <a:r>
              <a:rPr lang="en-GB" sz="2000" b="1" dirty="0" smtClean="0">
                <a:solidFill>
                  <a:srgbClr val="800000"/>
                </a:solidFill>
                <a:ea typeface="ＭＳ Ｐゴシック" pitchFamily="-107" charset="-128"/>
                <a:cs typeface="ＭＳ Ｐゴシック" pitchFamily="-107" charset="-128"/>
              </a:rPr>
              <a:t>make decisions and take actions</a:t>
            </a:r>
          </a:p>
          <a:p>
            <a:pPr lvl="2" indent="-273050">
              <a:lnSpc>
                <a:spcPct val="120000"/>
              </a:lnSpc>
              <a:spcBef>
                <a:spcPct val="20000"/>
              </a:spcBef>
              <a:spcAft>
                <a:spcPts val="0"/>
              </a:spcAft>
              <a:buClr>
                <a:srgbClr val="083763"/>
              </a:buClr>
              <a:buSzPct val="95000"/>
              <a:buFont typeface="Wingdings 2" pitchFamily="-107" charset="2"/>
              <a:buChar char=""/>
            </a:pPr>
            <a:r>
              <a:rPr lang="en-GB" sz="2000" dirty="0" smtClean="0">
                <a:ea typeface="ＭＳ Ｐゴシック" pitchFamily="-107" charset="-128"/>
                <a:cs typeface="ＭＳ Ｐゴシック" pitchFamily="-107" charset="-128"/>
              </a:rPr>
              <a:t>To </a:t>
            </a:r>
            <a:r>
              <a:rPr lang="en-GB" sz="2000" b="1" dirty="0" smtClean="0">
                <a:solidFill>
                  <a:srgbClr val="800000"/>
                </a:solidFill>
                <a:ea typeface="ＭＳ Ｐゴシック" pitchFamily="-107" charset="-128"/>
                <a:cs typeface="ＭＳ Ｐゴシック" pitchFamily="-107" charset="-128"/>
              </a:rPr>
              <a:t>assess the effectiveness </a:t>
            </a:r>
            <a:r>
              <a:rPr lang="en-GB" sz="2000" dirty="0" smtClean="0">
                <a:ea typeface="ＭＳ Ｐゴシック" pitchFamily="-107" charset="-128"/>
                <a:cs typeface="ＭＳ Ｐゴシック" pitchFamily="-107" charset="-128"/>
              </a:rPr>
              <a:t>of the protective actions they implement themselves</a:t>
            </a:r>
          </a:p>
          <a:p>
            <a:pPr lvl="1" indent="-273050">
              <a:lnSpc>
                <a:spcPct val="120000"/>
              </a:lnSpc>
              <a:spcBef>
                <a:spcPct val="20000"/>
              </a:spcBef>
              <a:spcAft>
                <a:spcPts val="600"/>
              </a:spcAft>
              <a:buClr>
                <a:srgbClr val="083763"/>
              </a:buClr>
              <a:buSzPct val="95000"/>
              <a:buFont typeface="Wingdings 2" pitchFamily="-107" charset="2"/>
              <a:buChar char=""/>
            </a:pPr>
            <a:r>
              <a:rPr lang="en-GB" sz="2000" dirty="0" smtClean="0">
                <a:solidFill>
                  <a:srgbClr val="000000"/>
                </a:solidFill>
                <a:ea typeface="ＭＳ Ｐゴシック" pitchFamily="-107" charset="-128"/>
                <a:cs typeface="ＭＳ Ｐゴシック" pitchFamily="-107" charset="-128"/>
              </a:rPr>
              <a:t>This practical radiation protection culture can be defined as the </a:t>
            </a:r>
            <a:r>
              <a:rPr lang="en-GB" sz="2000" b="1" dirty="0" smtClean="0">
                <a:solidFill>
                  <a:srgbClr val="800000"/>
                </a:solidFill>
                <a:ea typeface="ＭＳ Ｐゴシック" pitchFamily="-107" charset="-128"/>
                <a:cs typeface="ＭＳ Ｐゴシック" pitchFamily="-107" charset="-128"/>
              </a:rPr>
              <a:t>knowledge and skills enabling each citizen to make choices and behave wisely</a:t>
            </a:r>
            <a:r>
              <a:rPr lang="en-GB" sz="2000" b="1" dirty="0" smtClean="0">
                <a:ea typeface="ＭＳ Ｐゴシック" pitchFamily="-107" charset="-128"/>
                <a:cs typeface="ＭＳ Ｐゴシック" pitchFamily="-107" charset="-128"/>
              </a:rPr>
              <a:t> </a:t>
            </a:r>
            <a:r>
              <a:rPr lang="en-GB" sz="2000" dirty="0" smtClean="0">
                <a:ea typeface="ＭＳ Ｐゴシック" pitchFamily="-107" charset="-128"/>
                <a:cs typeface="ＭＳ Ｐゴシック" pitchFamily="-107" charset="-128"/>
              </a:rPr>
              <a:t>in a contaminated environment</a:t>
            </a:r>
          </a:p>
          <a:p>
            <a:pPr lvl="2" indent="-273050">
              <a:lnSpc>
                <a:spcPct val="130000"/>
              </a:lnSpc>
              <a:spcBef>
                <a:spcPct val="20000"/>
              </a:spcBef>
              <a:buClr>
                <a:srgbClr val="083763"/>
              </a:buClr>
              <a:buSzPct val="95000"/>
              <a:buFont typeface="Wingdings 2" pitchFamily="-107" charset="2"/>
              <a:buChar char=""/>
            </a:pPr>
            <a:endParaRPr lang="en-GB" dirty="0" smtClean="0">
              <a:solidFill>
                <a:srgbClr val="800000"/>
              </a:solidFill>
              <a:ea typeface="ＭＳ Ｐゴシック" pitchFamily="-107" charset="-128"/>
              <a:cs typeface="ＭＳ Ｐゴシック" pitchFamily="-107" charset="-128"/>
            </a:endParaRPr>
          </a:p>
          <a:p>
            <a:pPr marL="730250" lvl="2" indent="-273050">
              <a:lnSpc>
                <a:spcPct val="130000"/>
              </a:lnSpc>
              <a:spcBef>
                <a:spcPct val="20000"/>
              </a:spcBef>
              <a:buClr>
                <a:srgbClr val="083763"/>
              </a:buClr>
              <a:buSzPct val="95000"/>
            </a:pPr>
            <a:endParaRPr lang="fr-FR" dirty="0" smtClean="0"/>
          </a:p>
          <a:p>
            <a:pPr marL="730250" lvl="2" indent="-273050">
              <a:lnSpc>
                <a:spcPct val="130000"/>
              </a:lnSpc>
              <a:spcBef>
                <a:spcPct val="20000"/>
              </a:spcBef>
              <a:buClr>
                <a:srgbClr val="083763"/>
              </a:buClr>
              <a:buSzPct val="95000"/>
              <a:buFont typeface="Wingdings 2" pitchFamily="-107" charset="2"/>
              <a:buChar char=""/>
            </a:pPr>
            <a:endParaRPr lang="fr-FR" dirty="0"/>
          </a:p>
          <a:p>
            <a:r>
              <a:rPr lang="fr-FR" dirty="0"/>
              <a:t> </a:t>
            </a:r>
          </a:p>
          <a:p>
            <a:pPr marL="730250" lvl="2" indent="-273050">
              <a:lnSpc>
                <a:spcPct val="130000"/>
              </a:lnSpc>
              <a:spcBef>
                <a:spcPct val="20000"/>
              </a:spcBef>
              <a:buClr>
                <a:srgbClr val="083763"/>
              </a:buClr>
              <a:buSzPct val="95000"/>
              <a:buFont typeface="Wingdings 2" pitchFamily="-107" charset="2"/>
              <a:buChar char=""/>
            </a:pPr>
            <a:endParaRPr lang="en-GB" sz="2000" b="1"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737874861"/>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81000" y="838200"/>
            <a:ext cx="8305800" cy="5486400"/>
          </a:xfrm>
          <a:prstGeom prst="rect">
            <a:avLst/>
          </a:prstGeom>
          <a:noFill/>
          <a:ln w="9525">
            <a:noFill/>
            <a:miter lim="800000"/>
            <a:headEnd/>
            <a:tailEnd/>
          </a:ln>
        </p:spPr>
        <p:txBody>
          <a:bodyPr lIns="91431" tIns="45716" rIns="91431" bIns="45716">
            <a:prstTxWarp prst="textNoShape">
              <a:avLst/>
            </a:prstTxWarp>
          </a:bodyPr>
          <a:lstStyle/>
          <a:p>
            <a:pPr lvl="1" indent="-273050">
              <a:lnSpc>
                <a:spcPct val="120000"/>
              </a:lnSpc>
              <a:spcBef>
                <a:spcPct val="20000"/>
              </a:spcBef>
              <a:spcAft>
                <a:spcPts val="0"/>
              </a:spcAft>
              <a:buClr>
                <a:srgbClr val="083763"/>
              </a:buClr>
              <a:buSzPct val="95000"/>
              <a:buFont typeface="Wingdings 2" pitchFamily="-107" charset="2"/>
              <a:buChar char=""/>
              <a:defRPr/>
            </a:pPr>
            <a:r>
              <a:rPr lang="en-GB" sz="2000" dirty="0">
                <a:ea typeface="ＭＳ Ｐゴシック" pitchFamily="-107" charset="-128"/>
                <a:cs typeface="ＭＳ Ｐゴシック" pitchFamily="-107" charset="-128"/>
              </a:rPr>
              <a:t>The pluralism of </a:t>
            </a:r>
            <a:r>
              <a:rPr lang="en-GB" sz="2000" dirty="0" smtClean="0">
                <a:ea typeface="ＭＳ Ｐゴシック" pitchFamily="-107" charset="-128"/>
                <a:cs typeface="ＭＳ Ｐゴシック" pitchFamily="-107" charset="-128"/>
              </a:rPr>
              <a:t>the sources </a:t>
            </a:r>
            <a:r>
              <a:rPr lang="en-GB" sz="2000" dirty="0">
                <a:ea typeface="ＭＳ Ｐゴシック" pitchFamily="-107" charset="-128"/>
                <a:cs typeface="ＭＳ Ｐゴシック" pitchFamily="-107" charset="-128"/>
              </a:rPr>
              <a:t>of measurement (public and </a:t>
            </a:r>
            <a:r>
              <a:rPr lang="en-GB" sz="2000" dirty="0" smtClean="0">
                <a:ea typeface="ＭＳ Ｐゴシック" pitchFamily="-107" charset="-128"/>
                <a:cs typeface="ＭＳ Ｐゴシック" pitchFamily="-107" charset="-128"/>
              </a:rPr>
              <a:t>private, </a:t>
            </a:r>
            <a:r>
              <a:rPr lang="en-GB" sz="2000" dirty="0">
                <a:ea typeface="ＭＳ Ｐゴシック" pitchFamily="-107" charset="-128"/>
                <a:cs typeface="ＭＳ Ｐゴシック" pitchFamily="-107" charset="-128"/>
              </a:rPr>
              <a:t>local, regional and national actors) and the establishment of places for dialogue are important to </a:t>
            </a:r>
            <a:r>
              <a:rPr lang="en-GB" sz="2000" dirty="0" smtClean="0">
                <a:ea typeface="ＭＳ Ｐゴシック" pitchFamily="-107" charset="-128"/>
                <a:cs typeface="ＭＳ Ｐゴシック" pitchFamily="-107" charset="-128"/>
              </a:rPr>
              <a:t>ensure: </a:t>
            </a:r>
          </a:p>
          <a:p>
            <a:pPr lvl="2" indent="-273050">
              <a:lnSpc>
                <a:spcPct val="120000"/>
              </a:lnSpc>
              <a:spcBef>
                <a:spcPct val="20000"/>
              </a:spcBef>
              <a:spcAft>
                <a:spcPts val="0"/>
              </a:spcAft>
              <a:buClr>
                <a:srgbClr val="083763"/>
              </a:buClr>
              <a:buSzPct val="95000"/>
              <a:buFont typeface="Wingdings 2" pitchFamily="-107" charset="2"/>
              <a:buChar char=""/>
              <a:defRPr/>
            </a:pPr>
            <a:r>
              <a:rPr lang="en-GB" sz="2000" b="1" dirty="0" smtClean="0">
                <a:solidFill>
                  <a:srgbClr val="800000"/>
                </a:solidFill>
                <a:ea typeface="ＭＳ Ｐゴシック" pitchFamily="-107" charset="-128"/>
                <a:cs typeface="ＭＳ Ｐゴシック" pitchFamily="-107" charset="-128"/>
              </a:rPr>
              <a:t>Confidence</a:t>
            </a:r>
            <a:r>
              <a:rPr lang="en-GB" sz="2000" b="1" dirty="0" smtClean="0">
                <a:ea typeface="ＭＳ Ｐゴシック" pitchFamily="-107" charset="-128"/>
                <a:cs typeface="ＭＳ Ｐゴシック" pitchFamily="-107" charset="-128"/>
              </a:rPr>
              <a:t> </a:t>
            </a:r>
            <a:r>
              <a:rPr lang="en-GB" sz="2000" dirty="0">
                <a:ea typeface="ＭＳ Ｐゴシック" pitchFamily="-107" charset="-128"/>
                <a:cs typeface="ＭＳ Ｐゴシック" pitchFamily="-107" charset="-128"/>
              </a:rPr>
              <a:t>of the population in the progress of</a:t>
            </a:r>
            <a:r>
              <a:rPr lang="en-GB" sz="2000" dirty="0" smtClean="0">
                <a:ea typeface="ＭＳ Ｐゴシック" pitchFamily="-107" charset="-128"/>
                <a:cs typeface="ＭＳ Ｐゴシック" pitchFamily="-107" charset="-128"/>
              </a:rPr>
              <a:t> the rehabilitation </a:t>
            </a:r>
          </a:p>
          <a:p>
            <a:pPr lvl="2" indent="-273050">
              <a:lnSpc>
                <a:spcPct val="120000"/>
              </a:lnSpc>
              <a:spcBef>
                <a:spcPct val="20000"/>
              </a:spcBef>
              <a:spcAft>
                <a:spcPts val="0"/>
              </a:spcAft>
              <a:buClr>
                <a:srgbClr val="083763"/>
              </a:buClr>
              <a:buSzPct val="95000"/>
              <a:buFont typeface="Wingdings 2" pitchFamily="-107" charset="2"/>
              <a:buChar char=""/>
              <a:defRPr/>
            </a:pPr>
            <a:r>
              <a:rPr lang="en-GB" sz="2000" dirty="0" smtClean="0">
                <a:ea typeface="ＭＳ Ｐゴシック" pitchFamily="-107" charset="-128"/>
                <a:cs typeface="ＭＳ Ｐゴシック" pitchFamily="-107" charset="-128"/>
              </a:rPr>
              <a:t>The </a:t>
            </a:r>
            <a:r>
              <a:rPr lang="en-GB" sz="2000" dirty="0">
                <a:ea typeface="ＭＳ Ｐゴシック" pitchFamily="-107" charset="-128"/>
                <a:cs typeface="ＭＳ Ｐゴシック" pitchFamily="-107" charset="-128"/>
              </a:rPr>
              <a:t>development of a</a:t>
            </a:r>
            <a:r>
              <a:rPr lang="en-GB" sz="2000" b="1" dirty="0">
                <a:ea typeface="ＭＳ Ｐゴシック" pitchFamily="-107" charset="-128"/>
                <a:cs typeface="ＭＳ Ｐゴシック" pitchFamily="-107" charset="-128"/>
              </a:rPr>
              <a:t> </a:t>
            </a:r>
            <a:r>
              <a:rPr lang="en-GB" sz="2000" b="1" dirty="0">
                <a:solidFill>
                  <a:srgbClr val="800000"/>
                </a:solidFill>
                <a:ea typeface="ＭＳ Ｐゴシック" pitchFamily="-107" charset="-128"/>
                <a:cs typeface="ＭＳ Ｐゴシック" pitchFamily="-107" charset="-128"/>
              </a:rPr>
              <a:t>common language </a:t>
            </a:r>
            <a:r>
              <a:rPr lang="en-GB" sz="2000" dirty="0">
                <a:ea typeface="ＭＳ Ｐゴシック" pitchFamily="-107" charset="-128"/>
                <a:cs typeface="ＭＳ Ｐゴシック" pitchFamily="-107" charset="-128"/>
              </a:rPr>
              <a:t>between all involved </a:t>
            </a:r>
            <a:r>
              <a:rPr lang="en-GB" sz="2000" dirty="0" smtClean="0">
                <a:ea typeface="ＭＳ Ｐゴシック" pitchFamily="-107" charset="-128"/>
                <a:cs typeface="ＭＳ Ｐゴシック" pitchFamily="-107" charset="-128"/>
              </a:rPr>
              <a:t>stakeholders </a:t>
            </a:r>
          </a:p>
          <a:p>
            <a:pPr lvl="2" indent="-273050">
              <a:lnSpc>
                <a:spcPct val="120000"/>
              </a:lnSpc>
              <a:spcBef>
                <a:spcPct val="20000"/>
              </a:spcBef>
              <a:spcAft>
                <a:spcPts val="0"/>
              </a:spcAft>
              <a:buClr>
                <a:srgbClr val="083763"/>
              </a:buClr>
              <a:buSzPct val="95000"/>
              <a:buFont typeface="Wingdings 2" pitchFamily="-107" charset="2"/>
              <a:buChar char=""/>
              <a:defRPr/>
            </a:pPr>
            <a:r>
              <a:rPr lang="en-GB" sz="2000" dirty="0" smtClean="0">
                <a:ea typeface="ＭＳ Ｐゴシック" pitchFamily="-107" charset="-128"/>
                <a:cs typeface="ＭＳ Ｐゴシック" pitchFamily="-107" charset="-128"/>
              </a:rPr>
              <a:t>The </a:t>
            </a:r>
            <a:r>
              <a:rPr lang="en-GB" sz="2000" b="1" dirty="0" smtClean="0">
                <a:solidFill>
                  <a:srgbClr val="800000"/>
                </a:solidFill>
                <a:ea typeface="ＭＳ Ｐゴシック" pitchFamily="-107" charset="-128"/>
                <a:cs typeface="ＭＳ Ｐゴシック" pitchFamily="-107" charset="-128"/>
              </a:rPr>
              <a:t>dissemination of the practical radiation protection culture</a:t>
            </a:r>
            <a:r>
              <a:rPr lang="en-GB" sz="2000" b="1" dirty="0" smtClean="0">
                <a:ea typeface="ＭＳ Ｐゴシック" pitchFamily="-107" charset="-128"/>
                <a:cs typeface="ＭＳ Ｐゴシック" pitchFamily="-107" charset="-128"/>
              </a:rPr>
              <a:t> </a:t>
            </a:r>
            <a:r>
              <a:rPr lang="en-GB" sz="2000" dirty="0" smtClean="0">
                <a:ea typeface="ＭＳ Ｐゴシック" pitchFamily="-107" charset="-128"/>
                <a:cs typeface="ＭＳ Ｐゴシック" pitchFamily="-107" charset="-128"/>
              </a:rPr>
              <a:t>in all segments of the population </a:t>
            </a:r>
            <a:endParaRPr lang="en-GB" sz="1000" dirty="0" smtClean="0">
              <a:ea typeface="ＭＳ Ｐゴシック" pitchFamily="-107" charset="-128"/>
              <a:cs typeface="ＭＳ Ｐゴシック" pitchFamily="-107" charset="-128"/>
            </a:endParaRPr>
          </a:p>
          <a:p>
            <a:pPr lvl="1" indent="-273050">
              <a:lnSpc>
                <a:spcPct val="120000"/>
              </a:lnSpc>
              <a:spcBef>
                <a:spcPct val="20000"/>
              </a:spcBef>
              <a:spcAft>
                <a:spcPts val="0"/>
              </a:spcAft>
              <a:buClr>
                <a:srgbClr val="083763"/>
              </a:buClr>
              <a:buSzPct val="95000"/>
              <a:buFont typeface="Wingdings 2" pitchFamily="-107" charset="2"/>
              <a:buChar char=""/>
              <a:defRPr/>
            </a:pPr>
            <a:r>
              <a:rPr lang="en-GB" sz="2000" dirty="0" smtClean="0">
                <a:solidFill>
                  <a:srgbClr val="000000"/>
                </a:solidFill>
                <a:ea typeface="ＭＳ Ｐゴシック" pitchFamily="-107" charset="-128"/>
                <a:cs typeface="ＭＳ Ｐゴシック" pitchFamily="-107" charset="-128"/>
              </a:rPr>
              <a:t>When people have direct access to measurements, standards cease to be a limiting/blocking factor for their involvement in the rehabilitation process, but become benchmarks to guide their daily actions and behaviours i.e. </a:t>
            </a:r>
            <a:r>
              <a:rPr lang="en-GB" sz="2000" b="1" dirty="0" smtClean="0">
                <a:solidFill>
                  <a:srgbClr val="800000"/>
                </a:solidFill>
                <a:ea typeface="ＭＳ Ｐゴシック" pitchFamily="-107" charset="-128"/>
                <a:cs typeface="ＭＳ Ｐゴシック" pitchFamily="-107" charset="-128"/>
              </a:rPr>
              <a:t>an indicator of quality </a:t>
            </a:r>
            <a:endParaRPr lang="en-GB" sz="2000" b="1" dirty="0">
              <a:solidFill>
                <a:srgbClr val="800000"/>
              </a:solidFill>
              <a:ea typeface="ＭＳ Ｐゴシック" pitchFamily="-107" charset="-128"/>
              <a:cs typeface="ＭＳ Ｐゴシック" pitchFamily="-107" charset="-128"/>
            </a:endParaRPr>
          </a:p>
        </p:txBody>
      </p:sp>
      <p:sp>
        <p:nvSpPr>
          <p:cNvPr id="24579" name="Rectangle 2"/>
          <p:cNvSpPr txBox="1">
            <a:spLocks noChangeArrowheads="1"/>
          </p:cNvSpPr>
          <p:nvPr/>
        </p:nvSpPr>
        <p:spPr bwMode="auto">
          <a:xfrm>
            <a:off x="0" y="381000"/>
            <a:ext cx="9144000" cy="609600"/>
          </a:xfrm>
          <a:prstGeom prst="rect">
            <a:avLst/>
          </a:prstGeom>
          <a:noFill/>
          <a:ln w="9525">
            <a:noFill/>
            <a:miter lim="800000"/>
            <a:headEnd/>
            <a:tailEnd/>
          </a:ln>
        </p:spPr>
        <p:txBody>
          <a:bodyPr anchor="ctr">
            <a:prstTxWarp prst="textNoShape">
              <a:avLst/>
            </a:prstTxWarp>
          </a:bodyPr>
          <a:lstStyle/>
          <a:p>
            <a:pPr algn="ctr"/>
            <a:r>
              <a:rPr lang="fr-FR" sz="2400" b="1" dirty="0">
                <a:latin typeface="Calibri" pitchFamily="-107" charset="0"/>
              </a:rPr>
              <a:t/>
            </a:r>
            <a:br>
              <a:rPr lang="fr-FR" sz="2400" b="1" dirty="0">
                <a:latin typeface="Calibri" pitchFamily="-107" charset="0"/>
              </a:rPr>
            </a:br>
            <a:r>
              <a:rPr lang="fr-FR" sz="2400" b="1" dirty="0" smtClean="0">
                <a:latin typeface="Calibri" pitchFamily="-107" charset="0"/>
              </a:rPr>
              <a:t/>
            </a:r>
            <a:br>
              <a:rPr lang="fr-FR" sz="2400" b="1" dirty="0" smtClean="0">
                <a:latin typeface="Calibri" pitchFamily="-107" charset="0"/>
              </a:rPr>
            </a:br>
            <a:endParaRPr lang="fr-FR" sz="2400" b="1" dirty="0" smtClean="0">
              <a:latin typeface="Calibri" pitchFamily="-107" charset="0"/>
            </a:endParaRPr>
          </a:p>
          <a:p>
            <a:pPr algn="ctr"/>
            <a:r>
              <a:rPr lang="en-GB" sz="2400" b="1" dirty="0" smtClean="0">
                <a:solidFill>
                  <a:srgbClr val="000045"/>
                </a:solidFill>
              </a:rPr>
              <a:t>Lessons from experience (4)</a:t>
            </a:r>
            <a:endParaRPr lang="en-GB" sz="2400" dirty="0" smtClean="0">
              <a:ea typeface="ＭＳ Ｐゴシック" pitchFamily="-107" charset="-128"/>
              <a:cs typeface="ＭＳ Ｐゴシック" pitchFamily="-107" charset="-128"/>
            </a:endParaRPr>
          </a:p>
          <a:p>
            <a:pPr algn="ctr"/>
            <a:endParaRPr lang="en-GB" sz="2800" b="1" dirty="0" smtClean="0">
              <a:solidFill>
                <a:srgbClr val="000053"/>
              </a:solidFill>
            </a:endParaRPr>
          </a:p>
          <a:p>
            <a:pPr algn="r"/>
            <a:r>
              <a:rPr lang="fr-FR" sz="2400" b="1" dirty="0">
                <a:latin typeface="Calibri" pitchFamily="-107" charset="0"/>
              </a:rPr>
              <a:t/>
            </a:r>
            <a:br>
              <a:rPr lang="fr-FR" sz="2400" b="1" dirty="0">
                <a:latin typeface="Calibri" pitchFamily="-107" charset="0"/>
              </a:rPr>
            </a:br>
            <a:r>
              <a:rPr lang="fr-FR" sz="2000" b="1" dirty="0">
                <a:latin typeface="Calibri" pitchFamily="-107" charset="0"/>
              </a:rPr>
              <a:t/>
            </a:r>
            <a:br>
              <a:rPr lang="fr-FR" sz="2000" b="1" dirty="0">
                <a:latin typeface="Calibri" pitchFamily="-107" charset="0"/>
              </a:rPr>
            </a:br>
            <a:r>
              <a:rPr lang="fr-FR" sz="2400" b="1" dirty="0">
                <a:latin typeface="Calibri" pitchFamily="-107" charset="0"/>
              </a:rPr>
              <a:t> </a:t>
            </a:r>
          </a:p>
        </p:txBody>
      </p:sp>
      <p:sp>
        <p:nvSpPr>
          <p:cNvPr id="24580"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3B56C605-9C4E-694A-9A5F-D1F1450D135C}" type="slidenum">
              <a:rPr lang="fr-FR" sz="1200"/>
              <a:pPr algn="r"/>
              <a:t>31</a:t>
            </a:fld>
            <a:endParaRPr lang="fr-FR" sz="1200" dirty="0"/>
          </a:p>
        </p:txBody>
      </p:sp>
    </p:spTree>
    <p:extLst>
      <p:ext uri="{BB962C8B-B14F-4D97-AF65-F5344CB8AC3E}">
        <p14:creationId xmlns:p14="http://schemas.microsoft.com/office/powerpoint/2010/main" val="1739343792"/>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idx="1"/>
          </p:nvPr>
        </p:nvSpPr>
        <p:spPr>
          <a:xfrm>
            <a:off x="762000" y="1219200"/>
            <a:ext cx="7772400" cy="4419600"/>
          </a:xfrm>
        </p:spPr>
        <p:txBody>
          <a:bodyPr/>
          <a:lstStyle/>
          <a:p>
            <a:pPr marL="547687" indent="-457200">
              <a:lnSpc>
                <a:spcPct val="120000"/>
              </a:lnSpc>
              <a:spcAft>
                <a:spcPts val="600"/>
              </a:spcAft>
            </a:pPr>
            <a:r>
              <a:rPr lang="en-GB" sz="2000" dirty="0" smtClean="0">
                <a:latin typeface="Arial" pitchFamily="-107" charset="0"/>
                <a:ea typeface="Arial" pitchFamily="-107" charset="0"/>
                <a:cs typeface="Arial" pitchFamily="-107" charset="0"/>
              </a:rPr>
              <a:t>It is not the information</a:t>
            </a:r>
            <a:r>
              <a:rPr lang="en-GB" sz="2000" dirty="0">
                <a:latin typeface="Arial" pitchFamily="-107" charset="0"/>
                <a:ea typeface="Arial" pitchFamily="-107" charset="0"/>
                <a:cs typeface="Arial" pitchFamily="-107" charset="0"/>
              </a:rPr>
              <a:t> </a:t>
            </a:r>
            <a:r>
              <a:rPr lang="en-GB" sz="2000" dirty="0" smtClean="0">
                <a:latin typeface="Arial" pitchFamily="-107" charset="0"/>
                <a:ea typeface="Arial" pitchFamily="-107" charset="0"/>
                <a:cs typeface="Arial" pitchFamily="-107" charset="0"/>
              </a:rPr>
              <a:t>and risk communication, which leads people to engage themselves in the rehabilitation of their living conditions</a:t>
            </a:r>
          </a:p>
          <a:p>
            <a:pPr marL="547687" indent="-457200">
              <a:lnSpc>
                <a:spcPct val="120000"/>
              </a:lnSpc>
              <a:spcAft>
                <a:spcPts val="600"/>
              </a:spcAft>
            </a:pPr>
            <a:r>
              <a:rPr lang="en-GB" sz="2000" dirty="0" smtClean="0">
                <a:latin typeface="Arial" pitchFamily="-107" charset="0"/>
                <a:ea typeface="Arial" pitchFamily="-107" charset="0"/>
                <a:cs typeface="Arial" pitchFamily="-107" charset="0"/>
              </a:rPr>
              <a:t>It is their involvement in </a:t>
            </a:r>
            <a:r>
              <a:rPr lang="en-GB" sz="2000" b="1" dirty="0" smtClean="0">
                <a:solidFill>
                  <a:srgbClr val="800000"/>
                </a:solidFill>
                <a:latin typeface="Arial" pitchFamily="-107" charset="0"/>
                <a:ea typeface="Arial" pitchFamily="-107" charset="0"/>
                <a:cs typeface="Arial" pitchFamily="-107" charset="0"/>
              </a:rPr>
              <a:t>co-expertise processes </a:t>
            </a:r>
            <a:r>
              <a:rPr lang="en-GB" sz="2000" dirty="0" smtClean="0">
                <a:latin typeface="Arial" pitchFamily="-107" charset="0"/>
                <a:ea typeface="Arial" pitchFamily="-107" charset="0"/>
                <a:cs typeface="Arial" pitchFamily="-107" charset="0"/>
              </a:rPr>
              <a:t>with the support of experts and authorities which makes possible a true communication and cooperation to improve their everyday situation</a:t>
            </a:r>
          </a:p>
          <a:p>
            <a:pPr marL="547687" indent="-457200">
              <a:lnSpc>
                <a:spcPct val="120000"/>
              </a:lnSpc>
              <a:spcAft>
                <a:spcPts val="600"/>
              </a:spcAft>
            </a:pPr>
            <a:r>
              <a:rPr lang="en-GB" sz="2000" dirty="0">
                <a:latin typeface="Arial" pitchFamily="-107" charset="0"/>
                <a:ea typeface="Arial" pitchFamily="-107" charset="0"/>
                <a:cs typeface="Arial" pitchFamily="-107" charset="0"/>
              </a:rPr>
              <a:t>The </a:t>
            </a:r>
            <a:r>
              <a:rPr lang="en-GB" sz="2000" b="1" dirty="0">
                <a:solidFill>
                  <a:srgbClr val="800000"/>
                </a:solidFill>
                <a:latin typeface="Arial" pitchFamily="-107" charset="0"/>
                <a:ea typeface="Arial" pitchFamily="-107" charset="0"/>
                <a:cs typeface="Arial" pitchFamily="-107" charset="0"/>
              </a:rPr>
              <a:t>role of experts</a:t>
            </a:r>
            <a:r>
              <a:rPr lang="en-GB" sz="2000" dirty="0">
                <a:latin typeface="Arial" pitchFamily="-107" charset="0"/>
                <a:ea typeface="Arial" pitchFamily="-107" charset="0"/>
                <a:cs typeface="Arial" pitchFamily="-107" charset="0"/>
              </a:rPr>
              <a:t> is to serve local actors and facilitate the development of their ability to assess and manage their own situation. Experts must evolve from the </a:t>
            </a:r>
            <a:r>
              <a:rPr lang="en-GB" sz="2000" b="1" dirty="0">
                <a:solidFill>
                  <a:srgbClr val="800000"/>
                </a:solidFill>
                <a:latin typeface="Arial" pitchFamily="-107" charset="0"/>
                <a:ea typeface="Arial" pitchFamily="-107" charset="0"/>
                <a:cs typeface="Arial" pitchFamily="-107" charset="0"/>
              </a:rPr>
              <a:t>explanation of phenomena </a:t>
            </a:r>
            <a:r>
              <a:rPr lang="en-GB" sz="2000" dirty="0">
                <a:latin typeface="Arial" pitchFamily="-107" charset="0"/>
                <a:ea typeface="Arial" pitchFamily="-107" charset="0"/>
                <a:cs typeface="Arial" pitchFamily="-107" charset="0"/>
              </a:rPr>
              <a:t>to the </a:t>
            </a:r>
            <a:r>
              <a:rPr lang="en-GB" sz="2000" b="1" dirty="0">
                <a:solidFill>
                  <a:srgbClr val="800000"/>
                </a:solidFill>
                <a:latin typeface="Arial" pitchFamily="-107" charset="0"/>
                <a:ea typeface="Arial" pitchFamily="-107" charset="0"/>
                <a:cs typeface="Arial" pitchFamily="-107" charset="0"/>
              </a:rPr>
              <a:t>resolution of problems</a:t>
            </a:r>
          </a:p>
          <a:p>
            <a:pPr marL="547687" indent="-457200">
              <a:lnSpc>
                <a:spcPct val="120000"/>
              </a:lnSpc>
              <a:spcAft>
                <a:spcPts val="600"/>
              </a:spcAft>
            </a:pPr>
            <a:endParaRPr lang="en-GB" sz="2000" dirty="0" smtClean="0">
              <a:latin typeface="Arial" pitchFamily="-107" charset="0"/>
              <a:ea typeface="Arial" pitchFamily="-107" charset="0"/>
              <a:cs typeface="Arial" pitchFamily="-107" charset="0"/>
            </a:endParaRPr>
          </a:p>
          <a:p>
            <a:pPr marL="547687" indent="-457200">
              <a:lnSpc>
                <a:spcPct val="120000"/>
              </a:lnSpc>
              <a:spcAft>
                <a:spcPts val="600"/>
              </a:spcAft>
            </a:pPr>
            <a:endParaRPr lang="en-GB" sz="2000" dirty="0" smtClean="0">
              <a:latin typeface="Arial" pitchFamily="-107" charset="0"/>
              <a:ea typeface="Arial" pitchFamily="-107" charset="0"/>
              <a:cs typeface="Arial" pitchFamily="-107" charset="0"/>
            </a:endParaRPr>
          </a:p>
          <a:p>
            <a:pPr marL="547687" indent="-457200">
              <a:lnSpc>
                <a:spcPct val="120000"/>
              </a:lnSpc>
              <a:spcAft>
                <a:spcPts val="600"/>
              </a:spcAft>
            </a:pPr>
            <a:endParaRPr lang="en-GB" sz="2000" dirty="0">
              <a:latin typeface="Arial" pitchFamily="-107" charset="0"/>
              <a:ea typeface="Arial" pitchFamily="-107" charset="0"/>
              <a:cs typeface="Arial" pitchFamily="-107" charset="0"/>
            </a:endParaRPr>
          </a:p>
        </p:txBody>
      </p:sp>
      <p:sp>
        <p:nvSpPr>
          <p:cNvPr id="56324" name="Rectangle 3"/>
          <p:cNvSpPr>
            <a:spLocks noGrp="1" noChangeArrowheads="1"/>
          </p:cNvSpPr>
          <p:nvPr>
            <p:ph type="title"/>
          </p:nvPr>
        </p:nvSpPr>
        <p:spPr>
          <a:xfrm>
            <a:off x="0" y="304800"/>
            <a:ext cx="9144000" cy="762000"/>
          </a:xfrm>
        </p:spPr>
        <p:txBody>
          <a:bodyPr>
            <a:normAutofit/>
          </a:bodyPr>
          <a:lstStyle/>
          <a:p>
            <a:pPr marL="342900" indent="-342900"/>
            <a:r>
              <a:rPr lang="fr-FR" sz="2400" b="1" dirty="0" err="1" smtClean="0">
                <a:solidFill>
                  <a:srgbClr val="000045"/>
                </a:solidFill>
                <a:latin typeface="Arial" pitchFamily="-1" charset="0"/>
                <a:ea typeface="Arial" pitchFamily="-1" charset="0"/>
                <a:cs typeface="Arial" pitchFamily="-1" charset="0"/>
              </a:rPr>
              <a:t>Concluding</a:t>
            </a:r>
            <a:r>
              <a:rPr lang="fr-FR" sz="2400" b="1" dirty="0" smtClean="0">
                <a:solidFill>
                  <a:srgbClr val="000045"/>
                </a:solidFill>
                <a:latin typeface="Arial" pitchFamily="-1" charset="0"/>
                <a:ea typeface="Arial" pitchFamily="-1" charset="0"/>
                <a:cs typeface="Arial" pitchFamily="-1" charset="0"/>
              </a:rPr>
              <a:t> </a:t>
            </a:r>
            <a:r>
              <a:rPr lang="fr-FR" sz="2400" b="1" dirty="0" err="1" smtClean="0">
                <a:solidFill>
                  <a:srgbClr val="000045"/>
                </a:solidFill>
                <a:latin typeface="Arial" pitchFamily="-1" charset="0"/>
                <a:ea typeface="Arial" pitchFamily="-1" charset="0"/>
                <a:cs typeface="Arial" pitchFamily="-1" charset="0"/>
              </a:rPr>
              <a:t>remarks</a:t>
            </a:r>
            <a:endParaRPr lang="fr-FR" sz="2400" b="1" dirty="0">
              <a:solidFill>
                <a:srgbClr val="000045"/>
              </a:solidFill>
              <a:latin typeface="Arial" pitchFamily="-1" charset="0"/>
              <a:ea typeface="Arial" pitchFamily="-1" charset="0"/>
              <a:cs typeface="Arial" pitchFamily="-1"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32</a:t>
            </a:fld>
            <a:endParaRPr lang="fr-FR" sz="1200" dirty="0"/>
          </a:p>
        </p:txBody>
      </p:sp>
    </p:spTree>
    <p:extLst>
      <p:ext uri="{BB962C8B-B14F-4D97-AF65-F5344CB8AC3E}">
        <p14:creationId xmlns:p14="http://schemas.microsoft.com/office/powerpoint/2010/main" val="19658020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RP Logo.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295400" y="1905000"/>
            <a:ext cx="6678166" cy="2133600"/>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53251" name="Text Placeholder 17"/>
          <p:cNvSpPr>
            <a:spLocks noGrp="1"/>
          </p:cNvSpPr>
          <p:nvPr>
            <p:ph type="body" idx="1"/>
          </p:nvPr>
        </p:nvSpPr>
        <p:spPr>
          <a:xfrm>
            <a:off x="0" y="4495800"/>
            <a:ext cx="9144000" cy="533400"/>
          </a:xfrm>
        </p:spPr>
        <p:txBody>
          <a:bodyPr/>
          <a:lstStyle/>
          <a:p>
            <a:pPr algn="ctr" eaLnBrk="1" hangingPunct="1"/>
            <a:r>
              <a:rPr lang="en-US" u="sng">
                <a:latin typeface="Arial" pitchFamily="-107" charset="0"/>
                <a:ea typeface="Arial" pitchFamily="-107" charset="0"/>
                <a:cs typeface="Arial" pitchFamily="-107" charset="0"/>
              </a:rPr>
              <a:t>www.icrp.org</a:t>
            </a:r>
            <a:endParaRPr lang="en-CA" u="sng">
              <a:latin typeface="Arial" pitchFamily="-107" charset="0"/>
              <a:ea typeface="Arial" pitchFamily="-107" charset="0"/>
              <a:cs typeface="Arial" pitchFamily="-107"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body" idx="1"/>
          </p:nvPr>
        </p:nvSpPr>
        <p:spPr>
          <a:xfrm>
            <a:off x="320842" y="1289091"/>
            <a:ext cx="8594558" cy="4883109"/>
          </a:xfrm>
        </p:spPr>
        <p:txBody>
          <a:bodyPr>
            <a:noAutofit/>
          </a:bodyPr>
          <a:lstStyle/>
          <a:p>
            <a:pPr marL="342900" lvl="1" indent="-342900">
              <a:spcAft>
                <a:spcPts val="600"/>
              </a:spcAft>
              <a:buClr>
                <a:srgbClr val="083763"/>
              </a:buClr>
              <a:buSzPct val="95000"/>
              <a:buFont typeface="Wingdings" charset="2"/>
              <a:buChar char="§"/>
              <a:defRPr/>
            </a:pPr>
            <a:r>
              <a:rPr lang="en-GB" sz="2000" dirty="0">
                <a:solidFill>
                  <a:srgbClr val="000000"/>
                </a:solidFill>
                <a:latin typeface="Arial" charset="0"/>
                <a:cs typeface="Arial" charset="0"/>
              </a:rPr>
              <a:t>The irruption of radioactivity in the daily lives of people is a rupture, which creates an unprecedented situation and deeply upsets the </a:t>
            </a:r>
            <a:r>
              <a:rPr lang="en-GB" sz="2000" dirty="0" smtClean="0">
                <a:solidFill>
                  <a:srgbClr val="000000"/>
                </a:solidFill>
                <a:latin typeface="Arial" charset="0"/>
                <a:cs typeface="Arial" charset="0"/>
              </a:rPr>
              <a:t>relationship of everyone to her/himself</a:t>
            </a:r>
            <a:r>
              <a:rPr lang="en-GB" sz="2000" dirty="0">
                <a:solidFill>
                  <a:srgbClr val="000000"/>
                </a:solidFill>
                <a:latin typeface="Arial" charset="0"/>
                <a:cs typeface="Arial" charset="0"/>
              </a:rPr>
              <a:t>, others and </a:t>
            </a:r>
            <a:r>
              <a:rPr lang="en-GB" sz="2000" dirty="0" smtClean="0">
                <a:solidFill>
                  <a:srgbClr val="000000"/>
                </a:solidFill>
                <a:latin typeface="Arial" charset="0"/>
                <a:cs typeface="Arial" charset="0"/>
              </a:rPr>
              <a:t>her/his </a:t>
            </a:r>
            <a:r>
              <a:rPr lang="en-GB" sz="2000" dirty="0">
                <a:solidFill>
                  <a:srgbClr val="000000"/>
                </a:solidFill>
                <a:latin typeface="Arial" charset="0"/>
                <a:cs typeface="Arial" charset="0"/>
              </a:rPr>
              <a:t>environment</a:t>
            </a:r>
          </a:p>
          <a:p>
            <a:pPr marL="342900" lvl="1" indent="-342900">
              <a:spcAft>
                <a:spcPts val="600"/>
              </a:spcAft>
              <a:buClr>
                <a:srgbClr val="083763"/>
              </a:buClr>
              <a:buSzPct val="95000"/>
              <a:buFont typeface="Wingdings" charset="2"/>
              <a:buChar char="§"/>
              <a:defRPr/>
            </a:pPr>
            <a:r>
              <a:rPr lang="en-GB" sz="2000" dirty="0" smtClean="0">
                <a:solidFill>
                  <a:srgbClr val="000000"/>
                </a:solidFill>
                <a:latin typeface="Arial" charset="0"/>
                <a:cs typeface="Arial" charset="0"/>
              </a:rPr>
              <a:t>The accident is creating a </a:t>
            </a:r>
            <a:r>
              <a:rPr lang="en-GB" sz="2000" dirty="0">
                <a:solidFill>
                  <a:srgbClr val="000000"/>
                </a:solidFill>
                <a:latin typeface="Arial" charset="0"/>
                <a:cs typeface="Arial" charset="0"/>
              </a:rPr>
              <a:t>complex situation generating a lot of questions and concerns among the affected </a:t>
            </a:r>
            <a:r>
              <a:rPr lang="en-GB" sz="2000" dirty="0" smtClean="0">
                <a:solidFill>
                  <a:srgbClr val="000000"/>
                </a:solidFill>
                <a:latin typeface="Arial" charset="0"/>
                <a:cs typeface="Arial" charset="0"/>
              </a:rPr>
              <a:t>population (those living in contaminated areas and the evacuees)</a:t>
            </a:r>
            <a:endParaRPr lang="en-GB" sz="2000" dirty="0">
              <a:solidFill>
                <a:srgbClr val="000000"/>
              </a:solidFill>
              <a:latin typeface="Arial" charset="0"/>
              <a:cs typeface="Arial" charset="0"/>
            </a:endParaRPr>
          </a:p>
          <a:p>
            <a:pPr marL="342900" lvl="1" indent="-342900">
              <a:spcAft>
                <a:spcPts val="600"/>
              </a:spcAft>
              <a:buClr>
                <a:srgbClr val="083763"/>
              </a:buClr>
              <a:buSzPct val="95000"/>
              <a:buFont typeface="Wingdings" charset="2"/>
              <a:buChar char="§"/>
              <a:defRPr/>
            </a:pPr>
            <a:r>
              <a:rPr lang="en-GB" sz="2000" dirty="0">
                <a:solidFill>
                  <a:srgbClr val="000000"/>
                </a:solidFill>
                <a:latin typeface="Arial" charset="0"/>
                <a:cs typeface="Arial" charset="0"/>
              </a:rPr>
              <a:t>The technical answer to improve the radiological situation (decontamination, interdictions and restrictions, controls of </a:t>
            </a:r>
            <a:r>
              <a:rPr lang="en-GB" sz="2000" dirty="0" smtClean="0">
                <a:solidFill>
                  <a:srgbClr val="000000"/>
                </a:solidFill>
                <a:latin typeface="Arial" charset="0"/>
                <a:cs typeface="Arial" charset="0"/>
              </a:rPr>
              <a:t>food,…) has </a:t>
            </a:r>
            <a:r>
              <a:rPr lang="en-GB" sz="2000" dirty="0">
                <a:solidFill>
                  <a:srgbClr val="000000"/>
                </a:solidFill>
                <a:latin typeface="Arial" charset="0"/>
                <a:cs typeface="Arial" charset="0"/>
              </a:rPr>
              <a:t>indirect effects that </a:t>
            </a:r>
            <a:r>
              <a:rPr lang="en-GB" sz="2000" dirty="0" smtClean="0">
                <a:solidFill>
                  <a:srgbClr val="000000"/>
                </a:solidFill>
                <a:latin typeface="Arial" charset="0"/>
                <a:cs typeface="Arial" charset="0"/>
              </a:rPr>
              <a:t>isolate affected people from their day-to-day environment </a:t>
            </a:r>
          </a:p>
          <a:p>
            <a:pPr marL="342900" lvl="1" indent="-342900">
              <a:spcAft>
                <a:spcPts val="600"/>
              </a:spcAft>
              <a:buClr>
                <a:srgbClr val="083763"/>
              </a:buClr>
              <a:buSzPct val="95000"/>
              <a:buFont typeface="Wingdings" charset="2"/>
              <a:buChar char="§"/>
              <a:defRPr/>
            </a:pPr>
            <a:r>
              <a:rPr lang="en-GB" sz="2000" dirty="0" smtClean="0">
                <a:solidFill>
                  <a:srgbClr val="000000"/>
                </a:solidFill>
                <a:latin typeface="Arial" charset="0"/>
                <a:cs typeface="Arial" charset="0"/>
              </a:rPr>
              <a:t>The compensation </a:t>
            </a:r>
            <a:r>
              <a:rPr lang="en-GB" sz="2000" dirty="0">
                <a:solidFill>
                  <a:srgbClr val="000000"/>
                </a:solidFill>
                <a:latin typeface="Arial" charset="0"/>
                <a:cs typeface="Arial" charset="0"/>
              </a:rPr>
              <a:t>scheme </a:t>
            </a:r>
            <a:r>
              <a:rPr lang="en-GB" sz="2000" dirty="0" smtClean="0">
                <a:solidFill>
                  <a:srgbClr val="000000"/>
                </a:solidFill>
                <a:latin typeface="Arial" charset="0"/>
                <a:cs typeface="Arial" charset="0"/>
              </a:rPr>
              <a:t>severely disrupts </a:t>
            </a:r>
            <a:r>
              <a:rPr lang="en-GB" sz="2000" dirty="0">
                <a:solidFill>
                  <a:srgbClr val="000000"/>
                </a:solidFill>
                <a:latin typeface="Arial" charset="0"/>
                <a:cs typeface="Arial" charset="0"/>
              </a:rPr>
              <a:t>human relationships</a:t>
            </a:r>
            <a:endParaRPr lang="en-GB" sz="2000" dirty="0" smtClean="0">
              <a:solidFill>
                <a:srgbClr val="000000"/>
              </a:solidFill>
              <a:latin typeface="Arial" charset="0"/>
              <a:cs typeface="Arial" charset="0"/>
            </a:endParaRPr>
          </a:p>
          <a:p>
            <a:pPr marL="342900" lvl="1" indent="-342900">
              <a:spcAft>
                <a:spcPts val="600"/>
              </a:spcAft>
              <a:buClr>
                <a:srgbClr val="083763"/>
              </a:buClr>
              <a:buSzPct val="95000"/>
              <a:buFont typeface="Wingdings" charset="2"/>
              <a:buChar char="§"/>
              <a:defRPr/>
            </a:pPr>
            <a:r>
              <a:rPr lang="en-GB" sz="2000" dirty="0" smtClean="0">
                <a:solidFill>
                  <a:srgbClr val="000000"/>
                </a:solidFill>
                <a:latin typeface="Arial" charset="0"/>
                <a:cs typeface="Arial" charset="0"/>
              </a:rPr>
              <a:t>The </a:t>
            </a:r>
            <a:r>
              <a:rPr lang="en-GB" sz="2000" dirty="0">
                <a:solidFill>
                  <a:srgbClr val="000000"/>
                </a:solidFill>
                <a:latin typeface="Arial" charset="0"/>
                <a:cs typeface="Arial" charset="0"/>
              </a:rPr>
              <a:t>accident has an important emotional and social impact that challenges </a:t>
            </a:r>
            <a:r>
              <a:rPr lang="en-GB" sz="2000" dirty="0" smtClean="0">
                <a:solidFill>
                  <a:srgbClr val="000000"/>
                </a:solidFill>
                <a:latin typeface="Arial" charset="0"/>
                <a:cs typeface="Arial" charset="0"/>
              </a:rPr>
              <a:t>lifestyles </a:t>
            </a:r>
            <a:r>
              <a:rPr lang="en-GB" sz="2000" dirty="0">
                <a:solidFill>
                  <a:srgbClr val="000000"/>
                </a:solidFill>
                <a:latin typeface="Arial" charset="0"/>
                <a:cs typeface="Arial" charset="0"/>
              </a:rPr>
              <a:t>and leads everyone to </a:t>
            </a:r>
            <a:r>
              <a:rPr lang="en-GB" sz="2000" dirty="0" smtClean="0">
                <a:solidFill>
                  <a:srgbClr val="000000"/>
                </a:solidFill>
                <a:latin typeface="Arial" charset="0"/>
                <a:cs typeface="Arial" charset="0"/>
              </a:rPr>
              <a:t>search </a:t>
            </a:r>
            <a:r>
              <a:rPr lang="en-GB" sz="2000" dirty="0">
                <a:solidFill>
                  <a:srgbClr val="000000"/>
                </a:solidFill>
                <a:latin typeface="Arial" charset="0"/>
                <a:cs typeface="Arial" charset="0"/>
              </a:rPr>
              <a:t>a way to reconstruct her/his life</a:t>
            </a:r>
          </a:p>
          <a:p>
            <a:pPr marL="273050" indent="-273050">
              <a:spcAft>
                <a:spcPts val="600"/>
              </a:spcAft>
              <a:buClr>
                <a:srgbClr val="083763"/>
              </a:buClr>
              <a:buSzPct val="95000"/>
              <a:buFont typeface="Wingdings 2" charset="0"/>
              <a:buChar char=""/>
            </a:pPr>
            <a:endParaRPr lang="en-GB" sz="2000" dirty="0">
              <a:solidFill>
                <a:srgbClr val="000000"/>
              </a:solidFill>
              <a:latin typeface="Arial" charset="0"/>
              <a:cs typeface="Arial" charset="0"/>
            </a:endParaRPr>
          </a:p>
        </p:txBody>
      </p:sp>
      <p:sp>
        <p:nvSpPr>
          <p:cNvPr id="20482" name="Rectangle 3"/>
          <p:cNvSpPr>
            <a:spLocks noGrp="1" noChangeArrowheads="1"/>
          </p:cNvSpPr>
          <p:nvPr>
            <p:ph type="title"/>
          </p:nvPr>
        </p:nvSpPr>
        <p:spPr>
          <a:xfrm>
            <a:off x="0" y="332656"/>
            <a:ext cx="9144000" cy="936104"/>
          </a:xfrm>
        </p:spPr>
        <p:txBody>
          <a:bodyPr>
            <a:normAutofit fontScale="90000"/>
          </a:bodyPr>
          <a:lstStyle/>
          <a:p>
            <a:pPr eaLnBrk="1" hangingPunct="1"/>
            <a:r>
              <a:rPr lang="en-GB" sz="2200" b="1" dirty="0">
                <a:solidFill>
                  <a:srgbClr val="000045"/>
                </a:solidFill>
                <a:latin typeface="Arial" charset="0"/>
                <a:ea typeface="ＭＳ Ｐゴシック" charset="0"/>
                <a:cs typeface="Arial" charset="0"/>
              </a:rPr>
              <a:t/>
            </a:r>
            <a:br>
              <a:rPr lang="en-GB" sz="2200" b="1" dirty="0">
                <a:solidFill>
                  <a:srgbClr val="000045"/>
                </a:solidFill>
                <a:latin typeface="Arial" charset="0"/>
                <a:ea typeface="ＭＳ Ｐゴシック" charset="0"/>
                <a:cs typeface="Arial" charset="0"/>
              </a:rPr>
            </a:br>
            <a:r>
              <a:rPr lang="en-GB" sz="2200" b="1" dirty="0" smtClean="0">
                <a:solidFill>
                  <a:srgbClr val="000045"/>
                </a:solidFill>
                <a:latin typeface="Arial" charset="0"/>
                <a:ea typeface="ＭＳ Ｐゴシック" charset="0"/>
                <a:cs typeface="Arial" charset="0"/>
              </a:rPr>
              <a:t/>
            </a:r>
            <a:br>
              <a:rPr lang="en-GB" sz="2200" b="1" dirty="0" smtClean="0">
                <a:solidFill>
                  <a:srgbClr val="000045"/>
                </a:solidFill>
                <a:latin typeface="Arial" charset="0"/>
                <a:ea typeface="ＭＳ Ｐゴシック" charset="0"/>
                <a:cs typeface="Arial" charset="0"/>
              </a:rPr>
            </a:br>
            <a:r>
              <a:rPr lang="en-GB" sz="2700" b="1" dirty="0" smtClean="0">
                <a:solidFill>
                  <a:srgbClr val="000045"/>
                </a:solidFill>
                <a:latin typeface="+mn-lt"/>
                <a:ea typeface="ＭＳ Ｐゴシック" charset="0"/>
                <a:cs typeface="Arial" charset="0"/>
              </a:rPr>
              <a:t>The </a:t>
            </a:r>
            <a:r>
              <a:rPr lang="en-GB" sz="2700" b="1" dirty="0">
                <a:solidFill>
                  <a:srgbClr val="000045"/>
                </a:solidFill>
                <a:latin typeface="+mn-lt"/>
                <a:ea typeface="ＭＳ Ｐゴシック" charset="0"/>
                <a:cs typeface="Arial" charset="0"/>
              </a:rPr>
              <a:t>human dimension of </a:t>
            </a:r>
            <a:br>
              <a:rPr lang="en-GB" sz="2700" b="1" dirty="0">
                <a:solidFill>
                  <a:srgbClr val="000045"/>
                </a:solidFill>
                <a:latin typeface="+mn-lt"/>
                <a:ea typeface="ＭＳ Ｐゴシック" charset="0"/>
                <a:cs typeface="Arial" charset="0"/>
              </a:rPr>
            </a:br>
            <a:r>
              <a:rPr lang="en-GB" sz="2700" b="1" dirty="0" smtClean="0">
                <a:solidFill>
                  <a:srgbClr val="000045"/>
                </a:solidFill>
                <a:latin typeface="+mn-lt"/>
                <a:ea typeface="ＭＳ Ｐゴシック" charset="0"/>
                <a:cs typeface="Arial" charset="0"/>
              </a:rPr>
              <a:t>post</a:t>
            </a:r>
            <a:r>
              <a:rPr lang="en-GB" sz="2700" b="1" dirty="0">
                <a:solidFill>
                  <a:srgbClr val="000045"/>
                </a:solidFill>
                <a:latin typeface="+mn-lt"/>
                <a:ea typeface="ＭＳ Ｐゴシック" charset="0"/>
                <a:cs typeface="Arial" charset="0"/>
              </a:rPr>
              <a:t>-accident </a:t>
            </a:r>
            <a:r>
              <a:rPr lang="en-GB" sz="2700" b="1" dirty="0" smtClean="0">
                <a:solidFill>
                  <a:srgbClr val="000045"/>
                </a:solidFill>
                <a:latin typeface="+mn-lt"/>
                <a:ea typeface="ＭＳ Ｐゴシック" charset="0"/>
                <a:cs typeface="Arial" charset="0"/>
              </a:rPr>
              <a:t>situations </a:t>
            </a:r>
            <a:r>
              <a:rPr lang="en-GB" sz="2700" b="1" dirty="0">
                <a:solidFill>
                  <a:srgbClr val="000045"/>
                </a:solidFill>
                <a:latin typeface="+mn-lt"/>
                <a:ea typeface="ＭＳ Ｐゴシック" charset="0"/>
                <a:cs typeface="Arial" charset="0"/>
              </a:rPr>
              <a:t>(1)</a:t>
            </a:r>
            <a:br>
              <a:rPr lang="en-GB" sz="2700" b="1" dirty="0">
                <a:solidFill>
                  <a:srgbClr val="000045"/>
                </a:solidFill>
                <a:latin typeface="+mn-lt"/>
                <a:ea typeface="ＭＳ Ｐゴシック" charset="0"/>
                <a:cs typeface="Arial" charset="0"/>
              </a:rPr>
            </a:br>
            <a:r>
              <a:rPr lang="fr-FR" sz="2700" b="1" dirty="0">
                <a:latin typeface="+mn-lt"/>
              </a:rPr>
              <a:t/>
            </a:r>
            <a:br>
              <a:rPr lang="fr-FR" sz="2700" b="1" dirty="0">
                <a:latin typeface="+mn-lt"/>
              </a:rPr>
            </a:br>
            <a:endParaRPr lang="fr-FR" sz="2700" b="1" dirty="0">
              <a:solidFill>
                <a:srgbClr val="000045"/>
              </a:solidFill>
              <a:latin typeface="+mn-lt"/>
              <a:ea typeface="ＭＳ Ｐゴシック" charset="0"/>
              <a:cs typeface="Arial" charset="0"/>
            </a:endParaRPr>
          </a:p>
        </p:txBody>
      </p:sp>
      <p:sp>
        <p:nvSpPr>
          <p:cNvPr id="6" name="Espace réservé du numéro de diapositive 4"/>
          <p:cNvSpPr txBox="1">
            <a:spLocks noGrp="1"/>
          </p:cNvSpPr>
          <p:nvPr/>
        </p:nvSpPr>
        <p:spPr bwMode="auto">
          <a:xfrm>
            <a:off x="7020272" y="623731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B18C89E-D291-8845-B3CC-0A2C9ABB5B47}" type="slidenum">
              <a:rPr lang="fr-FR" sz="1200"/>
              <a:pPr algn="r" eaLnBrk="1" hangingPunct="1"/>
              <a:t>4</a:t>
            </a:fld>
            <a:endParaRPr lang="fr-FR" sz="1200" dirty="0"/>
          </a:p>
        </p:txBody>
      </p:sp>
    </p:spTree>
    <p:extLst>
      <p:ext uri="{BB962C8B-B14F-4D97-AF65-F5344CB8AC3E}">
        <p14:creationId xmlns:p14="http://schemas.microsoft.com/office/powerpoint/2010/main" val="15658410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Grp="1" noChangeArrowheads="1"/>
          </p:cNvSpPr>
          <p:nvPr>
            <p:ph idx="1"/>
          </p:nvPr>
        </p:nvSpPr>
        <p:spPr>
          <a:xfrm>
            <a:off x="685800" y="1066800"/>
            <a:ext cx="8077200" cy="4800600"/>
          </a:xfrm>
        </p:spPr>
        <p:txBody>
          <a:bodyPr/>
          <a:lstStyle/>
          <a:p>
            <a:pPr marL="0" indent="0" eaLnBrk="1" hangingPunct="1">
              <a:spcAft>
                <a:spcPts val="600"/>
              </a:spcAft>
              <a:buNone/>
              <a:defRPr/>
            </a:pPr>
            <a:r>
              <a:rPr lang="en-GB" sz="2000" b="1" dirty="0" smtClean="0">
                <a:latin typeface="Arial"/>
                <a:cs typeface="Arial"/>
              </a:rPr>
              <a:t>The radioactive contamination is a disquieting presence</a:t>
            </a:r>
          </a:p>
          <a:p>
            <a:pPr lvl="1" eaLnBrk="1" hangingPunct="1">
              <a:lnSpc>
                <a:spcPct val="110000"/>
              </a:lnSpc>
              <a:spcAft>
                <a:spcPts val="600"/>
              </a:spcAft>
              <a:buFont typeface="Wingdings 2" pitchFamily="33" charset="2"/>
              <a:buChar char=""/>
              <a:defRPr/>
            </a:pPr>
            <a:r>
              <a:rPr lang="en-GB" sz="2000" dirty="0" smtClean="0">
                <a:latin typeface="Arial"/>
                <a:cs typeface="Arial"/>
              </a:rPr>
              <a:t>Invisible, impalpable, uncatchable </a:t>
            </a:r>
          </a:p>
          <a:p>
            <a:pPr lvl="1" eaLnBrk="1" hangingPunct="1">
              <a:lnSpc>
                <a:spcPct val="110000"/>
              </a:lnSpc>
              <a:spcAft>
                <a:spcPts val="600"/>
              </a:spcAft>
              <a:buFont typeface="Wingdings 2" pitchFamily="33" charset="2"/>
              <a:buChar char=""/>
              <a:defRPr/>
            </a:pPr>
            <a:r>
              <a:rPr lang="en-GB" sz="2000" dirty="0" smtClean="0">
                <a:latin typeface="Arial"/>
                <a:cs typeface="Arial"/>
              </a:rPr>
              <a:t>Everywhere in the </a:t>
            </a:r>
            <a:r>
              <a:rPr lang="en-GB" sz="2000" dirty="0">
                <a:latin typeface="Arial"/>
                <a:cs typeface="Arial"/>
              </a:rPr>
              <a:t>environment </a:t>
            </a:r>
            <a:r>
              <a:rPr lang="en-GB" sz="2000" dirty="0" smtClean="0">
                <a:latin typeface="Arial"/>
                <a:cs typeface="Arial"/>
              </a:rPr>
              <a:t>and living places</a:t>
            </a:r>
            <a:endParaRPr lang="en-GB" sz="2000" dirty="0">
              <a:latin typeface="Arial"/>
              <a:cs typeface="Arial"/>
            </a:endParaRPr>
          </a:p>
          <a:p>
            <a:pPr lvl="1" eaLnBrk="1" hangingPunct="1">
              <a:lnSpc>
                <a:spcPct val="110000"/>
              </a:lnSpc>
              <a:spcAft>
                <a:spcPts val="600"/>
              </a:spcAft>
              <a:buFont typeface="Wingdings 2" pitchFamily="33" charset="2"/>
              <a:buChar char=""/>
              <a:defRPr/>
            </a:pPr>
            <a:r>
              <a:rPr lang="en-GB" sz="2000" dirty="0" smtClean="0">
                <a:latin typeface="Arial"/>
                <a:cs typeface="Arial"/>
              </a:rPr>
              <a:t>Intruding the private sphere and lasting for several generations</a:t>
            </a:r>
          </a:p>
          <a:p>
            <a:pPr marL="0" lvl="1" indent="0" eaLnBrk="1" hangingPunct="1">
              <a:lnSpc>
                <a:spcPct val="130000"/>
              </a:lnSpc>
              <a:spcAft>
                <a:spcPts val="600"/>
              </a:spcAft>
              <a:buSzPct val="95000"/>
              <a:buNone/>
              <a:defRPr/>
            </a:pPr>
            <a:r>
              <a:rPr lang="en-GB" sz="2000" b="1" dirty="0">
                <a:latin typeface="Arial"/>
                <a:cs typeface="Arial"/>
              </a:rPr>
              <a:t>And an unspeakable presence </a:t>
            </a:r>
          </a:p>
          <a:p>
            <a:pPr marL="547687" lvl="2" indent="-273050" eaLnBrk="1" hangingPunct="1">
              <a:lnSpc>
                <a:spcPct val="130000"/>
              </a:lnSpc>
              <a:spcAft>
                <a:spcPts val="0"/>
              </a:spcAft>
              <a:buSzPct val="95000"/>
              <a:defRPr/>
            </a:pPr>
            <a:r>
              <a:rPr lang="en-GB" sz="2000" dirty="0">
                <a:latin typeface="Arial"/>
                <a:ea typeface="ＭＳ Ｐゴシック" pitchFamily="-107" charset="-128"/>
                <a:cs typeface="Arial"/>
              </a:rPr>
              <a:t>Unknown by most </a:t>
            </a:r>
            <a:r>
              <a:rPr lang="en-GB" sz="2000" dirty="0" smtClean="0">
                <a:latin typeface="Arial"/>
                <a:ea typeface="ＭＳ Ｐゴシック" pitchFamily="-107" charset="-128"/>
                <a:cs typeface="Arial"/>
              </a:rPr>
              <a:t>people. </a:t>
            </a:r>
            <a:r>
              <a:rPr lang="en-GB" sz="2000" dirty="0" smtClean="0">
                <a:solidFill>
                  <a:srgbClr val="000000"/>
                </a:solidFill>
                <a:latin typeface="Arial"/>
                <a:ea typeface="ＭＳ Ｐゴシック" pitchFamily="-107" charset="-128"/>
                <a:cs typeface="Arial"/>
              </a:rPr>
              <a:t>No </a:t>
            </a:r>
            <a:r>
              <a:rPr lang="en-GB" sz="2000" dirty="0">
                <a:solidFill>
                  <a:srgbClr val="000000"/>
                </a:solidFill>
                <a:latin typeface="Arial"/>
                <a:ea typeface="ＭＳ Ｐゴシック" pitchFamily="-107" charset="-128"/>
                <a:cs typeface="Arial"/>
              </a:rPr>
              <a:t>past experience, no memory</a:t>
            </a:r>
          </a:p>
          <a:p>
            <a:pPr marL="547687" lvl="2" indent="-273050" eaLnBrk="1" hangingPunct="1">
              <a:lnSpc>
                <a:spcPct val="130000"/>
              </a:lnSpc>
              <a:spcAft>
                <a:spcPts val="0"/>
              </a:spcAft>
              <a:buSzPct val="95000"/>
              <a:defRPr/>
            </a:pPr>
            <a:r>
              <a:rPr lang="en-GB" sz="2000" b="1" dirty="0">
                <a:solidFill>
                  <a:srgbClr val="800000"/>
                </a:solidFill>
                <a:latin typeface="Arial"/>
                <a:ea typeface="ＭＳ Ｐゴシック" pitchFamily="-107" charset="-128"/>
                <a:cs typeface="Arial"/>
              </a:rPr>
              <a:t>No words in the common language </a:t>
            </a:r>
            <a:endParaRPr lang="en-GB" sz="2000" b="1" dirty="0" smtClean="0">
              <a:solidFill>
                <a:srgbClr val="800000"/>
              </a:solidFill>
              <a:latin typeface="Arial"/>
              <a:ea typeface="ＭＳ Ｐゴシック" pitchFamily="-107" charset="-128"/>
              <a:cs typeface="Arial"/>
            </a:endParaRPr>
          </a:p>
          <a:p>
            <a:pPr marL="547687" lvl="2" indent="-273050" eaLnBrk="1" hangingPunct="1">
              <a:lnSpc>
                <a:spcPct val="130000"/>
              </a:lnSpc>
              <a:spcAft>
                <a:spcPts val="0"/>
              </a:spcAft>
              <a:buSzPct val="95000"/>
              <a:defRPr/>
            </a:pPr>
            <a:r>
              <a:rPr lang="en-GB" sz="2000" dirty="0" smtClean="0">
                <a:latin typeface="Arial"/>
                <a:ea typeface="ＭＳ Ｐゴシック" pitchFamily="-107" charset="-128"/>
                <a:cs typeface="Arial"/>
              </a:rPr>
              <a:t>Faced </a:t>
            </a:r>
            <a:r>
              <a:rPr lang="en-GB" sz="2000" dirty="0">
                <a:latin typeface="Arial"/>
                <a:ea typeface="ＭＳ Ｐゴシック" pitchFamily="-107" charset="-128"/>
                <a:cs typeface="Arial"/>
              </a:rPr>
              <a:t>with radioactivity, people do not know how to express the fear of </a:t>
            </a:r>
            <a:r>
              <a:rPr lang="en-GB" sz="2000" dirty="0" smtClean="0">
                <a:latin typeface="Arial"/>
                <a:ea typeface="ＭＳ Ｐゴシック" pitchFamily="-107" charset="-128"/>
                <a:cs typeface="Arial"/>
              </a:rPr>
              <a:t>danger</a:t>
            </a:r>
            <a:endParaRPr lang="en-GB" sz="2000" b="1" dirty="0">
              <a:solidFill>
                <a:srgbClr val="800000"/>
              </a:solidFill>
              <a:latin typeface="Arial"/>
              <a:ea typeface="ＭＳ Ｐゴシック" pitchFamily="-107" charset="-128"/>
              <a:cs typeface="Arial"/>
            </a:endParaRPr>
          </a:p>
          <a:p>
            <a:pPr marL="547687" lvl="2" indent="-273050" eaLnBrk="1" hangingPunct="1">
              <a:lnSpc>
                <a:spcPct val="130000"/>
              </a:lnSpc>
              <a:spcAft>
                <a:spcPts val="0"/>
              </a:spcAft>
              <a:buSzPct val="95000"/>
              <a:defRPr/>
            </a:pPr>
            <a:r>
              <a:rPr lang="en-GB" sz="2000" dirty="0" smtClean="0">
                <a:latin typeface="Arial"/>
                <a:ea typeface="ＭＳ Ｐゴシック" pitchFamily="-107" charset="-128"/>
                <a:cs typeface="Arial"/>
              </a:rPr>
              <a:t>The </a:t>
            </a:r>
            <a:r>
              <a:rPr lang="en-GB" sz="2000" dirty="0">
                <a:latin typeface="Arial"/>
                <a:ea typeface="ＭＳ Ｐゴシック" pitchFamily="-107" charset="-128"/>
                <a:cs typeface="Arial"/>
              </a:rPr>
              <a:t>lack of experience and words to apprehend radioactivity led to all sorts of odd representations</a:t>
            </a:r>
            <a:endParaRPr lang="fr-FR" sz="2000" dirty="0">
              <a:latin typeface="Arial"/>
              <a:cs typeface="Arial"/>
            </a:endParaRPr>
          </a:p>
          <a:p>
            <a:pPr lvl="1" eaLnBrk="1" hangingPunct="1">
              <a:lnSpc>
                <a:spcPct val="110000"/>
              </a:lnSpc>
              <a:spcAft>
                <a:spcPts val="600"/>
              </a:spcAft>
              <a:buFont typeface="Wingdings 2" pitchFamily="33" charset="2"/>
              <a:buChar char=""/>
              <a:defRPr/>
            </a:pPr>
            <a:endParaRPr lang="en-GB" sz="2000" dirty="0" smtClean="0">
              <a:latin typeface="Arial"/>
              <a:cs typeface="Arial"/>
            </a:endParaRPr>
          </a:p>
          <a:p>
            <a:pPr marL="393700" lvl="1" indent="0" eaLnBrk="1" hangingPunct="1">
              <a:lnSpc>
                <a:spcPct val="110000"/>
              </a:lnSpc>
              <a:spcAft>
                <a:spcPts val="600"/>
              </a:spcAft>
              <a:buNone/>
              <a:defRPr/>
            </a:pPr>
            <a:endParaRPr lang="en-GB" sz="2000" dirty="0"/>
          </a:p>
          <a:p>
            <a:pPr marL="0" indent="0" eaLnBrk="1" hangingPunct="1">
              <a:spcAft>
                <a:spcPts val="600"/>
              </a:spcAft>
              <a:buNone/>
              <a:defRPr/>
            </a:pPr>
            <a:endParaRPr lang="en-US" sz="2000" b="1" dirty="0" smtClean="0">
              <a:solidFill>
                <a:srgbClr val="000000"/>
              </a:solidFill>
              <a:cs typeface="ＭＳ Ｐゴシック" pitchFamily="33" charset="-128"/>
            </a:endParaRPr>
          </a:p>
          <a:p>
            <a:pPr eaLnBrk="1" hangingPunct="1">
              <a:spcAft>
                <a:spcPts val="1200"/>
              </a:spcAft>
              <a:buFont typeface="Wingdings 2" pitchFamily="33" charset="2"/>
              <a:buChar char=""/>
              <a:defRPr/>
            </a:pPr>
            <a:endParaRPr lang="en-US" sz="2000" dirty="0" smtClean="0">
              <a:cs typeface="ＭＳ Ｐゴシック" pitchFamily="33" charset="-128"/>
            </a:endParaRPr>
          </a:p>
          <a:p>
            <a:pPr eaLnBrk="1" hangingPunct="1">
              <a:lnSpc>
                <a:spcPct val="140000"/>
              </a:lnSpc>
              <a:buFont typeface="Wingdings 2" pitchFamily="33" charset="2"/>
              <a:buChar char=""/>
              <a:defRPr/>
            </a:pPr>
            <a:endParaRPr lang="en-GB" sz="2000" dirty="0" smtClean="0"/>
          </a:p>
          <a:p>
            <a:pPr marL="258763" indent="-258763" eaLnBrk="1" hangingPunct="1">
              <a:spcAft>
                <a:spcPts val="1200"/>
              </a:spcAft>
              <a:buFont typeface="Wingdings 2" pitchFamily="33" charset="2"/>
              <a:buChar char=""/>
              <a:defRPr/>
            </a:pPr>
            <a:endParaRPr lang="fr-FR" sz="2000" dirty="0" smtClean="0">
              <a:cs typeface="ＭＳ Ｐゴシック" pitchFamily="33" charset="-128"/>
            </a:endParaRPr>
          </a:p>
        </p:txBody>
      </p:sp>
      <p:sp>
        <p:nvSpPr>
          <p:cNvPr id="1536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5</a:t>
            </a:fld>
            <a:endParaRPr lang="fr-FR" sz="1200" dirty="0"/>
          </a:p>
        </p:txBody>
      </p:sp>
      <p:sp>
        <p:nvSpPr>
          <p:cNvPr id="7" name="Rectangle 2"/>
          <p:cNvSpPr>
            <a:spLocks noGrp="1" noChangeArrowheads="1"/>
          </p:cNvSpPr>
          <p:nvPr>
            <p:ph type="title"/>
          </p:nvPr>
        </p:nvSpPr>
        <p:spPr>
          <a:xfrm>
            <a:off x="10514" y="0"/>
            <a:ext cx="9133486" cy="1094656"/>
          </a:xfrm>
        </p:spPr>
        <p:txBody>
          <a:bodyPr>
            <a:normAutofit fontScale="90000"/>
          </a:bodyPr>
          <a:lstStyle/>
          <a:p>
            <a:pPr eaLnBrk="1" hangingPunct="1">
              <a:defRPr/>
            </a:pPr>
            <a:r>
              <a:rPr lang="en-GB" sz="2400" b="1" dirty="0" smtClean="0">
                <a:solidFill>
                  <a:srgbClr val="000045"/>
                </a:solidFill>
                <a:latin typeface="Arial" charset="0"/>
                <a:ea typeface="ＭＳ Ｐゴシック" charset="0"/>
                <a:cs typeface="Arial" charset="0"/>
              </a:rPr>
              <a:t/>
            </a:r>
            <a:br>
              <a:rPr lang="en-GB" sz="2400" b="1" dirty="0" smtClean="0">
                <a:solidFill>
                  <a:srgbClr val="000045"/>
                </a:solidFill>
                <a:latin typeface="Arial" charset="0"/>
                <a:ea typeface="ＭＳ Ｐゴシック" charset="0"/>
                <a:cs typeface="Arial" charset="0"/>
              </a:rPr>
            </a:br>
            <a:r>
              <a:rPr lang="en-GB" sz="2400" b="1" dirty="0" smtClean="0">
                <a:solidFill>
                  <a:srgbClr val="000045"/>
                </a:solidFill>
                <a:latin typeface="Arial" charset="0"/>
                <a:ea typeface="ＭＳ Ｐゴシック" charset="0"/>
                <a:cs typeface="Arial" charset="0"/>
              </a:rPr>
              <a:t/>
            </a:r>
            <a:br>
              <a:rPr lang="en-GB" sz="2400" b="1" dirty="0" smtClean="0">
                <a:solidFill>
                  <a:srgbClr val="000045"/>
                </a:solidFill>
                <a:latin typeface="Arial" charset="0"/>
                <a:ea typeface="ＭＳ Ｐゴシック" charset="0"/>
                <a:cs typeface="Arial" charset="0"/>
              </a:rPr>
            </a:br>
            <a:r>
              <a:rPr lang="en-GB" sz="2700" b="1" dirty="0" smtClean="0">
                <a:solidFill>
                  <a:srgbClr val="000045"/>
                </a:solidFill>
                <a:latin typeface="+mn-lt"/>
                <a:ea typeface="ＭＳ Ｐゴシック" charset="0"/>
                <a:cs typeface="Arial" charset="0"/>
              </a:rPr>
              <a:t>The </a:t>
            </a:r>
            <a:r>
              <a:rPr lang="en-GB" sz="2700" b="1" dirty="0">
                <a:solidFill>
                  <a:srgbClr val="000045"/>
                </a:solidFill>
                <a:latin typeface="+mn-lt"/>
                <a:ea typeface="ＭＳ Ｐゴシック" charset="0"/>
                <a:cs typeface="Arial" charset="0"/>
              </a:rPr>
              <a:t>human dimension of </a:t>
            </a:r>
            <a:br>
              <a:rPr lang="en-GB" sz="2700" b="1" dirty="0">
                <a:solidFill>
                  <a:srgbClr val="000045"/>
                </a:solidFill>
                <a:latin typeface="+mn-lt"/>
                <a:ea typeface="ＭＳ Ｐゴシック" charset="0"/>
                <a:cs typeface="Arial" charset="0"/>
              </a:rPr>
            </a:br>
            <a:r>
              <a:rPr lang="en-GB" sz="2700" b="1" dirty="0">
                <a:solidFill>
                  <a:srgbClr val="000045"/>
                </a:solidFill>
                <a:latin typeface="+mn-lt"/>
                <a:ea typeface="ＭＳ Ｐゴシック" charset="0"/>
                <a:cs typeface="Arial" charset="0"/>
              </a:rPr>
              <a:t>post-accident situations </a:t>
            </a:r>
            <a:r>
              <a:rPr lang="en-GB" sz="2700" b="1" dirty="0" smtClean="0">
                <a:solidFill>
                  <a:srgbClr val="000045"/>
                </a:solidFill>
                <a:latin typeface="+mn-lt"/>
                <a:ea typeface="ＭＳ Ｐゴシック" charset="0"/>
                <a:cs typeface="Arial" charset="0"/>
              </a:rPr>
              <a:t>(2)</a:t>
            </a:r>
            <a:r>
              <a:rPr lang="en-GB" sz="2700" b="1" dirty="0">
                <a:solidFill>
                  <a:srgbClr val="000045"/>
                </a:solidFill>
                <a:latin typeface="+mn-lt"/>
                <a:ea typeface="ＭＳ Ｐゴシック" charset="0"/>
                <a:cs typeface="Arial" charset="0"/>
              </a:rPr>
              <a:t/>
            </a:r>
            <a:br>
              <a:rPr lang="en-GB" sz="2700" b="1" dirty="0">
                <a:solidFill>
                  <a:srgbClr val="000045"/>
                </a:solidFill>
                <a:latin typeface="+mn-lt"/>
                <a:ea typeface="ＭＳ Ｐゴシック" charset="0"/>
                <a:cs typeface="Arial" charset="0"/>
              </a:rPr>
            </a:br>
            <a:r>
              <a:rPr lang="fr-FR" sz="2700" b="1" dirty="0">
                <a:latin typeface="+mn-lt"/>
              </a:rPr>
              <a:t/>
            </a:r>
            <a:br>
              <a:rPr lang="fr-FR" sz="2700" b="1" dirty="0">
                <a:latin typeface="+mn-lt"/>
              </a:rPr>
            </a:br>
            <a:endParaRPr lang="en-GB" sz="2700" b="1" dirty="0" smtClean="0">
              <a:solidFill>
                <a:srgbClr val="000045"/>
              </a:solidFill>
              <a:latin typeface="+mn-lt"/>
              <a:ea typeface="Arial" pitchFamily="-1" charset="0"/>
              <a:cs typeface="Arial" pitchFamily="-1" charset="0"/>
            </a:endParaRPr>
          </a:p>
        </p:txBody>
      </p:sp>
    </p:spTree>
    <p:extLst>
      <p:ext uri="{BB962C8B-B14F-4D97-AF65-F5344CB8AC3E}">
        <p14:creationId xmlns:p14="http://schemas.microsoft.com/office/powerpoint/2010/main" val="23828393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5400" y="152400"/>
            <a:ext cx="9144000" cy="1066800"/>
          </a:xfrm>
        </p:spPr>
        <p:txBody>
          <a:bodyPr>
            <a:normAutofit fontScale="90000"/>
          </a:bodyPr>
          <a:lstStyle/>
          <a:p>
            <a:pPr eaLnBrk="1" hangingPunct="1">
              <a:defRPr/>
            </a:pPr>
            <a:r>
              <a:rPr lang="en-GB" sz="2400" b="1" dirty="0" smtClean="0">
                <a:solidFill>
                  <a:srgbClr val="000045"/>
                </a:solidFill>
                <a:ea typeface="ＭＳ Ｐゴシック" charset="0"/>
                <a:cs typeface="Arial" charset="0"/>
              </a:rPr>
              <a:t/>
            </a:r>
            <a:br>
              <a:rPr lang="en-GB" sz="2400" b="1" dirty="0" smtClean="0">
                <a:solidFill>
                  <a:srgbClr val="000045"/>
                </a:solidFill>
                <a:ea typeface="ＭＳ Ｐゴシック" charset="0"/>
                <a:cs typeface="Arial" charset="0"/>
              </a:rPr>
            </a:br>
            <a:r>
              <a:rPr lang="en-GB" sz="2400" b="1" dirty="0" smtClean="0">
                <a:solidFill>
                  <a:srgbClr val="000045"/>
                </a:solidFill>
                <a:ea typeface="ＭＳ Ｐゴシック" charset="0"/>
                <a:cs typeface="Arial" charset="0"/>
              </a:rPr>
              <a:t/>
            </a:r>
            <a:br>
              <a:rPr lang="en-GB" sz="2400" b="1" dirty="0" smtClean="0">
                <a:solidFill>
                  <a:srgbClr val="000045"/>
                </a:solidFill>
                <a:ea typeface="ＭＳ Ｐゴシック" charset="0"/>
                <a:cs typeface="Arial" charset="0"/>
              </a:rPr>
            </a:br>
            <a:r>
              <a:rPr lang="en-GB" sz="2700" b="1" dirty="0" smtClean="0">
                <a:solidFill>
                  <a:srgbClr val="000045"/>
                </a:solidFill>
                <a:ea typeface="ＭＳ Ｐゴシック" charset="0"/>
                <a:cs typeface="Arial" charset="0"/>
              </a:rPr>
              <a:t>The </a:t>
            </a:r>
            <a:r>
              <a:rPr lang="en-GB" sz="2700" b="1" dirty="0">
                <a:solidFill>
                  <a:srgbClr val="000045"/>
                </a:solidFill>
                <a:ea typeface="ＭＳ Ｐゴシック" charset="0"/>
                <a:cs typeface="Arial" charset="0"/>
              </a:rPr>
              <a:t>human dimension of </a:t>
            </a:r>
            <a:br>
              <a:rPr lang="en-GB" sz="2700" b="1" dirty="0">
                <a:solidFill>
                  <a:srgbClr val="000045"/>
                </a:solidFill>
                <a:ea typeface="ＭＳ Ｐゴシック" charset="0"/>
                <a:cs typeface="Arial" charset="0"/>
              </a:rPr>
            </a:br>
            <a:r>
              <a:rPr lang="en-GB" sz="2700" b="1" dirty="0" smtClean="0">
                <a:solidFill>
                  <a:srgbClr val="000045"/>
                </a:solidFill>
                <a:ea typeface="ＭＳ Ｐゴシック" charset="0"/>
                <a:cs typeface="Arial" charset="0"/>
              </a:rPr>
              <a:t>post</a:t>
            </a:r>
            <a:r>
              <a:rPr lang="en-GB" sz="2700" b="1" dirty="0">
                <a:solidFill>
                  <a:srgbClr val="000045"/>
                </a:solidFill>
                <a:ea typeface="ＭＳ Ｐゴシック" charset="0"/>
                <a:cs typeface="Arial" charset="0"/>
              </a:rPr>
              <a:t>-accident situations </a:t>
            </a:r>
            <a:r>
              <a:rPr lang="en-GB" sz="2700" b="1" dirty="0" smtClean="0">
                <a:solidFill>
                  <a:srgbClr val="000045"/>
                </a:solidFill>
                <a:ea typeface="ＭＳ Ｐゴシック" charset="0"/>
                <a:cs typeface="Arial" charset="0"/>
              </a:rPr>
              <a:t>(3)</a:t>
            </a:r>
            <a:r>
              <a:rPr lang="en-GB" sz="2700" b="1" dirty="0">
                <a:solidFill>
                  <a:srgbClr val="000045"/>
                </a:solidFill>
                <a:ea typeface="ＭＳ Ｐゴシック" charset="0"/>
                <a:cs typeface="Arial" charset="0"/>
              </a:rPr>
              <a:t/>
            </a:r>
            <a:br>
              <a:rPr lang="en-GB" sz="2700" b="1" dirty="0">
                <a:solidFill>
                  <a:srgbClr val="000045"/>
                </a:solidFill>
                <a:ea typeface="ＭＳ Ｐゴシック" charset="0"/>
                <a:cs typeface="Arial" charset="0"/>
              </a:rPr>
            </a:br>
            <a:r>
              <a:rPr lang="fr-FR" sz="2700" b="1" dirty="0"/>
              <a:t/>
            </a:r>
            <a:br>
              <a:rPr lang="fr-FR" sz="2700" b="1" dirty="0"/>
            </a:br>
            <a:endParaRPr lang="en-GB" sz="2700" b="1" dirty="0" smtClean="0">
              <a:solidFill>
                <a:srgbClr val="000045"/>
              </a:solidFill>
              <a:latin typeface="Arial" pitchFamily="-1" charset="0"/>
              <a:ea typeface="Arial" pitchFamily="-1" charset="0"/>
              <a:cs typeface="Arial" pitchFamily="-1" charset="0"/>
            </a:endParaRPr>
          </a:p>
        </p:txBody>
      </p:sp>
      <p:sp>
        <p:nvSpPr>
          <p:cNvPr id="17411" name="Rectangle 3"/>
          <p:cNvSpPr>
            <a:spLocks noGrp="1" noChangeArrowheads="1"/>
          </p:cNvSpPr>
          <p:nvPr>
            <p:ph type="body" sz="half" idx="1"/>
          </p:nvPr>
        </p:nvSpPr>
        <p:spPr>
          <a:xfrm>
            <a:off x="228600" y="1143000"/>
            <a:ext cx="8153400" cy="5040560"/>
          </a:xfrm>
        </p:spPr>
        <p:txBody>
          <a:bodyPr/>
          <a:lstStyle/>
          <a:p>
            <a:pPr marL="0" lvl="1" indent="0" eaLnBrk="1" hangingPunct="1">
              <a:lnSpc>
                <a:spcPct val="110000"/>
              </a:lnSpc>
              <a:spcAft>
                <a:spcPts val="600"/>
              </a:spcAft>
              <a:buSzPct val="95000"/>
              <a:buNone/>
              <a:defRPr/>
            </a:pPr>
            <a:r>
              <a:rPr lang="en-GB" sz="2000" b="1" dirty="0" smtClean="0"/>
              <a:t>	</a:t>
            </a:r>
            <a:r>
              <a:rPr lang="en-GB" sz="2000" b="1" dirty="0" smtClean="0">
                <a:latin typeface="Arial"/>
                <a:cs typeface="Arial"/>
              </a:rPr>
              <a:t>For </a:t>
            </a:r>
            <a:r>
              <a:rPr lang="en-GB" sz="2000" b="1" dirty="0">
                <a:latin typeface="Arial"/>
                <a:cs typeface="Arial"/>
              </a:rPr>
              <a:t>each individual, the presence of </a:t>
            </a:r>
            <a:r>
              <a:rPr lang="en-GB" sz="2000" b="1" dirty="0" smtClean="0">
                <a:latin typeface="Arial"/>
                <a:cs typeface="Arial"/>
              </a:rPr>
              <a:t>radioactivity 	modifies </a:t>
            </a:r>
            <a:r>
              <a:rPr lang="en-GB" sz="2000" b="1" dirty="0">
                <a:latin typeface="Arial"/>
                <a:cs typeface="Arial"/>
              </a:rPr>
              <a:t>her/his relationship to </a:t>
            </a:r>
            <a:r>
              <a:rPr lang="en-GB" sz="2000" b="1" dirty="0" smtClean="0">
                <a:latin typeface="Arial"/>
                <a:cs typeface="Arial"/>
              </a:rPr>
              <a:t>himself </a:t>
            </a:r>
          </a:p>
          <a:p>
            <a:pPr lvl="3" eaLnBrk="1" hangingPunct="1">
              <a:lnSpc>
                <a:spcPct val="110000"/>
              </a:lnSpc>
              <a:spcAft>
                <a:spcPts val="600"/>
              </a:spcAft>
              <a:buFont typeface="Wingdings 2" pitchFamily="33" charset="2"/>
              <a:buChar char=""/>
              <a:defRPr/>
            </a:pPr>
            <a:r>
              <a:rPr lang="en-GB" dirty="0" smtClean="0">
                <a:latin typeface="Arial"/>
                <a:cs typeface="Arial"/>
              </a:rPr>
              <a:t>General </a:t>
            </a:r>
            <a:r>
              <a:rPr lang="en-GB" dirty="0">
                <a:latin typeface="Arial"/>
                <a:cs typeface="Arial"/>
              </a:rPr>
              <a:t>feeling to be confronted to a danger without the ability to put the risk in perspective</a:t>
            </a:r>
          </a:p>
          <a:p>
            <a:pPr lvl="3" eaLnBrk="1" hangingPunct="1">
              <a:lnSpc>
                <a:spcPct val="110000"/>
              </a:lnSpc>
              <a:spcAft>
                <a:spcPts val="600"/>
              </a:spcAft>
              <a:buFont typeface="Wingdings 2" pitchFamily="33" charset="2"/>
              <a:buChar char=""/>
              <a:defRPr/>
            </a:pPr>
            <a:r>
              <a:rPr lang="en-GB" dirty="0" smtClean="0">
                <a:latin typeface="Arial"/>
                <a:cs typeface="Arial"/>
              </a:rPr>
              <a:t>As a consequence everyone </a:t>
            </a:r>
            <a:r>
              <a:rPr lang="en-GB" dirty="0">
                <a:latin typeface="Arial"/>
                <a:cs typeface="Arial"/>
              </a:rPr>
              <a:t>is </a:t>
            </a:r>
            <a:r>
              <a:rPr lang="en-GB" dirty="0" smtClean="0">
                <a:latin typeface="Arial"/>
                <a:cs typeface="Arial"/>
              </a:rPr>
              <a:t>envisaging the worst and faced </a:t>
            </a:r>
            <a:r>
              <a:rPr lang="en-GB" dirty="0">
                <a:latin typeface="Arial"/>
                <a:cs typeface="Arial"/>
              </a:rPr>
              <a:t>with the thought of </a:t>
            </a:r>
            <a:r>
              <a:rPr lang="en-GB" dirty="0" smtClean="0">
                <a:latin typeface="Arial"/>
                <a:cs typeface="Arial"/>
              </a:rPr>
              <a:t>death</a:t>
            </a:r>
          </a:p>
          <a:p>
            <a:pPr marL="0" lvl="1" indent="0" eaLnBrk="1" hangingPunct="1">
              <a:lnSpc>
                <a:spcPct val="130000"/>
              </a:lnSpc>
              <a:spcAft>
                <a:spcPts val="600"/>
              </a:spcAft>
              <a:buSzPct val="95000"/>
              <a:buNone/>
              <a:defRPr/>
            </a:pPr>
            <a:r>
              <a:rPr lang="en-GB" sz="2000" b="1" dirty="0" smtClean="0"/>
              <a:t>	For </a:t>
            </a:r>
            <a:r>
              <a:rPr lang="en-GB" sz="2000" b="1" dirty="0"/>
              <a:t>each individual, the presence of radioactivity 	modifies her/his relationship to other people</a:t>
            </a:r>
          </a:p>
          <a:p>
            <a:pPr lvl="3" eaLnBrk="1" hangingPunct="1">
              <a:lnSpc>
                <a:spcPct val="130000"/>
              </a:lnSpc>
              <a:spcAft>
                <a:spcPts val="0"/>
              </a:spcAft>
            </a:pPr>
            <a:r>
              <a:rPr lang="en-GB" dirty="0" smtClean="0">
                <a:latin typeface="Arial" pitchFamily="-107" charset="0"/>
                <a:ea typeface="ＭＳ Ｐゴシック" pitchFamily="-107" charset="-128"/>
                <a:cs typeface="ＭＳ Ｐゴシック" pitchFamily="-107" charset="-128"/>
              </a:rPr>
              <a:t>A difference is immediately settled between those who have been affected and those who have not been affected</a:t>
            </a:r>
          </a:p>
          <a:p>
            <a:pPr lvl="3" eaLnBrk="1" hangingPunct="1">
              <a:lnSpc>
                <a:spcPct val="130000"/>
              </a:lnSpc>
              <a:spcAft>
                <a:spcPts val="0"/>
              </a:spcAft>
            </a:pPr>
            <a:r>
              <a:rPr lang="en-GB" b="1" dirty="0" smtClean="0">
                <a:solidFill>
                  <a:srgbClr val="800000"/>
                </a:solidFill>
                <a:latin typeface="Arial" pitchFamily="-107" charset="0"/>
                <a:ea typeface="ＭＳ Ｐゴシック" pitchFamily="-107" charset="-128"/>
                <a:cs typeface="ＭＳ Ｐゴシック" pitchFamily="-107" charset="-128"/>
              </a:rPr>
              <a:t>Residents of the affected areas feel strongly discriminated</a:t>
            </a:r>
          </a:p>
          <a:p>
            <a:pPr lvl="3" eaLnBrk="1" hangingPunct="1">
              <a:lnSpc>
                <a:spcPct val="110000"/>
              </a:lnSpc>
              <a:spcAft>
                <a:spcPts val="600"/>
              </a:spcAft>
              <a:buFont typeface="Wingdings 2" pitchFamily="33" charset="2"/>
              <a:buChar char=""/>
              <a:defRPr/>
            </a:pPr>
            <a:endParaRPr lang="en-GB" dirty="0">
              <a:latin typeface="Arial"/>
              <a:cs typeface="Arial"/>
            </a:endParaRPr>
          </a:p>
          <a:p>
            <a:pPr marL="547687" lvl="2" indent="-273050" eaLnBrk="1" hangingPunct="1">
              <a:lnSpc>
                <a:spcPct val="130000"/>
              </a:lnSpc>
              <a:spcAft>
                <a:spcPts val="0"/>
              </a:spcAft>
              <a:buSzPct val="95000"/>
              <a:defRPr/>
            </a:pPr>
            <a:endParaRPr lang="en-GB" sz="1500" dirty="0" smtClean="0">
              <a:latin typeface="Arial" pitchFamily="-107" charset="0"/>
              <a:ea typeface="ＭＳ Ｐゴシック" pitchFamily="-107" charset="-128"/>
              <a:cs typeface="ＭＳ Ｐゴシック" pitchFamily="-107" charset="-128"/>
            </a:endParaRPr>
          </a:p>
          <a:p>
            <a:pPr lvl="1" eaLnBrk="1" hangingPunct="1">
              <a:lnSpc>
                <a:spcPct val="130000"/>
              </a:lnSpc>
              <a:spcAft>
                <a:spcPts val="0"/>
              </a:spcAft>
              <a:buNone/>
            </a:pPr>
            <a:endParaRPr lang="en-GB" sz="1000" dirty="0" smtClean="0">
              <a:latin typeface="Arial" pitchFamily="-107" charset="0"/>
              <a:ea typeface="ＭＳ Ｐゴシック" pitchFamily="-107" charset="-128"/>
              <a:cs typeface="ＭＳ Ｐゴシック" pitchFamily="-107" charset="-128"/>
            </a:endParaRPr>
          </a:p>
          <a:p>
            <a:pPr lvl="1" eaLnBrk="1" hangingPunct="1">
              <a:lnSpc>
                <a:spcPct val="130000"/>
              </a:lnSpc>
              <a:spcAft>
                <a:spcPts val="0"/>
              </a:spcAft>
              <a:buNone/>
            </a:pPr>
            <a:endParaRPr lang="en-GB" sz="1000" dirty="0" smtClean="0">
              <a:latin typeface="Arial" pitchFamily="-107" charset="0"/>
              <a:ea typeface="ＭＳ Ｐゴシック" pitchFamily="-107" charset="-128"/>
              <a:cs typeface="ＭＳ Ｐゴシック" pitchFamily="-107" charset="-128"/>
            </a:endParaRPr>
          </a:p>
          <a:p>
            <a:pPr lvl="1" eaLnBrk="1" hangingPunct="1">
              <a:lnSpc>
                <a:spcPct val="180000"/>
              </a:lnSpc>
            </a:pPr>
            <a:endParaRPr lang="en-GB" sz="1800" dirty="0" smtClean="0">
              <a:latin typeface="Arial" pitchFamily="-107" charset="0"/>
              <a:ea typeface="ＭＳ Ｐゴシック" pitchFamily="-107" charset="-128"/>
              <a:cs typeface="ＭＳ Ｐゴシック" pitchFamily="-107" charset="-128"/>
            </a:endParaRPr>
          </a:p>
          <a:p>
            <a:pPr eaLnBrk="1" hangingPunct="1">
              <a:lnSpc>
                <a:spcPct val="180000"/>
              </a:lnSpc>
            </a:pPr>
            <a:endParaRPr lang="en-GB" sz="2000" dirty="0" smtClean="0">
              <a:latin typeface="Arial" pitchFamily="-107" charset="0"/>
              <a:ea typeface="ＭＳ Ｐゴシック" pitchFamily="-107" charset="-128"/>
              <a:cs typeface="ＭＳ Ｐゴシック" pitchFamily="-107" charset="-128"/>
            </a:endParaRPr>
          </a:p>
        </p:txBody>
      </p:sp>
      <p:sp>
        <p:nvSpPr>
          <p:cNvPr id="17412" name="Slide Number Placeholder 3"/>
          <p:cNvSpPr>
            <a:spLocks noGrp="1"/>
          </p:cNvSpPr>
          <p:nvPr>
            <p:ph type="sldNum" sz="quarter" idx="4294967295"/>
          </p:nvPr>
        </p:nvSpPr>
        <p:spPr bwMode="auto">
          <a:xfrm>
            <a:off x="8153400" y="6477000"/>
            <a:ext cx="762000" cy="212725"/>
          </a:xfrm>
          <a:noFill/>
          <a:ln>
            <a:miter lim="800000"/>
            <a:headEnd/>
            <a:tailEnd/>
          </a:ln>
        </p:spPr>
        <p:txBody>
          <a:bodyPr lIns="91440" tIns="45720" rIns="91440" bIns="45720" anchor="t"/>
          <a:lstStyle/>
          <a:p>
            <a:pPr algn="r"/>
            <a:fld id="{2F55A2FE-85FB-4541-9CA0-61FFF9168064}" type="slidenum">
              <a:rPr lang="en-US" smtClean="0">
                <a:solidFill>
                  <a:schemeClr val="tx1"/>
                </a:solidFill>
                <a:latin typeface="Arial" pitchFamily="-107" charset="0"/>
                <a:ea typeface="ＭＳ Ｐゴシック" pitchFamily="-107" charset="-128"/>
                <a:cs typeface="ＭＳ Ｐゴシック" pitchFamily="-107" charset="-128"/>
              </a:rPr>
              <a:pPr algn="r"/>
              <a:t>6</a:t>
            </a:fld>
            <a:endParaRPr lang="en-US" smtClean="0">
              <a:solidFill>
                <a:schemeClr val="tx1"/>
              </a:solidFill>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412424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5110" y="0"/>
            <a:ext cx="9159110" cy="962744"/>
          </a:xfrm>
        </p:spPr>
        <p:txBody>
          <a:bodyPr vert="horz" lIns="0" rIns="0" bIns="0" anchor="ctr" anchorCtr="0">
            <a:normAutofit fontScale="90000"/>
            <a:scene3d>
              <a:camera prst="orthographicFront"/>
              <a:lightRig rig="threePt" dir="t"/>
            </a:scene3d>
            <a:sp3d extrusionH="57150">
              <a:bevelT w="38100" h="38100"/>
              <a:extrusionClr>
                <a:schemeClr val="tx1"/>
              </a:extrusionClr>
            </a:sp3d>
          </a:bodyPr>
          <a:lstStyle/>
          <a:p>
            <a:pPr eaLnBrk="1" hangingPunct="1"/>
            <a:r>
              <a:rPr lang="en-GB" sz="2400" b="1" dirty="0" smtClean="0">
                <a:solidFill>
                  <a:srgbClr val="000045"/>
                </a:solidFill>
                <a:ea typeface="ＭＳ Ｐゴシック" charset="0"/>
                <a:cs typeface="Arial" charset="0"/>
              </a:rPr>
              <a:t/>
            </a:r>
            <a:br>
              <a:rPr lang="en-GB" sz="2400" b="1" dirty="0" smtClean="0">
                <a:solidFill>
                  <a:srgbClr val="000045"/>
                </a:solidFill>
                <a:ea typeface="ＭＳ Ｐゴシック" charset="0"/>
                <a:cs typeface="Arial" charset="0"/>
              </a:rPr>
            </a:br>
            <a:r>
              <a:rPr lang="en-GB" sz="2400" b="1" dirty="0" smtClean="0">
                <a:solidFill>
                  <a:srgbClr val="000045"/>
                </a:solidFill>
                <a:ea typeface="ＭＳ Ｐゴシック" charset="0"/>
                <a:cs typeface="Arial" charset="0"/>
              </a:rPr>
              <a:t/>
            </a:r>
            <a:br>
              <a:rPr lang="en-GB" sz="2400" b="1" dirty="0" smtClean="0">
                <a:solidFill>
                  <a:srgbClr val="000045"/>
                </a:solidFill>
                <a:ea typeface="ＭＳ Ｐゴシック" charset="0"/>
                <a:cs typeface="Arial" charset="0"/>
              </a:rPr>
            </a:br>
            <a:r>
              <a:rPr lang="en-GB" sz="2700" b="1" dirty="0" smtClean="0">
                <a:solidFill>
                  <a:srgbClr val="000045"/>
                </a:solidFill>
                <a:ea typeface="ＭＳ Ｐゴシック" charset="0"/>
                <a:cs typeface="Arial" charset="0"/>
              </a:rPr>
              <a:t>The </a:t>
            </a:r>
            <a:r>
              <a:rPr lang="en-GB" sz="2700" b="1" dirty="0">
                <a:solidFill>
                  <a:srgbClr val="000045"/>
                </a:solidFill>
                <a:ea typeface="ＭＳ Ｐゴシック" charset="0"/>
                <a:cs typeface="Arial" charset="0"/>
              </a:rPr>
              <a:t>human dimension of </a:t>
            </a:r>
            <a:br>
              <a:rPr lang="en-GB" sz="2700" b="1" dirty="0">
                <a:solidFill>
                  <a:srgbClr val="000045"/>
                </a:solidFill>
                <a:ea typeface="ＭＳ Ｐゴシック" charset="0"/>
                <a:cs typeface="Arial" charset="0"/>
              </a:rPr>
            </a:br>
            <a:r>
              <a:rPr lang="en-GB" sz="2700" b="1" dirty="0">
                <a:solidFill>
                  <a:srgbClr val="000045"/>
                </a:solidFill>
                <a:ea typeface="ＭＳ Ｐゴシック" charset="0"/>
                <a:cs typeface="Arial" charset="0"/>
              </a:rPr>
              <a:t>post-accident situations </a:t>
            </a:r>
            <a:r>
              <a:rPr lang="en-GB" sz="2700" b="1" dirty="0" smtClean="0">
                <a:solidFill>
                  <a:srgbClr val="000045"/>
                </a:solidFill>
                <a:ea typeface="ＭＳ Ｐゴシック" charset="0"/>
                <a:cs typeface="Arial" charset="0"/>
              </a:rPr>
              <a:t>(4)</a:t>
            </a:r>
            <a:r>
              <a:rPr lang="en-GB" sz="2700" b="1" dirty="0">
                <a:solidFill>
                  <a:srgbClr val="000045"/>
                </a:solidFill>
                <a:ea typeface="ＭＳ Ｐゴシック" charset="0"/>
                <a:cs typeface="Arial" charset="0"/>
              </a:rPr>
              <a:t/>
            </a:r>
            <a:br>
              <a:rPr lang="en-GB" sz="2700" b="1" dirty="0">
                <a:solidFill>
                  <a:srgbClr val="000045"/>
                </a:solidFill>
                <a:ea typeface="ＭＳ Ｐゴシック" charset="0"/>
                <a:cs typeface="Arial" charset="0"/>
              </a:rPr>
            </a:br>
            <a:r>
              <a:rPr lang="fr-FR" sz="2700" b="1" dirty="0"/>
              <a:t/>
            </a:r>
            <a:br>
              <a:rPr lang="fr-FR" sz="2700" b="1" dirty="0"/>
            </a:br>
            <a:endParaRPr lang="en-GB" sz="2700" b="1" dirty="0">
              <a:solidFill>
                <a:srgbClr val="000045"/>
              </a:solidFill>
              <a:latin typeface="Arial" pitchFamily="-1" charset="0"/>
              <a:ea typeface="Arial" pitchFamily="-1" charset="0"/>
              <a:cs typeface="Arial" pitchFamily="-1" charset="0"/>
            </a:endParaRPr>
          </a:p>
        </p:txBody>
      </p:sp>
      <p:sp>
        <p:nvSpPr>
          <p:cNvPr id="17411" name="Rectangle 3"/>
          <p:cNvSpPr>
            <a:spLocks noGrp="1" noChangeArrowheads="1"/>
          </p:cNvSpPr>
          <p:nvPr>
            <p:ph type="body" sz="half" idx="1"/>
          </p:nvPr>
        </p:nvSpPr>
        <p:spPr>
          <a:xfrm>
            <a:off x="609600" y="914400"/>
            <a:ext cx="8077200" cy="5257800"/>
          </a:xfrm>
        </p:spPr>
        <p:txBody>
          <a:bodyPr/>
          <a:lstStyle/>
          <a:p>
            <a:pPr marL="0" lvl="1" indent="0" eaLnBrk="1" hangingPunct="1">
              <a:lnSpc>
                <a:spcPct val="130000"/>
              </a:lnSpc>
              <a:spcAft>
                <a:spcPts val="600"/>
              </a:spcAft>
              <a:buSzPct val="95000"/>
              <a:buNone/>
              <a:defRPr/>
            </a:pPr>
            <a:r>
              <a:rPr lang="en-GB" sz="2000" b="1" dirty="0"/>
              <a:t>For each individual, the presence of radioactivity modifies her/his relationship to the </a:t>
            </a:r>
            <a:r>
              <a:rPr lang="en-GB" sz="2000" b="1" dirty="0" smtClean="0"/>
              <a:t>territory</a:t>
            </a:r>
            <a:endParaRPr lang="en-GB" sz="2000" b="1" dirty="0"/>
          </a:p>
          <a:p>
            <a:pPr marL="547687" lvl="2" indent="-273050" eaLnBrk="1" hangingPunct="1">
              <a:lnSpc>
                <a:spcPct val="130000"/>
              </a:lnSpc>
              <a:spcAft>
                <a:spcPts val="0"/>
              </a:spcAft>
              <a:buSzPct val="95000"/>
              <a:defRPr/>
            </a:pPr>
            <a:r>
              <a:rPr lang="en-GB" sz="2000" dirty="0">
                <a:latin typeface="Arial"/>
                <a:ea typeface="ＭＳ Ｐゴシック" pitchFamily="-107" charset="-128"/>
                <a:cs typeface="Arial"/>
              </a:rPr>
              <a:t>Familiar environments such as garden or recreational areas become </a:t>
            </a:r>
            <a:r>
              <a:rPr lang="en-GB" sz="2000" b="1" dirty="0">
                <a:solidFill>
                  <a:srgbClr val="800000"/>
                </a:solidFill>
                <a:latin typeface="Arial"/>
                <a:ea typeface="ＭＳ Ｐゴシック" pitchFamily="-107" charset="-128"/>
                <a:cs typeface="Arial"/>
              </a:rPr>
              <a:t>hostile</a:t>
            </a:r>
            <a:r>
              <a:rPr lang="en-GB" sz="2000" dirty="0">
                <a:latin typeface="Arial"/>
                <a:ea typeface="ＭＳ Ｐゴシック" pitchFamily="-107" charset="-128"/>
                <a:cs typeface="Arial"/>
              </a:rPr>
              <a:t> and the affected areas are </a:t>
            </a:r>
            <a:r>
              <a:rPr lang="en-GB" sz="2000" b="1" dirty="0">
                <a:solidFill>
                  <a:srgbClr val="800000"/>
                </a:solidFill>
                <a:latin typeface="Arial"/>
                <a:ea typeface="ＭＳ Ｐゴシック" pitchFamily="-107" charset="-128"/>
                <a:cs typeface="Arial"/>
              </a:rPr>
              <a:t>disqualified</a:t>
            </a:r>
            <a:r>
              <a:rPr lang="en-GB" sz="2000" dirty="0">
                <a:latin typeface="Arial"/>
                <a:ea typeface="ＭＳ Ｐゴシック" pitchFamily="-107" charset="-128"/>
                <a:cs typeface="Arial"/>
              </a:rPr>
              <a:t> on the social and economic levels </a:t>
            </a:r>
          </a:p>
          <a:p>
            <a:pPr marL="547687" lvl="2" indent="-273050" eaLnBrk="1" hangingPunct="1">
              <a:lnSpc>
                <a:spcPct val="130000"/>
              </a:lnSpc>
              <a:spcAft>
                <a:spcPts val="0"/>
              </a:spcAft>
              <a:buSzPct val="95000"/>
              <a:defRPr/>
            </a:pPr>
            <a:r>
              <a:rPr lang="en-GB" sz="2000" dirty="0">
                <a:latin typeface="Arial"/>
                <a:ea typeface="ＭＳ Ｐゴシック" pitchFamily="-107" charset="-128"/>
                <a:cs typeface="Arial"/>
              </a:rPr>
              <a:t>Affected people have a different vision of landscapes and symbolic sites as before the </a:t>
            </a:r>
            <a:r>
              <a:rPr lang="en-GB" sz="2000" dirty="0" smtClean="0">
                <a:latin typeface="Arial"/>
                <a:ea typeface="ＭＳ Ｐゴシック" pitchFamily="-107" charset="-128"/>
                <a:cs typeface="Arial"/>
              </a:rPr>
              <a:t>accident </a:t>
            </a:r>
          </a:p>
          <a:p>
            <a:pPr marL="0" lvl="1" indent="0" eaLnBrk="1" hangingPunct="1">
              <a:lnSpc>
                <a:spcPct val="130000"/>
              </a:lnSpc>
              <a:spcAft>
                <a:spcPts val="600"/>
              </a:spcAft>
              <a:buSzPct val="95000"/>
              <a:buNone/>
              <a:defRPr/>
            </a:pPr>
            <a:r>
              <a:rPr lang="en-GB" sz="2000" b="1" dirty="0"/>
              <a:t>For each individual, the presence of radioactivity questions her/his relationship to the collective memory of the nation </a:t>
            </a:r>
          </a:p>
          <a:p>
            <a:pPr marL="547687" lvl="2" indent="-273050" eaLnBrk="1" hangingPunct="1">
              <a:lnSpc>
                <a:spcPct val="130000"/>
              </a:lnSpc>
              <a:spcAft>
                <a:spcPts val="0"/>
              </a:spcAft>
              <a:buSzPct val="95000"/>
              <a:defRPr/>
            </a:pPr>
            <a:r>
              <a:rPr lang="en-GB" sz="2000" dirty="0">
                <a:latin typeface="Arial"/>
                <a:ea typeface="ＭＳ Ｐゴシック" pitchFamily="-107" charset="-128"/>
                <a:cs typeface="Arial"/>
              </a:rPr>
              <a:t>Everyone turns to the memory and History of the country and of the affected areas to find </a:t>
            </a:r>
            <a:r>
              <a:rPr lang="en-GB" sz="2000" b="1" dirty="0">
                <a:solidFill>
                  <a:srgbClr val="800000"/>
                </a:solidFill>
                <a:latin typeface="Arial"/>
                <a:ea typeface="ＭＳ Ｐゴシック" pitchFamily="-107" charset="-128"/>
                <a:cs typeface="Arial"/>
              </a:rPr>
              <a:t>a way of thinking the </a:t>
            </a:r>
            <a:r>
              <a:rPr lang="en-GB" sz="2000" b="1" dirty="0" smtClean="0">
                <a:solidFill>
                  <a:srgbClr val="800000"/>
                </a:solidFill>
                <a:latin typeface="Arial"/>
                <a:ea typeface="ＭＳ Ｐゴシック" pitchFamily="-107" charset="-128"/>
                <a:cs typeface="Arial"/>
              </a:rPr>
              <a:t>event</a:t>
            </a:r>
            <a:r>
              <a:rPr lang="en-GB" sz="2000" dirty="0" smtClean="0">
                <a:latin typeface="Arial"/>
                <a:ea typeface="ＭＳ Ｐゴシック" pitchFamily="-107" charset="-128"/>
                <a:cs typeface="Arial"/>
              </a:rPr>
              <a:t>: Chernobyl</a:t>
            </a:r>
            <a:r>
              <a:rPr lang="en-GB" sz="2000" dirty="0">
                <a:latin typeface="Arial"/>
                <a:ea typeface="ＭＳ Ｐゴシック" pitchFamily="-107" charset="-128"/>
                <a:cs typeface="Arial"/>
              </a:rPr>
              <a:t>: the Gulag and World War </a:t>
            </a:r>
            <a:r>
              <a:rPr lang="en-GB" sz="2000" dirty="0" smtClean="0">
                <a:latin typeface="Arial"/>
                <a:ea typeface="ＭＳ Ｐゴシック" pitchFamily="-107" charset="-128"/>
                <a:cs typeface="Arial"/>
              </a:rPr>
              <a:t>II, Fukushima</a:t>
            </a:r>
            <a:r>
              <a:rPr lang="en-GB" sz="2000" dirty="0">
                <a:latin typeface="Arial"/>
                <a:ea typeface="ＭＳ Ｐゴシック" pitchFamily="-107" charset="-128"/>
                <a:cs typeface="Arial"/>
              </a:rPr>
              <a:t>:  Hiroshima/Nagasaki, </a:t>
            </a:r>
            <a:r>
              <a:rPr lang="en-GB" sz="2000" dirty="0" smtClean="0">
                <a:latin typeface="Arial"/>
                <a:ea typeface="ＭＳ Ｐゴシック" pitchFamily="-107" charset="-128"/>
                <a:cs typeface="Arial"/>
              </a:rPr>
              <a:t>the </a:t>
            </a:r>
            <a:r>
              <a:rPr lang="en-GB" sz="2000" dirty="0">
                <a:latin typeface="Arial"/>
                <a:ea typeface="ＭＳ Ｐゴシック" pitchFamily="-107" charset="-128"/>
                <a:cs typeface="Arial"/>
              </a:rPr>
              <a:t>Lucky Dragon</a:t>
            </a:r>
          </a:p>
          <a:p>
            <a:pPr lvl="1" eaLnBrk="1" hangingPunct="1">
              <a:lnSpc>
                <a:spcPct val="130000"/>
              </a:lnSpc>
              <a:spcAft>
                <a:spcPts val="0"/>
              </a:spcAft>
              <a:defRPr/>
            </a:pPr>
            <a:endParaRPr lang="en-GB" sz="1800" dirty="0" smtClean="0">
              <a:latin typeface="Arial" pitchFamily="-107" charset="0"/>
              <a:ea typeface="ＭＳ Ｐゴシック" pitchFamily="-107" charset="-128"/>
              <a:cs typeface="ＭＳ Ｐゴシック" pitchFamily="-107" charset="-128"/>
            </a:endParaRPr>
          </a:p>
          <a:p>
            <a:pPr lvl="1" eaLnBrk="1" hangingPunct="1">
              <a:lnSpc>
                <a:spcPct val="130000"/>
              </a:lnSpc>
              <a:spcAft>
                <a:spcPts val="0"/>
              </a:spcAft>
              <a:buNone/>
            </a:pPr>
            <a:endParaRPr lang="en-GB" sz="1000" dirty="0" smtClean="0">
              <a:latin typeface="Arial" pitchFamily="-107" charset="0"/>
              <a:ea typeface="ＭＳ Ｐゴシック" pitchFamily="-107" charset="-128"/>
              <a:cs typeface="ＭＳ Ｐゴシック" pitchFamily="-107" charset="-128"/>
            </a:endParaRPr>
          </a:p>
          <a:p>
            <a:pPr lvl="1" eaLnBrk="1" hangingPunct="1">
              <a:lnSpc>
                <a:spcPct val="180000"/>
              </a:lnSpc>
            </a:pPr>
            <a:endParaRPr lang="en-GB" sz="1800" dirty="0" smtClean="0">
              <a:latin typeface="Arial" pitchFamily="-107" charset="0"/>
              <a:ea typeface="ＭＳ Ｐゴシック" pitchFamily="-107" charset="-128"/>
              <a:cs typeface="ＭＳ Ｐゴシック" pitchFamily="-107" charset="-128"/>
            </a:endParaRPr>
          </a:p>
          <a:p>
            <a:pPr eaLnBrk="1" hangingPunct="1">
              <a:lnSpc>
                <a:spcPct val="180000"/>
              </a:lnSpc>
            </a:pPr>
            <a:endParaRPr lang="en-GB" sz="2000" dirty="0" smtClean="0">
              <a:latin typeface="Arial" pitchFamily="-107" charset="0"/>
              <a:ea typeface="ＭＳ Ｐゴシック" pitchFamily="-107" charset="-128"/>
              <a:cs typeface="ＭＳ Ｐゴシック" pitchFamily="-107" charset="-128"/>
            </a:endParaRPr>
          </a:p>
        </p:txBody>
      </p:sp>
      <p:sp>
        <p:nvSpPr>
          <p:cNvPr id="17412" name="Slide Number Placeholder 3"/>
          <p:cNvSpPr>
            <a:spLocks noGrp="1"/>
          </p:cNvSpPr>
          <p:nvPr>
            <p:ph type="sldNum" sz="quarter" idx="4294967295"/>
          </p:nvPr>
        </p:nvSpPr>
        <p:spPr bwMode="auto">
          <a:xfrm>
            <a:off x="8153400" y="6477000"/>
            <a:ext cx="762000" cy="212725"/>
          </a:xfrm>
          <a:noFill/>
          <a:ln>
            <a:miter lim="800000"/>
            <a:headEnd/>
            <a:tailEnd/>
          </a:ln>
        </p:spPr>
        <p:txBody>
          <a:bodyPr lIns="91440" tIns="45720" rIns="91440" bIns="45720" anchor="t"/>
          <a:lstStyle/>
          <a:p>
            <a:pPr algn="r"/>
            <a:fld id="{2F55A2FE-85FB-4541-9CA0-61FFF9168064}" type="slidenum">
              <a:rPr lang="en-US" smtClean="0">
                <a:solidFill>
                  <a:schemeClr val="tx1"/>
                </a:solidFill>
                <a:latin typeface="Arial" pitchFamily="-107" charset="0"/>
                <a:ea typeface="ＭＳ Ｐゴシック" pitchFamily="-107" charset="-128"/>
                <a:cs typeface="ＭＳ Ｐゴシック" pitchFamily="-107" charset="-128"/>
              </a:rPr>
              <a:pPr algn="r"/>
              <a:t>7</a:t>
            </a:fld>
            <a:endParaRPr lang="en-US" smtClean="0">
              <a:solidFill>
                <a:schemeClr val="tx1"/>
              </a:solidFill>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95686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 y="228600"/>
            <a:ext cx="9144000" cy="838200"/>
          </a:xfrm>
        </p:spPr>
        <p:txBody>
          <a:bodyPr>
            <a:normAutofit fontScale="90000"/>
          </a:bodyPr>
          <a:lstStyle/>
          <a:p>
            <a:pPr eaLnBrk="1" hangingPunct="1">
              <a:defRPr/>
            </a:pPr>
            <a:r>
              <a:rPr lang="en-GB" sz="2400" b="1" dirty="0" smtClean="0">
                <a:solidFill>
                  <a:srgbClr val="000045"/>
                </a:solidFill>
                <a:ea typeface="ＭＳ Ｐゴシック" charset="0"/>
                <a:cs typeface="Arial" charset="0"/>
              </a:rPr>
              <a:t/>
            </a:r>
            <a:br>
              <a:rPr lang="en-GB" sz="2400" b="1" dirty="0" smtClean="0">
                <a:solidFill>
                  <a:srgbClr val="000045"/>
                </a:solidFill>
                <a:ea typeface="ＭＳ Ｐゴシック" charset="0"/>
                <a:cs typeface="Arial" charset="0"/>
              </a:rPr>
            </a:br>
            <a:r>
              <a:rPr lang="en-GB" sz="2400" b="1" dirty="0" smtClean="0">
                <a:solidFill>
                  <a:srgbClr val="000045"/>
                </a:solidFill>
                <a:ea typeface="ＭＳ Ｐゴシック" charset="0"/>
                <a:cs typeface="Arial" charset="0"/>
              </a:rPr>
              <a:t/>
            </a:r>
            <a:br>
              <a:rPr lang="en-GB" sz="2400" b="1" dirty="0" smtClean="0">
                <a:solidFill>
                  <a:srgbClr val="000045"/>
                </a:solidFill>
                <a:ea typeface="ＭＳ Ｐゴシック" charset="0"/>
                <a:cs typeface="Arial" charset="0"/>
              </a:rPr>
            </a:br>
            <a:r>
              <a:rPr lang="en-GB" sz="2700" b="1" dirty="0" smtClean="0">
                <a:solidFill>
                  <a:srgbClr val="000045"/>
                </a:solidFill>
                <a:ea typeface="ＭＳ Ｐゴシック" charset="0"/>
                <a:cs typeface="Arial" charset="0"/>
              </a:rPr>
              <a:t>The </a:t>
            </a:r>
            <a:r>
              <a:rPr lang="en-GB" sz="2700" b="1" dirty="0">
                <a:solidFill>
                  <a:srgbClr val="000045"/>
                </a:solidFill>
                <a:ea typeface="ＭＳ Ｐゴシック" charset="0"/>
                <a:cs typeface="Arial" charset="0"/>
              </a:rPr>
              <a:t>human dimension of </a:t>
            </a:r>
            <a:br>
              <a:rPr lang="en-GB" sz="2700" b="1" dirty="0">
                <a:solidFill>
                  <a:srgbClr val="000045"/>
                </a:solidFill>
                <a:ea typeface="ＭＳ Ｐゴシック" charset="0"/>
                <a:cs typeface="Arial" charset="0"/>
              </a:rPr>
            </a:br>
            <a:r>
              <a:rPr lang="en-GB" sz="2700" b="1" dirty="0" smtClean="0">
                <a:solidFill>
                  <a:srgbClr val="000045"/>
                </a:solidFill>
                <a:ea typeface="ＭＳ Ｐゴシック" charset="0"/>
                <a:cs typeface="Arial" charset="0"/>
              </a:rPr>
              <a:t>post</a:t>
            </a:r>
            <a:r>
              <a:rPr lang="en-GB" sz="2700" b="1" dirty="0">
                <a:solidFill>
                  <a:srgbClr val="000045"/>
                </a:solidFill>
                <a:ea typeface="ＭＳ Ｐゴシック" charset="0"/>
                <a:cs typeface="Arial" charset="0"/>
              </a:rPr>
              <a:t>-accident situations </a:t>
            </a:r>
            <a:r>
              <a:rPr lang="en-GB" sz="2700" b="1" dirty="0" smtClean="0">
                <a:solidFill>
                  <a:srgbClr val="000045"/>
                </a:solidFill>
                <a:ea typeface="ＭＳ Ｐゴシック" charset="0"/>
                <a:cs typeface="Arial" charset="0"/>
              </a:rPr>
              <a:t>(5)</a:t>
            </a:r>
            <a:r>
              <a:rPr lang="en-GB" sz="2700" b="1" dirty="0">
                <a:solidFill>
                  <a:srgbClr val="000045"/>
                </a:solidFill>
                <a:ea typeface="ＭＳ Ｐゴシック" charset="0"/>
                <a:cs typeface="Arial" charset="0"/>
              </a:rPr>
              <a:t/>
            </a:r>
            <a:br>
              <a:rPr lang="en-GB" sz="2700" b="1" dirty="0">
                <a:solidFill>
                  <a:srgbClr val="000045"/>
                </a:solidFill>
                <a:ea typeface="ＭＳ Ｐゴシック" charset="0"/>
                <a:cs typeface="Arial" charset="0"/>
              </a:rPr>
            </a:br>
            <a:r>
              <a:rPr lang="fr-FR" sz="2700" b="1" dirty="0"/>
              <a:t/>
            </a:r>
            <a:br>
              <a:rPr lang="fr-FR" sz="2700" b="1" dirty="0"/>
            </a:br>
            <a:endParaRPr lang="en-GB" sz="2700" b="1" dirty="0">
              <a:solidFill>
                <a:srgbClr val="000045"/>
              </a:solidFill>
              <a:latin typeface="Arial" pitchFamily="-1" charset="0"/>
              <a:ea typeface="Arial" pitchFamily="-1" charset="0"/>
              <a:cs typeface="Arial" pitchFamily="-1" charset="0"/>
            </a:endParaRPr>
          </a:p>
        </p:txBody>
      </p:sp>
      <p:sp>
        <p:nvSpPr>
          <p:cNvPr id="16387" name="Rectangle 3"/>
          <p:cNvSpPr>
            <a:spLocks noGrp="1" noChangeArrowheads="1"/>
          </p:cNvSpPr>
          <p:nvPr>
            <p:ph type="body" sz="half" idx="1"/>
          </p:nvPr>
        </p:nvSpPr>
        <p:spPr>
          <a:xfrm>
            <a:off x="533400" y="1066800"/>
            <a:ext cx="8153400" cy="5410200"/>
          </a:xfrm>
        </p:spPr>
        <p:txBody>
          <a:bodyPr/>
          <a:lstStyle/>
          <a:p>
            <a:pPr marL="0" lvl="1" indent="0" eaLnBrk="1" hangingPunct="1">
              <a:lnSpc>
                <a:spcPct val="130000"/>
              </a:lnSpc>
              <a:spcAft>
                <a:spcPts val="0"/>
              </a:spcAft>
              <a:buSzPct val="95000"/>
              <a:buNone/>
              <a:defRPr/>
            </a:pPr>
            <a:r>
              <a:rPr lang="en-GB" sz="2000" b="1" dirty="0" smtClean="0">
                <a:latin typeface="Arial" pitchFamily="-107" charset="0"/>
                <a:ea typeface="ＭＳ Ｐゴシック" pitchFamily="-107" charset="-128"/>
                <a:cs typeface="ＭＳ Ｐゴシック" pitchFamily="-107" charset="-128"/>
              </a:rPr>
              <a:t>The difficulties to manage the situation leads everyone to look for scapegoats</a:t>
            </a:r>
          </a:p>
          <a:p>
            <a:pPr lvl="1" eaLnBrk="1" hangingPunct="1">
              <a:lnSpc>
                <a:spcPct val="130000"/>
              </a:lnSpc>
              <a:spcAft>
                <a:spcPts val="0"/>
              </a:spcAft>
              <a:defRPr/>
            </a:pPr>
            <a:r>
              <a:rPr lang="en-GB" sz="2000" dirty="0" smtClean="0">
                <a:latin typeface="Arial" pitchFamily="-107" charset="0"/>
                <a:ea typeface="ＭＳ Ｐゴシック" pitchFamily="-107" charset="-128"/>
                <a:cs typeface="ＭＳ Ｐゴシック" pitchFamily="-107" charset="-128"/>
              </a:rPr>
              <a:t>Authorities and experts are communicating with scientific and technical arguments to answer to the worries and interrogations of the population</a:t>
            </a:r>
          </a:p>
          <a:p>
            <a:pPr lvl="1" eaLnBrk="1" hangingPunct="1">
              <a:lnSpc>
                <a:spcPct val="130000"/>
              </a:lnSpc>
              <a:spcAft>
                <a:spcPts val="0"/>
              </a:spcAft>
              <a:defRPr/>
            </a:pPr>
            <a:r>
              <a:rPr lang="en-GB" sz="2000" dirty="0" smtClean="0">
                <a:latin typeface="Arial" pitchFamily="-107" charset="0"/>
                <a:ea typeface="ＭＳ Ｐゴシック" pitchFamily="-107" charset="-128"/>
                <a:cs typeface="ＭＳ Ｐゴシック" pitchFamily="-107" charset="-128"/>
              </a:rPr>
              <a:t>These arguments are generally not understood by the people who persist in their questioning, in particular concerning the risk of radiation </a:t>
            </a:r>
          </a:p>
          <a:p>
            <a:pPr lvl="1" eaLnBrk="1" hangingPunct="1">
              <a:lnSpc>
                <a:spcPct val="130000"/>
              </a:lnSpc>
              <a:spcAft>
                <a:spcPts val="0"/>
              </a:spcAft>
              <a:defRPr/>
            </a:pPr>
            <a:r>
              <a:rPr lang="en-GB" sz="2000" dirty="0" smtClean="0">
                <a:latin typeface="Arial" pitchFamily="-107" charset="0"/>
                <a:ea typeface="ＭＳ Ｐゴシック" pitchFamily="-107" charset="-128"/>
                <a:cs typeface="ＭＳ Ｐゴシック" pitchFamily="-107" charset="-128"/>
              </a:rPr>
              <a:t>Facing this situation, authorities and experts tend to put the blame on the population </a:t>
            </a:r>
          </a:p>
          <a:p>
            <a:pPr lvl="1" eaLnBrk="1" hangingPunct="1">
              <a:lnSpc>
                <a:spcPct val="130000"/>
              </a:lnSpc>
              <a:spcAft>
                <a:spcPts val="0"/>
              </a:spcAft>
              <a:defRPr/>
            </a:pPr>
            <a:r>
              <a:rPr lang="en-GB" sz="2000" dirty="0" smtClean="0">
                <a:latin typeface="Arial" pitchFamily="-107" charset="0"/>
                <a:ea typeface="ＭＳ Ｐゴシック" pitchFamily="-107" charset="-128"/>
                <a:cs typeface="ＭＳ Ｐゴシック" pitchFamily="-107" charset="-128"/>
              </a:rPr>
              <a:t>The affected population accuses authorities of unpreparedness, delays, misunderstanding but also mismanagement, negligence or even abandonment.</a:t>
            </a:r>
          </a:p>
          <a:p>
            <a:pPr lvl="1" eaLnBrk="1" hangingPunct="1">
              <a:lnSpc>
                <a:spcPct val="140000"/>
              </a:lnSpc>
              <a:defRPr/>
            </a:pPr>
            <a:endParaRPr lang="en-GB" sz="1400" dirty="0" smtClean="0">
              <a:latin typeface="Arial" pitchFamily="-107" charset="0"/>
              <a:ea typeface="ＭＳ Ｐゴシック" pitchFamily="-107" charset="-128"/>
              <a:cs typeface="ＭＳ Ｐゴシック" pitchFamily="-107" charset="-128"/>
            </a:endParaRPr>
          </a:p>
          <a:p>
            <a:pPr lvl="1" eaLnBrk="1" hangingPunct="1">
              <a:lnSpc>
                <a:spcPct val="130000"/>
              </a:lnSpc>
              <a:defRPr/>
            </a:pPr>
            <a:endParaRPr lang="en-GB" sz="1800" b="1" dirty="0" smtClean="0">
              <a:solidFill>
                <a:schemeClr val="tx2"/>
              </a:solidFill>
              <a:latin typeface="Arial" pitchFamily="-107" charset="0"/>
              <a:ea typeface="ＭＳ Ｐゴシック" pitchFamily="-107" charset="-128"/>
              <a:cs typeface="ＭＳ Ｐゴシック" pitchFamily="-107" charset="-128"/>
            </a:endParaRPr>
          </a:p>
          <a:p>
            <a:pPr eaLnBrk="1" hangingPunct="1">
              <a:lnSpc>
                <a:spcPct val="130000"/>
              </a:lnSpc>
              <a:defRPr/>
            </a:pPr>
            <a:endParaRPr lang="en-GB" sz="2000" b="1" dirty="0" smtClean="0">
              <a:latin typeface="Arial" pitchFamily="-107" charset="0"/>
              <a:ea typeface="ＭＳ Ｐゴシック" pitchFamily="-107" charset="-128"/>
              <a:cs typeface="ＭＳ Ｐゴシック" pitchFamily="-107" charset="-128"/>
            </a:endParaRPr>
          </a:p>
          <a:p>
            <a:pPr eaLnBrk="1" hangingPunct="1">
              <a:lnSpc>
                <a:spcPct val="180000"/>
              </a:lnSpc>
              <a:defRPr/>
            </a:pPr>
            <a:endParaRPr lang="en-GB" sz="2000" dirty="0" smtClean="0">
              <a:latin typeface="Arial" pitchFamily="-107" charset="0"/>
              <a:ea typeface="ＭＳ Ｐゴシック" pitchFamily="-107" charset="-128"/>
              <a:cs typeface="ＭＳ Ｐゴシック" pitchFamily="-107" charset="-128"/>
            </a:endParaRPr>
          </a:p>
          <a:p>
            <a:pPr eaLnBrk="1" hangingPunct="1">
              <a:lnSpc>
                <a:spcPct val="180000"/>
              </a:lnSpc>
              <a:defRPr/>
            </a:pPr>
            <a:endParaRPr lang="en-GB" sz="2000" dirty="0" smtClean="0">
              <a:latin typeface="Arial" pitchFamily="-107" charset="0"/>
              <a:ea typeface="ＭＳ Ｐゴシック" pitchFamily="-107" charset="-128"/>
              <a:cs typeface="ＭＳ Ｐゴシック" pitchFamily="-107" charset="-128"/>
            </a:endParaRPr>
          </a:p>
        </p:txBody>
      </p:sp>
      <p:sp>
        <p:nvSpPr>
          <p:cNvPr id="18436" name="Slide Number Placeholder 3"/>
          <p:cNvSpPr>
            <a:spLocks noGrp="1"/>
          </p:cNvSpPr>
          <p:nvPr>
            <p:ph type="sldNum" sz="quarter" idx="4294967295"/>
          </p:nvPr>
        </p:nvSpPr>
        <p:spPr bwMode="auto">
          <a:xfrm>
            <a:off x="8153400" y="6477000"/>
            <a:ext cx="762000" cy="212725"/>
          </a:xfrm>
          <a:noFill/>
          <a:ln>
            <a:miter lim="800000"/>
            <a:headEnd/>
            <a:tailEnd/>
          </a:ln>
        </p:spPr>
        <p:txBody>
          <a:bodyPr lIns="91440" tIns="45720" rIns="91440" bIns="45720" anchor="t"/>
          <a:lstStyle/>
          <a:p>
            <a:pPr algn="r"/>
            <a:fld id="{9B14BCA3-2D89-5D4F-A87D-6484F4A21757}" type="slidenum">
              <a:rPr lang="en-US" smtClean="0">
                <a:solidFill>
                  <a:schemeClr val="tx1"/>
                </a:solidFill>
                <a:latin typeface="Arial" pitchFamily="-107" charset="0"/>
                <a:ea typeface="ＭＳ Ｐゴシック" pitchFamily="-107" charset="-128"/>
                <a:cs typeface="ＭＳ Ｐゴシック" pitchFamily="-107" charset="-128"/>
              </a:rPr>
              <a:pPr algn="r"/>
              <a:t>8</a:t>
            </a:fld>
            <a:endParaRPr lang="en-US" smtClean="0">
              <a:solidFill>
                <a:schemeClr val="tx1"/>
              </a:solidFill>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95944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28601"/>
            <a:ext cx="9144000" cy="838200"/>
          </a:xfrm>
        </p:spPr>
        <p:txBody>
          <a:bodyPr>
            <a:normAutofit fontScale="90000"/>
          </a:bodyPr>
          <a:lstStyle/>
          <a:p>
            <a:pPr eaLnBrk="1" hangingPunct="1"/>
            <a:r>
              <a:rPr lang="en-GB" b="1" dirty="0" smtClean="0">
                <a:latin typeface="Arial" charset="0"/>
                <a:cs typeface="Arial" charset="0"/>
              </a:rPr>
              <a:t/>
            </a:r>
            <a:br>
              <a:rPr lang="en-GB" b="1" dirty="0" smtClean="0">
                <a:latin typeface="Arial" charset="0"/>
                <a:cs typeface="Arial" charset="0"/>
              </a:rPr>
            </a:br>
            <a:r>
              <a:rPr lang="en-GB" sz="2700" b="1" dirty="0" smtClean="0">
                <a:solidFill>
                  <a:srgbClr val="000045"/>
                </a:solidFill>
                <a:latin typeface="Arial" charset="0"/>
                <a:ea typeface="ＭＳ Ｐゴシック" charset="0"/>
                <a:cs typeface="Arial" charset="0"/>
              </a:rPr>
              <a:t>The </a:t>
            </a:r>
            <a:r>
              <a:rPr lang="en-GB" sz="2700" b="1" dirty="0">
                <a:solidFill>
                  <a:srgbClr val="000045"/>
                </a:solidFill>
                <a:latin typeface="Arial" charset="0"/>
                <a:ea typeface="ＭＳ Ｐゴシック" charset="0"/>
                <a:cs typeface="Arial" charset="0"/>
              </a:rPr>
              <a:t>human dimension of </a:t>
            </a:r>
            <a:br>
              <a:rPr lang="en-GB" sz="2700" b="1" dirty="0">
                <a:solidFill>
                  <a:srgbClr val="000045"/>
                </a:solidFill>
                <a:latin typeface="Arial" charset="0"/>
                <a:ea typeface="ＭＳ Ｐゴシック" charset="0"/>
                <a:cs typeface="Arial" charset="0"/>
              </a:rPr>
            </a:br>
            <a:r>
              <a:rPr lang="en-GB" sz="2700" b="1" dirty="0" smtClean="0">
                <a:solidFill>
                  <a:srgbClr val="000045"/>
                </a:solidFill>
                <a:latin typeface="Arial" charset="0"/>
                <a:ea typeface="ＭＳ Ｐゴシック" charset="0"/>
                <a:cs typeface="Arial" charset="0"/>
              </a:rPr>
              <a:t>post</a:t>
            </a:r>
            <a:r>
              <a:rPr lang="en-GB" sz="2700" b="1" dirty="0">
                <a:solidFill>
                  <a:srgbClr val="000045"/>
                </a:solidFill>
                <a:latin typeface="Arial" charset="0"/>
                <a:ea typeface="ＭＳ Ｐゴシック" charset="0"/>
                <a:cs typeface="Arial" charset="0"/>
              </a:rPr>
              <a:t>-accident </a:t>
            </a:r>
            <a:r>
              <a:rPr lang="en-GB" sz="2700" b="1" dirty="0" smtClean="0">
                <a:solidFill>
                  <a:srgbClr val="000045"/>
                </a:solidFill>
                <a:latin typeface="Arial" charset="0"/>
                <a:ea typeface="ＭＳ Ｐゴシック" charset="0"/>
                <a:cs typeface="Arial" charset="0"/>
              </a:rPr>
              <a:t>situations (6)</a:t>
            </a:r>
            <a:r>
              <a:rPr lang="en-GB" sz="3100" b="1" dirty="0">
                <a:solidFill>
                  <a:srgbClr val="000045"/>
                </a:solidFill>
                <a:latin typeface="Arial" charset="0"/>
                <a:ea typeface="ＭＳ Ｐゴシック" charset="0"/>
                <a:cs typeface="Arial" charset="0"/>
              </a:rPr>
              <a:t/>
            </a:r>
            <a:br>
              <a:rPr lang="en-GB" sz="3100" b="1" dirty="0">
                <a:solidFill>
                  <a:srgbClr val="000045"/>
                </a:solidFill>
                <a:latin typeface="Arial" charset="0"/>
                <a:ea typeface="ＭＳ Ｐゴシック" charset="0"/>
                <a:cs typeface="Arial" charset="0"/>
              </a:rPr>
            </a:br>
            <a:r>
              <a:rPr lang="fr-FR" sz="3100" b="1" dirty="0">
                <a:solidFill>
                  <a:srgbClr val="000045"/>
                </a:solidFill>
                <a:latin typeface="Arial" charset="0"/>
                <a:ea typeface="ＭＳ Ｐゴシック" charset="0"/>
                <a:cs typeface="Arial" charset="0"/>
              </a:rPr>
              <a:t/>
            </a:r>
            <a:br>
              <a:rPr lang="fr-FR" sz="3100" b="1" dirty="0">
                <a:solidFill>
                  <a:srgbClr val="000045"/>
                </a:solidFill>
                <a:latin typeface="Arial" charset="0"/>
                <a:ea typeface="ＭＳ Ｐゴシック" charset="0"/>
                <a:cs typeface="Arial" charset="0"/>
              </a:rPr>
            </a:br>
            <a:endParaRPr lang="en-GB" sz="3100" b="1" dirty="0">
              <a:solidFill>
                <a:srgbClr val="000045"/>
              </a:solidFill>
              <a:latin typeface="Arial" charset="0"/>
              <a:ea typeface="ＭＳ Ｐゴシック" charset="0"/>
              <a:cs typeface="Arial" charset="0"/>
            </a:endParaRPr>
          </a:p>
        </p:txBody>
      </p:sp>
      <p:sp>
        <p:nvSpPr>
          <p:cNvPr id="17411" name="Rectangle 3"/>
          <p:cNvSpPr>
            <a:spLocks noGrp="1" noChangeArrowheads="1"/>
          </p:cNvSpPr>
          <p:nvPr>
            <p:ph type="body" sz="half" idx="1"/>
          </p:nvPr>
        </p:nvSpPr>
        <p:spPr>
          <a:xfrm>
            <a:off x="609600" y="1219200"/>
            <a:ext cx="8237621" cy="5181600"/>
          </a:xfrm>
        </p:spPr>
        <p:txBody>
          <a:bodyPr>
            <a:normAutofit fontScale="92500" lnSpcReduction="10000"/>
          </a:bodyPr>
          <a:lstStyle/>
          <a:p>
            <a:pPr marL="26987" indent="0" eaLnBrk="1" hangingPunct="1">
              <a:lnSpc>
                <a:spcPct val="120000"/>
              </a:lnSpc>
              <a:buFont typeface="Wingdings" charset="0"/>
              <a:buNone/>
              <a:defRPr/>
            </a:pPr>
            <a:r>
              <a:rPr lang="en-GB" sz="2200" b="1" dirty="0" smtClean="0">
                <a:latin typeface="Arial" pitchFamily="-107" charset="0"/>
                <a:ea typeface="ＭＳ Ｐゴシック" pitchFamily="-107" charset="-128"/>
                <a:cs typeface="ＭＳ Ｐゴシック" pitchFamily="-107" charset="-128"/>
              </a:rPr>
              <a:t>In summary, the Chernobyl and Fukushima accidents have revealed:</a:t>
            </a:r>
          </a:p>
          <a:p>
            <a:pPr marL="26987" indent="0" eaLnBrk="1" hangingPunct="1">
              <a:lnSpc>
                <a:spcPct val="120000"/>
              </a:lnSpc>
              <a:buFont typeface="Wingdings" charset="0"/>
              <a:buNone/>
              <a:defRPr/>
            </a:pPr>
            <a:endParaRPr lang="en-GB" sz="1100" b="1" dirty="0" smtClean="0">
              <a:latin typeface="Arial" pitchFamily="-107" charset="0"/>
              <a:ea typeface="ＭＳ Ｐゴシック" pitchFamily="-107" charset="-128"/>
              <a:cs typeface="ＭＳ Ｐゴシック" pitchFamily="-107" charset="-128"/>
            </a:endParaRPr>
          </a:p>
          <a:p>
            <a:pPr marL="742950" lvl="2" indent="-342900">
              <a:lnSpc>
                <a:spcPct val="120000"/>
              </a:lnSpc>
              <a:spcAft>
                <a:spcPts val="600"/>
              </a:spcAft>
              <a:buClr>
                <a:srgbClr val="083763"/>
              </a:buClr>
              <a:buSzPct val="95000"/>
              <a:buFont typeface="Wingdings" charset="2"/>
              <a:buChar char="§"/>
              <a:defRPr/>
            </a:pPr>
            <a:r>
              <a:rPr lang="en-GB" sz="2200" dirty="0">
                <a:solidFill>
                  <a:srgbClr val="000000"/>
                </a:solidFill>
                <a:latin typeface="Arial" charset="0"/>
                <a:cs typeface="Arial" charset="0"/>
              </a:rPr>
              <a:t>Loss of confidence in authorities and experts</a:t>
            </a:r>
          </a:p>
          <a:p>
            <a:pPr marL="742950" lvl="2" indent="-342900">
              <a:lnSpc>
                <a:spcPct val="120000"/>
              </a:lnSpc>
              <a:spcAft>
                <a:spcPts val="600"/>
              </a:spcAft>
              <a:buClr>
                <a:srgbClr val="083763"/>
              </a:buClr>
              <a:buSzPct val="95000"/>
              <a:buFont typeface="Wingdings" charset="2"/>
              <a:buChar char="§"/>
              <a:defRPr/>
            </a:pPr>
            <a:r>
              <a:rPr lang="en-US" sz="2200" dirty="0">
                <a:solidFill>
                  <a:srgbClr val="000000"/>
                </a:solidFill>
                <a:latin typeface="Arial" charset="0"/>
                <a:cs typeface="Arial" charset="0"/>
              </a:rPr>
              <a:t>Strong worry about health and especially </a:t>
            </a:r>
            <a:r>
              <a:rPr lang="en-US" sz="2200" dirty="0" smtClean="0">
                <a:solidFill>
                  <a:srgbClr val="000000"/>
                </a:solidFill>
                <a:latin typeface="Arial" charset="0"/>
                <a:cs typeface="Arial" charset="0"/>
              </a:rPr>
              <a:t>about children health</a:t>
            </a:r>
            <a:endParaRPr lang="en-US" sz="2200" dirty="0">
              <a:solidFill>
                <a:srgbClr val="000000"/>
              </a:solidFill>
              <a:latin typeface="Arial" charset="0"/>
              <a:cs typeface="Arial" charset="0"/>
            </a:endParaRPr>
          </a:p>
          <a:p>
            <a:pPr marL="742950" lvl="2" indent="-342900">
              <a:lnSpc>
                <a:spcPct val="120000"/>
              </a:lnSpc>
              <a:spcAft>
                <a:spcPts val="600"/>
              </a:spcAft>
              <a:buClr>
                <a:srgbClr val="083763"/>
              </a:buClr>
              <a:buSzPct val="95000"/>
              <a:buFont typeface="Wingdings" charset="2"/>
              <a:buChar char="§"/>
              <a:defRPr/>
            </a:pPr>
            <a:r>
              <a:rPr lang="en-US" sz="2200" dirty="0">
                <a:solidFill>
                  <a:srgbClr val="000000"/>
                </a:solidFill>
                <a:latin typeface="Arial" charset="0"/>
                <a:cs typeface="Arial" charset="0"/>
              </a:rPr>
              <a:t>General feeling of </a:t>
            </a:r>
            <a:r>
              <a:rPr lang="en-US" sz="2200" dirty="0" smtClean="0">
                <a:solidFill>
                  <a:srgbClr val="000000"/>
                </a:solidFill>
                <a:latin typeface="Arial" charset="0"/>
                <a:cs typeface="Arial" charset="0"/>
              </a:rPr>
              <a:t>discrimination and exclusion </a:t>
            </a:r>
            <a:endParaRPr lang="en-GB" sz="2200" dirty="0">
              <a:solidFill>
                <a:srgbClr val="000000"/>
              </a:solidFill>
              <a:latin typeface="Arial" charset="0"/>
              <a:cs typeface="Arial" charset="0"/>
            </a:endParaRPr>
          </a:p>
          <a:p>
            <a:pPr marL="742950" lvl="2" indent="-342900">
              <a:lnSpc>
                <a:spcPct val="120000"/>
              </a:lnSpc>
              <a:spcAft>
                <a:spcPts val="600"/>
              </a:spcAft>
              <a:buClr>
                <a:srgbClr val="083763"/>
              </a:buClr>
              <a:buSzPct val="95000"/>
              <a:buFont typeface="Wingdings" charset="2"/>
              <a:buChar char="§"/>
              <a:defRPr/>
            </a:pPr>
            <a:r>
              <a:rPr lang="en-GB" sz="2200" dirty="0">
                <a:solidFill>
                  <a:srgbClr val="000000"/>
                </a:solidFill>
                <a:latin typeface="Arial" charset="0"/>
                <a:cs typeface="Arial" charset="0"/>
              </a:rPr>
              <a:t>Feeling of helplessness and abandonment</a:t>
            </a:r>
          </a:p>
          <a:p>
            <a:pPr marL="742950" lvl="2" indent="-342900">
              <a:lnSpc>
                <a:spcPct val="120000"/>
              </a:lnSpc>
              <a:spcAft>
                <a:spcPts val="600"/>
              </a:spcAft>
              <a:buClr>
                <a:srgbClr val="083763"/>
              </a:buClr>
              <a:buSzPct val="95000"/>
              <a:buFont typeface="Wingdings" charset="2"/>
              <a:buChar char="§"/>
              <a:defRPr/>
            </a:pPr>
            <a:r>
              <a:rPr lang="en-GB" sz="2200" dirty="0">
                <a:solidFill>
                  <a:srgbClr val="000000"/>
                </a:solidFill>
                <a:latin typeface="Arial" charset="0"/>
                <a:cs typeface="Arial" charset="0"/>
              </a:rPr>
              <a:t>Loss of control on daily life and apprehension of the future</a:t>
            </a:r>
          </a:p>
          <a:p>
            <a:pPr marL="0" indent="0" eaLnBrk="1" hangingPunct="1">
              <a:lnSpc>
                <a:spcPct val="120000"/>
              </a:lnSpc>
              <a:buFont typeface="Wingdings" charset="0"/>
              <a:buNone/>
              <a:defRPr/>
            </a:pPr>
            <a:r>
              <a:rPr lang="en-GB" sz="2200" b="1" dirty="0">
                <a:latin typeface="Arial" pitchFamily="-107" charset="0"/>
                <a:ea typeface="ＭＳ Ｐゴシック" pitchFamily="-107" charset="-128"/>
                <a:cs typeface="ＭＳ Ｐゴシック" pitchFamily="-107" charset="-128"/>
              </a:rPr>
              <a:t>Finally, each individual is permanently confronted to the </a:t>
            </a:r>
            <a:r>
              <a:rPr lang="en-GB" sz="2200" b="1" dirty="0" smtClean="0">
                <a:latin typeface="Arial" pitchFamily="-107" charset="0"/>
                <a:ea typeface="ＭＳ Ｐゴシック" pitchFamily="-107" charset="-128"/>
                <a:cs typeface="ＭＳ Ｐゴシック" pitchFamily="-107" charset="-128"/>
              </a:rPr>
              <a:t>dilemma</a:t>
            </a:r>
            <a:r>
              <a:rPr lang="en-GB" sz="2200" dirty="0" smtClean="0">
                <a:latin typeface="Arial" pitchFamily="-107" charset="0"/>
                <a:ea typeface="ＭＳ Ｐゴシック" pitchFamily="-107" charset="-128"/>
                <a:cs typeface="ＭＳ Ｐゴシック" pitchFamily="-107" charset="-128"/>
              </a:rPr>
              <a:t>: </a:t>
            </a:r>
          </a:p>
          <a:p>
            <a:pPr marL="0" indent="0" eaLnBrk="1" hangingPunct="1">
              <a:lnSpc>
                <a:spcPct val="120000"/>
              </a:lnSpc>
              <a:buFont typeface="Wingdings" charset="0"/>
              <a:buNone/>
              <a:defRPr/>
            </a:pPr>
            <a:endParaRPr lang="en-GB" sz="1100" dirty="0">
              <a:latin typeface="Arial" pitchFamily="-107" charset="0"/>
              <a:ea typeface="ＭＳ Ｐゴシック" pitchFamily="-107" charset="-128"/>
              <a:cs typeface="ＭＳ Ｐゴシック" pitchFamily="-107" charset="-128"/>
            </a:endParaRPr>
          </a:p>
          <a:p>
            <a:pPr marL="742950" lvl="2" indent="-342900">
              <a:lnSpc>
                <a:spcPct val="120000"/>
              </a:lnSpc>
              <a:spcAft>
                <a:spcPts val="600"/>
              </a:spcAft>
              <a:buClr>
                <a:srgbClr val="083763"/>
              </a:buClr>
              <a:buSzPct val="95000"/>
              <a:buFont typeface="Wingdings" charset="2"/>
              <a:buChar char="§"/>
              <a:defRPr/>
            </a:pPr>
            <a:r>
              <a:rPr lang="en-GB" sz="2200" dirty="0" smtClean="0">
                <a:solidFill>
                  <a:srgbClr val="000000"/>
                </a:solidFill>
                <a:latin typeface="Arial" charset="0"/>
                <a:cs typeface="Arial" charset="0"/>
              </a:rPr>
              <a:t>To continue </a:t>
            </a:r>
            <a:r>
              <a:rPr lang="en-GB" sz="2200" dirty="0">
                <a:solidFill>
                  <a:srgbClr val="000000"/>
                </a:solidFill>
                <a:latin typeface="Arial" charset="0"/>
                <a:cs typeface="Arial" charset="0"/>
              </a:rPr>
              <a:t>to live in the affected territories or </a:t>
            </a:r>
            <a:r>
              <a:rPr lang="en-GB" sz="2200" dirty="0" smtClean="0">
                <a:solidFill>
                  <a:srgbClr val="000000"/>
                </a:solidFill>
                <a:latin typeface="Arial" charset="0"/>
                <a:cs typeface="Arial" charset="0"/>
              </a:rPr>
              <a:t>to leave them</a:t>
            </a:r>
            <a:endParaRPr lang="en-GB" sz="2200" dirty="0">
              <a:solidFill>
                <a:srgbClr val="000000"/>
              </a:solidFill>
              <a:latin typeface="Arial" charset="0"/>
              <a:cs typeface="Arial" charset="0"/>
            </a:endParaRPr>
          </a:p>
          <a:p>
            <a:pPr marL="742950" lvl="2" indent="-342900">
              <a:lnSpc>
                <a:spcPct val="120000"/>
              </a:lnSpc>
              <a:spcAft>
                <a:spcPts val="600"/>
              </a:spcAft>
              <a:buClr>
                <a:srgbClr val="083763"/>
              </a:buClr>
              <a:buSzPct val="95000"/>
              <a:buFont typeface="Wingdings" charset="2"/>
              <a:buChar char="§"/>
              <a:defRPr/>
            </a:pPr>
            <a:r>
              <a:rPr lang="en-GB" sz="2200" dirty="0" smtClean="0">
                <a:solidFill>
                  <a:srgbClr val="000000"/>
                </a:solidFill>
                <a:latin typeface="Arial" charset="0"/>
                <a:cs typeface="Arial" charset="0"/>
              </a:rPr>
              <a:t>To return </a:t>
            </a:r>
            <a:r>
              <a:rPr lang="en-GB" sz="2200" dirty="0">
                <a:solidFill>
                  <a:srgbClr val="000000"/>
                </a:solidFill>
                <a:latin typeface="Arial" charset="0"/>
                <a:cs typeface="Arial" charset="0"/>
              </a:rPr>
              <a:t>or </a:t>
            </a:r>
            <a:r>
              <a:rPr lang="en-GB" sz="2200" dirty="0" smtClean="0">
                <a:solidFill>
                  <a:srgbClr val="000000"/>
                </a:solidFill>
                <a:latin typeface="Arial" charset="0"/>
                <a:cs typeface="Arial" charset="0"/>
              </a:rPr>
              <a:t>not at home</a:t>
            </a:r>
            <a:endParaRPr lang="en-GB" sz="2200" dirty="0">
              <a:solidFill>
                <a:srgbClr val="000000"/>
              </a:solidFill>
              <a:latin typeface="Arial" charset="0"/>
              <a:cs typeface="Arial" charset="0"/>
            </a:endParaRPr>
          </a:p>
          <a:p>
            <a:pPr lvl="1" eaLnBrk="1" hangingPunct="1">
              <a:lnSpc>
                <a:spcPct val="130000"/>
              </a:lnSpc>
              <a:buFont typeface="Wingdings" charset="0"/>
              <a:buNone/>
              <a:defRPr/>
            </a:pPr>
            <a:endParaRPr lang="en-GB" sz="1000" b="1" dirty="0" smtClean="0">
              <a:solidFill>
                <a:srgbClr val="800000"/>
              </a:solidFill>
              <a:latin typeface="Arial" pitchFamily="-107" charset="0"/>
              <a:ea typeface="ＭＳ Ｐゴシック" pitchFamily="-107" charset="-128"/>
              <a:cs typeface="ＭＳ Ｐゴシック" pitchFamily="-107" charset="-128"/>
            </a:endParaRPr>
          </a:p>
          <a:p>
            <a:pPr eaLnBrk="1" hangingPunct="1">
              <a:lnSpc>
                <a:spcPct val="180000"/>
              </a:lnSpc>
              <a:defRPr/>
            </a:pPr>
            <a:endParaRPr lang="en-GB" sz="1800" b="1" dirty="0" smtClean="0">
              <a:solidFill>
                <a:srgbClr val="800000"/>
              </a:solidFill>
              <a:latin typeface="Arial" pitchFamily="-107" charset="0"/>
              <a:ea typeface="ＭＳ Ｐゴシック" pitchFamily="-107" charset="-128"/>
              <a:cs typeface="ＭＳ Ｐゴシック" pitchFamily="-107" charset="-128"/>
            </a:endParaRPr>
          </a:p>
          <a:p>
            <a:pPr lvl="1" eaLnBrk="1" hangingPunct="1">
              <a:lnSpc>
                <a:spcPct val="180000"/>
              </a:lnSpc>
              <a:defRPr/>
            </a:pPr>
            <a:endParaRPr lang="en-GB" sz="1800" dirty="0" smtClean="0">
              <a:latin typeface="Arial" pitchFamily="-107" charset="0"/>
              <a:ea typeface="ＭＳ Ｐゴシック" pitchFamily="-107" charset="-128"/>
              <a:cs typeface="ＭＳ Ｐゴシック" pitchFamily="-107" charset="-128"/>
            </a:endParaRPr>
          </a:p>
          <a:p>
            <a:pPr eaLnBrk="1" hangingPunct="1">
              <a:lnSpc>
                <a:spcPct val="180000"/>
              </a:lnSpc>
              <a:defRPr/>
            </a:pPr>
            <a:endParaRPr lang="en-GB" sz="2000" dirty="0" smtClean="0">
              <a:latin typeface="Arial" pitchFamily="-107" charset="0"/>
              <a:ea typeface="ＭＳ Ｐゴシック" pitchFamily="-107" charset="-128"/>
              <a:cs typeface="ＭＳ Ｐゴシック" pitchFamily="-107" charset="-128"/>
            </a:endParaRPr>
          </a:p>
        </p:txBody>
      </p:sp>
      <p:sp>
        <p:nvSpPr>
          <p:cNvPr id="6" name="Espace réservé du numéro de diapositive 4"/>
          <p:cNvSpPr txBox="1">
            <a:spLocks noGrp="1"/>
          </p:cNvSpPr>
          <p:nvPr/>
        </p:nvSpPr>
        <p:spPr bwMode="auto">
          <a:xfrm>
            <a:off x="7020272" y="623731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B18C89E-D291-8845-B3CC-0A2C9ABB5B47}" type="slidenum">
              <a:rPr lang="fr-FR" sz="1200"/>
              <a:pPr algn="r" eaLnBrk="1" hangingPunct="1"/>
              <a:t>9</a:t>
            </a:fld>
            <a:endParaRPr lang="fr-FR" sz="1200" dirty="0"/>
          </a:p>
        </p:txBody>
      </p:sp>
    </p:spTree>
    <p:extLst>
      <p:ext uri="{BB962C8B-B14F-4D97-AF65-F5344CB8AC3E}">
        <p14:creationId xmlns:p14="http://schemas.microsoft.com/office/powerpoint/2010/main" val="388353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17190</TotalTime>
  <Words>1625</Words>
  <Application>Microsoft Macintosh PowerPoint</Application>
  <PresentationFormat>Présentation à l'écran (4:3)</PresentationFormat>
  <Paragraphs>231</Paragraphs>
  <Slides>33</Slides>
  <Notes>15</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Flow</vt:lpstr>
      <vt:lpstr> Communicating with stakeholders  in post-accident situations:  some lessons from Chernobyl and Fukushima  </vt:lpstr>
      <vt:lpstr>Présentation PowerPoint</vt:lpstr>
      <vt:lpstr>Information and communication </vt:lpstr>
      <vt:lpstr>  The human dimension of  post-accident situations (1)  </vt:lpstr>
      <vt:lpstr>  The human dimension of  post-accident situations (2)  </vt:lpstr>
      <vt:lpstr>  The human dimension of  post-accident situations (3)  </vt:lpstr>
      <vt:lpstr>  The human dimension of  post-accident situations (4)  </vt:lpstr>
      <vt:lpstr>  The human dimension of  post-accident situations (5)  </vt:lpstr>
      <vt:lpstr> The human dimension of  post-accident situations (6)  </vt:lpstr>
      <vt:lpstr> The difficulty of communicating  in post-accident situations </vt:lpstr>
      <vt:lpstr>The Ethos Project – Belarus (1996-2001)</vt:lpstr>
      <vt:lpstr>The Ethos Project - Dialogue meeting with farmers -</vt:lpstr>
      <vt:lpstr>The Ethos Project  - The pasture management - </vt:lpstr>
      <vt:lpstr>The Ethos Project  - Producing clean milk -</vt:lpstr>
      <vt:lpstr>The Ethos Project - The measurement of ambient dose rates in houses -</vt:lpstr>
      <vt:lpstr>Présentation PowerPoint</vt:lpstr>
      <vt:lpstr>The Ethos Project  - In kindergarten - </vt:lpstr>
      <vt:lpstr>The experience of the Suetsugi community in Fukushima - About 500 inhabitants before the accident, about 300 after - </vt:lpstr>
      <vt:lpstr>Measurements of soil contamination and  ambient dose rates in rice paddies early 2012 </vt:lpstr>
      <vt:lpstr>First meeting with ICRP – July 2012  - Questions and concerns -</vt:lpstr>
      <vt:lpstr>Second meeting with ICRP – November 2012  - Discussion on first measurements of external doses -</vt:lpstr>
      <vt:lpstr>Third meeting in Suetsugi – March 2013 - Visit of the decontamination waste disposal site - </vt:lpstr>
      <vt:lpstr>Fourth meeting with ICRP – July 2013 - Dose measurements of the products of local gardens -</vt:lpstr>
      <vt:lpstr>Preparing for the Suetsugi festival – April 2014 </vt:lpstr>
      <vt:lpstr>Fifth meeting with ICRP – May 2014 - Visit of the temporary storage site of the Iwaki incinerator fly ashes -</vt:lpstr>
      <vt:lpstr>Sixth meeting with ICRP – September 2014 - Information sharing and routine monitoring of the storage site -</vt:lpstr>
      <vt:lpstr>Lessons from the Suetsugi community </vt:lpstr>
      <vt:lpstr>  Lessons from experience (1)  </vt:lpstr>
      <vt:lpstr>Présentation PowerPoint</vt:lpstr>
      <vt:lpstr>Présentation PowerPoint</vt:lpstr>
      <vt:lpstr>Présentation PowerPoint</vt:lpstr>
      <vt:lpstr>Concluding remarks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Chris</dc:creator>
  <cp:lastModifiedBy>Renate Lochard</cp:lastModifiedBy>
  <cp:revision>381</cp:revision>
  <cp:lastPrinted>2014-12-23T11:03:50Z</cp:lastPrinted>
  <dcterms:created xsi:type="dcterms:W3CDTF">2013-02-10T08:20:49Z</dcterms:created>
  <dcterms:modified xsi:type="dcterms:W3CDTF">2014-12-23T11:04:47Z</dcterms:modified>
</cp:coreProperties>
</file>